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8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it-IT"/>
  <c:chart>
    <c:title>
      <c:tx>
        <c:rich>
          <a:bodyPr/>
          <a:lstStyle/>
          <a:p>
            <a:pPr>
              <a:defRPr sz="1200"/>
            </a:pPr>
            <a:r>
              <a:rPr lang="en-US" sz="1200" dirty="0"/>
              <a:t>TEORIA </a:t>
            </a:r>
            <a:r>
              <a:rPr lang="en-US" sz="1200" dirty="0" smtClean="0"/>
              <a:t>BIPARTITA</a:t>
            </a:r>
          </a:p>
          <a:p>
            <a:pPr>
              <a:defRPr sz="1200"/>
            </a:pPr>
            <a:r>
              <a:rPr lang="en-US" sz="1200" i="1" dirty="0" smtClean="0"/>
              <a:t>BIPARTITE</a:t>
            </a:r>
            <a:r>
              <a:rPr lang="en-US" sz="1200" i="1" baseline="0" dirty="0" smtClean="0"/>
              <a:t> THEORY</a:t>
            </a:r>
            <a:endParaRPr lang="en-US" sz="1200" i="1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TEORIA BIPARTITA DEL REATO</c:v>
                </c:pt>
              </c:strCache>
            </c:strRef>
          </c:tx>
          <c:cat>
            <c:strRef>
              <c:f>Foglio1!$A$2:$A$3</c:f>
              <c:strCache>
                <c:ptCount val="2"/>
                <c:pt idx="0">
                  <c:v>Elemento materiale (actus reus)</c:v>
                </c:pt>
                <c:pt idx="1">
                  <c:v>Elemento psicologico (mens rea)</c:v>
                </c:pt>
              </c:strCache>
            </c:strRef>
          </c:cat>
          <c:val>
            <c:numRef>
              <c:f>Foglio1!$B$2:$B$3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sz="1100"/>
          </a:pPr>
          <a:endParaRPr lang="it-IT"/>
        </a:p>
      </c:txPr>
    </c:legend>
    <c:plotVisOnly val="1"/>
  </c:chart>
  <c:txPr>
    <a:bodyPr/>
    <a:lstStyle/>
    <a:p>
      <a:pPr>
        <a:defRPr sz="1800"/>
      </a:pPr>
      <a:endParaRPr lang="it-IT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it-IT"/>
  <c:chart>
    <c:title>
      <c:tx>
        <c:rich>
          <a:bodyPr/>
          <a:lstStyle/>
          <a:p>
            <a:pPr>
              <a:defRPr/>
            </a:pPr>
            <a:r>
              <a:rPr lang="en-US" sz="1200" b="1" i="0" baseline="0" dirty="0" smtClean="0"/>
              <a:t>TEORIA TRIPARTITA</a:t>
            </a:r>
            <a:endParaRPr lang="it-IT" sz="1200" dirty="0" smtClean="0"/>
          </a:p>
          <a:p>
            <a:pPr>
              <a:defRPr/>
            </a:pPr>
            <a:r>
              <a:rPr lang="en-US" sz="1200" b="1" i="1" baseline="0" dirty="0" smtClean="0"/>
              <a:t>TRIPARTITE THEORY</a:t>
            </a: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Vendite</c:v>
                </c:pt>
              </c:strCache>
            </c:strRef>
          </c:tx>
          <c:cat>
            <c:strRef>
              <c:f>Foglio1!$A$2:$A$4</c:f>
              <c:strCache>
                <c:ptCount val="3"/>
                <c:pt idx="0">
                  <c:v>Elemento materiale (actus reus)</c:v>
                </c:pt>
                <c:pt idx="1">
                  <c:v>Elemento psicologico (mens rea) </c:v>
                </c:pt>
                <c:pt idx="2">
                  <c:v>Antigiuridicità (Unlawful)</c:v>
                </c:pt>
              </c:strCache>
            </c:strRef>
          </c:cat>
          <c:val>
            <c:numRef>
              <c:f>Foglio1!$B$2:$B$4</c:f>
              <c:numCache>
                <c:formatCode>General</c:formatCode>
                <c:ptCount val="3"/>
                <c:pt idx="0">
                  <c:v>33.33</c:v>
                </c:pt>
                <c:pt idx="1">
                  <c:v>33.33</c:v>
                </c:pt>
                <c:pt idx="2">
                  <c:v>33.33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sz="1100"/>
          </a:pPr>
          <a:endParaRPr lang="it-IT"/>
        </a:p>
      </c:txPr>
    </c:legend>
    <c:plotVisOnly val="1"/>
  </c:chart>
  <c:txPr>
    <a:bodyPr/>
    <a:lstStyle/>
    <a:p>
      <a:pPr>
        <a:defRPr sz="1800"/>
      </a:pPr>
      <a:endParaRPr lang="it-IT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B0E5-7A7E-4907-8119-6FC586371B0E}" type="datetimeFigureOut">
              <a:rPr lang="it-IT" smtClean="0"/>
              <a:t>07/03/2023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55E7A-242A-46F2-8385-C7B608616373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155E7A-242A-46F2-8385-C7B608616373}" type="slidenum">
              <a:rPr lang="it-IT" smtClean="0"/>
              <a:t>13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07/03/2023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07/03/2023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07/03/2023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07/03/2023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07/03/2023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07/03/2023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07/03/2023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07/03/2023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07/03/2023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07/03/2023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07/03/2023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07/03/2023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2132856"/>
            <a:ext cx="8458200" cy="1470025"/>
          </a:xfrm>
        </p:spPr>
        <p:txBody>
          <a:bodyPr/>
          <a:lstStyle/>
          <a:p>
            <a:pPr algn="just"/>
            <a:r>
              <a:rPr lang="it-IT" dirty="0" smtClean="0"/>
              <a:t>Il fatto commesso nell’interesse o a </a:t>
            </a:r>
            <a:r>
              <a:rPr lang="it-IT" dirty="0" smtClean="0"/>
              <a:t>vantaggio dell’ente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r>
              <a:rPr lang="it-IT" dirty="0" smtClean="0"/>
              <a:t>Lezione n. </a:t>
            </a:r>
            <a:r>
              <a:rPr lang="it-IT" dirty="0" smtClean="0"/>
              <a:t>3 </a:t>
            </a:r>
            <a:r>
              <a:rPr lang="it-IT" dirty="0" smtClean="0"/>
              <a:t>– </a:t>
            </a:r>
            <a:r>
              <a:rPr lang="it-IT" dirty="0" smtClean="0"/>
              <a:t>8 </a:t>
            </a:r>
            <a:r>
              <a:rPr lang="it-IT" dirty="0" smtClean="0"/>
              <a:t>marzo 2023</a:t>
            </a:r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004048" y="1340768"/>
            <a:ext cx="3923928" cy="9233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chemeClr val="bg1"/>
                </a:solidFill>
              </a:rPr>
              <a:t>The </a:t>
            </a:r>
            <a:r>
              <a:rPr lang="it-IT" b="1" dirty="0" err="1" smtClean="0">
                <a:solidFill>
                  <a:schemeClr val="bg1"/>
                </a:solidFill>
              </a:rPr>
              <a:t>offence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committed</a:t>
            </a:r>
            <a:r>
              <a:rPr lang="it-IT" b="1" dirty="0" smtClean="0">
                <a:solidFill>
                  <a:schemeClr val="bg1"/>
                </a:solidFill>
              </a:rPr>
              <a:t> in body’s interest or </a:t>
            </a:r>
            <a:r>
              <a:rPr lang="it-IT" b="1" dirty="0" err="1" smtClean="0">
                <a:solidFill>
                  <a:schemeClr val="bg1"/>
                </a:solidFill>
              </a:rPr>
              <a:t>to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its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advantage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Ancora sulla struttura dell’illecito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Still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on 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offence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’s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structure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7544" y="1916832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dirty="0"/>
          </a:p>
        </p:txBody>
      </p:sp>
      <p:graphicFrame>
        <p:nvGraphicFramePr>
          <p:cNvPr id="12" name="Grafico 11"/>
          <p:cNvGraphicFramePr/>
          <p:nvPr/>
        </p:nvGraphicFramePr>
        <p:xfrm>
          <a:off x="611560" y="2708920"/>
          <a:ext cx="2975992" cy="2392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Grafico 12"/>
          <p:cNvGraphicFramePr/>
          <p:nvPr/>
        </p:nvGraphicFramePr>
        <p:xfrm>
          <a:off x="4644008" y="2708920"/>
          <a:ext cx="3528392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CasellaDiTesto 13"/>
          <p:cNvSpPr txBox="1"/>
          <p:nvPr/>
        </p:nvSpPr>
        <p:spPr>
          <a:xfrm>
            <a:off x="539552" y="5589240"/>
            <a:ext cx="8064896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400" b="1" cap="small" dirty="0" smtClean="0"/>
              <a:t>Sistematica quadripartita </a:t>
            </a:r>
            <a:r>
              <a:rPr lang="it-IT" sz="1400" b="1" dirty="0" smtClean="0"/>
              <a:t>– </a:t>
            </a:r>
            <a:r>
              <a:rPr lang="it-IT" sz="1400" dirty="0" smtClean="0"/>
              <a:t>Fatto umano, antigiuridico, colpevole e punibile. </a:t>
            </a:r>
          </a:p>
          <a:p>
            <a:pPr algn="ctr"/>
            <a:r>
              <a:rPr lang="it-IT" sz="1400" b="1" cap="small" dirty="0" smtClean="0"/>
              <a:t>Quadripartite System </a:t>
            </a:r>
            <a:r>
              <a:rPr lang="it-IT" sz="1400" b="1" dirty="0" smtClean="0"/>
              <a:t>– </a:t>
            </a:r>
            <a:r>
              <a:rPr lang="it-IT" sz="1400" i="1" dirty="0" err="1" smtClean="0"/>
              <a:t>Human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unlawful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guilty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punishable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fact</a:t>
            </a:r>
            <a:r>
              <a:rPr lang="it-IT" sz="1400" i="1" dirty="0" smtClean="0"/>
              <a:t>.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Ancora sulla struttura dell’illecito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Still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on 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offence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’s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structure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>
              <a:buNone/>
            </a:pP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827584" y="3501008"/>
            <a:ext cx="770485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A culpable mental </a:t>
            </a:r>
            <a:r>
              <a:rPr lang="en-US" dirty="0" smtClean="0"/>
              <a:t>state — or</a:t>
            </a:r>
            <a:r>
              <a:rPr lang="en-US" dirty="0" smtClean="0"/>
              <a:t>, to use the traditional Latin term, “</a:t>
            </a:r>
            <a:r>
              <a:rPr lang="en-US" b="1" dirty="0" err="1" smtClean="0"/>
              <a:t>mens</a:t>
            </a:r>
            <a:r>
              <a:rPr lang="en-US" b="1" dirty="0" smtClean="0"/>
              <a:t> </a:t>
            </a:r>
            <a:r>
              <a:rPr lang="en-US" b="1" dirty="0" err="1" smtClean="0"/>
              <a:t>rea</a:t>
            </a:r>
            <a:r>
              <a:rPr lang="en-US" dirty="0" smtClean="0"/>
              <a:t>”— is </a:t>
            </a:r>
            <a:r>
              <a:rPr lang="en-US" dirty="0" smtClean="0"/>
              <a:t>the mental state an accused must have </a:t>
            </a:r>
            <a:r>
              <a:rPr lang="en-US" u="sng" dirty="0" smtClean="0"/>
              <a:t>in relation to the elements of an offense</a:t>
            </a:r>
            <a:r>
              <a:rPr lang="en-US" dirty="0" smtClean="0"/>
              <a:t>.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827584" y="2780928"/>
            <a:ext cx="770485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U.S. Supreme Court, </a:t>
            </a:r>
            <a:r>
              <a:rPr lang="it-IT" b="1" i="1" dirty="0" err="1" smtClean="0"/>
              <a:t>Ruan</a:t>
            </a:r>
            <a:r>
              <a:rPr lang="it-IT" b="1" i="1" dirty="0" smtClean="0"/>
              <a:t> vs. </a:t>
            </a:r>
            <a:r>
              <a:rPr lang="it-IT" b="1" i="1" dirty="0" err="1" smtClean="0"/>
              <a:t>United</a:t>
            </a:r>
            <a:r>
              <a:rPr lang="it-IT" b="1" i="1" dirty="0" smtClean="0"/>
              <a:t> </a:t>
            </a:r>
            <a:r>
              <a:rPr lang="it-IT" b="1" i="1" dirty="0" err="1" smtClean="0"/>
              <a:t>States</a:t>
            </a:r>
            <a:r>
              <a:rPr lang="it-IT" b="1" dirty="0" smtClean="0"/>
              <a:t> (27.06.2022)</a:t>
            </a:r>
            <a:r>
              <a:rPr lang="it-IT" dirty="0" smtClean="0"/>
              <a:t> – </a:t>
            </a:r>
            <a:r>
              <a:rPr lang="it-IT" i="1" dirty="0" err="1" smtClean="0"/>
              <a:t>Concurring</a:t>
            </a:r>
            <a:r>
              <a:rPr lang="it-IT" i="1" dirty="0" smtClean="0"/>
              <a:t> opinion </a:t>
            </a:r>
            <a:r>
              <a:rPr lang="it-IT" dirty="0" smtClean="0"/>
              <a:t>dei giudici </a:t>
            </a:r>
            <a:r>
              <a:rPr lang="it-IT" cap="small" dirty="0" smtClean="0"/>
              <a:t>Alito</a:t>
            </a:r>
            <a:r>
              <a:rPr lang="it-IT" dirty="0" smtClean="0"/>
              <a:t>, </a:t>
            </a:r>
            <a:r>
              <a:rPr lang="it-IT" cap="small" dirty="0" smtClean="0"/>
              <a:t>Thomas</a:t>
            </a:r>
            <a:r>
              <a:rPr lang="it-IT" dirty="0" smtClean="0"/>
              <a:t> e </a:t>
            </a:r>
            <a:r>
              <a:rPr lang="it-IT" cap="small" dirty="0" err="1" smtClean="0"/>
              <a:t>Barrett</a:t>
            </a:r>
            <a:r>
              <a:rPr lang="it-IT" dirty="0" smtClean="0"/>
              <a:t>.</a:t>
            </a:r>
            <a:endParaRPr lang="it-IT" b="1" dirty="0"/>
          </a:p>
        </p:txBody>
      </p:sp>
      <p:cxnSp>
        <p:nvCxnSpPr>
          <p:cNvPr id="7" name="Connettore 2 6"/>
          <p:cNvCxnSpPr/>
          <p:nvPr/>
        </p:nvCxnSpPr>
        <p:spPr>
          <a:xfrm>
            <a:off x="2267744" y="4298400"/>
            <a:ext cx="0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899592" y="5301208"/>
            <a:ext cx="309634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Riferibilità dell’elemento psicologico a </a:t>
            </a:r>
            <a:r>
              <a:rPr lang="it-IT" u="sng" dirty="0" smtClean="0"/>
              <a:t>tutti gli elementi del reato</a:t>
            </a:r>
            <a:r>
              <a:rPr lang="it-IT" dirty="0" smtClean="0"/>
              <a:t>.</a:t>
            </a:r>
            <a:endParaRPr lang="it-IT" dirty="0"/>
          </a:p>
        </p:txBody>
      </p:sp>
      <p:cxnSp>
        <p:nvCxnSpPr>
          <p:cNvPr id="9" name="Connettore 2 8"/>
          <p:cNvCxnSpPr/>
          <p:nvPr/>
        </p:nvCxnSpPr>
        <p:spPr>
          <a:xfrm>
            <a:off x="8028384" y="3789040"/>
            <a:ext cx="0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5652120" y="5301208"/>
            <a:ext cx="3096344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In Italia – art. 43 c.p. (dolo, colpa, </a:t>
            </a:r>
            <a:r>
              <a:rPr lang="it-IT" dirty="0" err="1" smtClean="0"/>
              <a:t>preterintenzione</a:t>
            </a:r>
            <a:r>
              <a:rPr lang="it-IT" dirty="0" smtClean="0"/>
              <a:t>).</a:t>
            </a:r>
          </a:p>
          <a:p>
            <a:pPr algn="just"/>
            <a:r>
              <a:rPr lang="it-IT" i="1" dirty="0" smtClean="0"/>
              <a:t>Art. 43 </a:t>
            </a:r>
            <a:r>
              <a:rPr lang="it-IT" i="1" dirty="0" err="1" smtClean="0"/>
              <a:t>Italian</a:t>
            </a:r>
            <a:r>
              <a:rPr lang="it-IT" i="1" dirty="0" smtClean="0"/>
              <a:t> Criminal Code (</a:t>
            </a:r>
            <a:r>
              <a:rPr lang="it-IT" i="1" dirty="0" err="1" smtClean="0"/>
              <a:t>intent</a:t>
            </a:r>
            <a:r>
              <a:rPr lang="it-IT" i="1" dirty="0" smtClean="0"/>
              <a:t>, </a:t>
            </a:r>
            <a:r>
              <a:rPr lang="it-IT" i="1" dirty="0" err="1" smtClean="0"/>
              <a:t>negligence</a:t>
            </a:r>
            <a:r>
              <a:rPr lang="it-IT" i="1" dirty="0" smtClean="0"/>
              <a:t>, </a:t>
            </a:r>
            <a:r>
              <a:rPr lang="it-IT" i="1" dirty="0" err="1" smtClean="0"/>
              <a:t>unintentional</a:t>
            </a:r>
            <a:r>
              <a:rPr lang="it-IT" i="1" dirty="0" smtClean="0"/>
              <a:t> crime)</a:t>
            </a:r>
            <a:endParaRPr lang="it-IT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b="1" dirty="0" smtClean="0"/>
              <a:t>L’elemento psicologico dell’ente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Body’s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mens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rea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>
              <a:buNone/>
            </a:pP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539552" y="2852936"/>
            <a:ext cx="3312368" cy="233910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Concezione psicologica</a:t>
            </a:r>
            <a:r>
              <a:rPr lang="it-IT" dirty="0" smtClean="0"/>
              <a:t> – La responsabilità penale è personale: c’è un </a:t>
            </a:r>
            <a:r>
              <a:rPr lang="it-IT" u="sng" dirty="0" smtClean="0"/>
              <a:t>nesso psicologico tra il fatto e l’autore del reato</a:t>
            </a:r>
            <a:r>
              <a:rPr lang="it-IT" dirty="0" smtClean="0"/>
              <a:t>.</a:t>
            </a:r>
          </a:p>
          <a:p>
            <a:pPr algn="just"/>
            <a:r>
              <a:rPr lang="it-IT" sz="1400" dirty="0" smtClean="0"/>
              <a:t>(</a:t>
            </a:r>
            <a:r>
              <a:rPr lang="it-IT" sz="1400" i="1" dirty="0" err="1" smtClean="0"/>
              <a:t>Psychological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concept</a:t>
            </a:r>
            <a:r>
              <a:rPr lang="it-IT" sz="1400" dirty="0" smtClean="0"/>
              <a:t> – Criminal </a:t>
            </a:r>
            <a:r>
              <a:rPr lang="it-IT" sz="1400" dirty="0" err="1" smtClean="0"/>
              <a:t>liability</a:t>
            </a:r>
            <a:r>
              <a:rPr lang="it-IT" sz="1400" dirty="0" smtClean="0"/>
              <a:t> </a:t>
            </a:r>
            <a:r>
              <a:rPr lang="it-IT" sz="1400" dirty="0" err="1" smtClean="0"/>
              <a:t>is</a:t>
            </a:r>
            <a:r>
              <a:rPr lang="it-IT" sz="1400" dirty="0" smtClean="0"/>
              <a:t> </a:t>
            </a:r>
            <a:r>
              <a:rPr lang="it-IT" sz="1400" dirty="0" err="1" smtClean="0"/>
              <a:t>individual</a:t>
            </a:r>
            <a:r>
              <a:rPr lang="it-IT" sz="1400" dirty="0" smtClean="0"/>
              <a:t>: </a:t>
            </a:r>
            <a:r>
              <a:rPr lang="it-IT" sz="1400" dirty="0" err="1" smtClean="0"/>
              <a:t>there</a:t>
            </a:r>
            <a:r>
              <a:rPr lang="it-IT" sz="1400" dirty="0" smtClean="0"/>
              <a:t> </a:t>
            </a:r>
            <a:r>
              <a:rPr lang="it-IT" sz="1400" dirty="0" err="1" smtClean="0"/>
              <a:t>is</a:t>
            </a:r>
            <a:r>
              <a:rPr lang="it-IT" sz="1400" dirty="0" smtClean="0"/>
              <a:t> a </a:t>
            </a:r>
            <a:r>
              <a:rPr lang="it-IT" sz="1400" u="sng" dirty="0" err="1" smtClean="0"/>
              <a:t>psychological</a:t>
            </a:r>
            <a:r>
              <a:rPr lang="it-IT" sz="1400" u="sng" dirty="0" smtClean="0"/>
              <a:t> link </a:t>
            </a:r>
            <a:r>
              <a:rPr lang="it-IT" sz="1400" u="sng" dirty="0" err="1" smtClean="0"/>
              <a:t>between</a:t>
            </a:r>
            <a:r>
              <a:rPr lang="it-IT" sz="1400" u="sng" dirty="0" smtClean="0"/>
              <a:t> the crime and </a:t>
            </a:r>
            <a:r>
              <a:rPr lang="it-IT" sz="1400" u="sng" dirty="0" err="1" smtClean="0"/>
              <a:t>its</a:t>
            </a:r>
            <a:r>
              <a:rPr lang="it-IT" sz="1400" u="sng" dirty="0" smtClean="0"/>
              <a:t> </a:t>
            </a:r>
            <a:r>
              <a:rPr lang="it-IT" sz="1400" u="sng" dirty="0" err="1" smtClean="0"/>
              <a:t>auctor</a:t>
            </a:r>
            <a:r>
              <a:rPr lang="it-IT" sz="1400" dirty="0" smtClean="0"/>
              <a:t>)</a:t>
            </a:r>
            <a:endParaRPr lang="it-IT" sz="14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860032" y="2852936"/>
            <a:ext cx="3312368" cy="233910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Concezione psicologica</a:t>
            </a:r>
            <a:r>
              <a:rPr lang="it-IT" dirty="0" smtClean="0"/>
              <a:t> – L’</a:t>
            </a:r>
            <a:r>
              <a:rPr lang="it-IT" u="sng" dirty="0" smtClean="0"/>
              <a:t>ente</a:t>
            </a:r>
            <a:r>
              <a:rPr lang="it-IT" dirty="0" smtClean="0"/>
              <a:t> può compiere un atto di volontà o, meglio, a compierlo sono </a:t>
            </a:r>
            <a:r>
              <a:rPr lang="it-IT" u="sng" dirty="0" smtClean="0"/>
              <a:t>le persone fisiche che compongono l’ente</a:t>
            </a:r>
            <a:r>
              <a:rPr lang="it-IT" dirty="0" smtClean="0"/>
              <a:t>?</a:t>
            </a:r>
          </a:p>
          <a:p>
            <a:pPr algn="just"/>
            <a:r>
              <a:rPr lang="it-IT" sz="1400" dirty="0" smtClean="0"/>
              <a:t>(</a:t>
            </a:r>
            <a:r>
              <a:rPr lang="it-IT" sz="1400" i="1" dirty="0" err="1" smtClean="0"/>
              <a:t>Who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does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carry</a:t>
            </a:r>
            <a:r>
              <a:rPr lang="it-IT" sz="1400" i="1" dirty="0" smtClean="0"/>
              <a:t> out the </a:t>
            </a:r>
            <a:r>
              <a:rPr lang="it-IT" sz="1400" i="1" dirty="0" err="1" smtClean="0"/>
              <a:t>voluntary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</a:t>
            </a:r>
            <a:r>
              <a:rPr lang="it-IT" sz="1400" i="1" dirty="0" smtClean="0"/>
              <a:t>? The </a:t>
            </a:r>
            <a:r>
              <a:rPr lang="it-IT" sz="1400" i="1" u="sng" dirty="0" smtClean="0"/>
              <a:t>body</a:t>
            </a:r>
            <a:r>
              <a:rPr lang="it-IT" sz="1400" i="1" dirty="0" smtClean="0"/>
              <a:t> or the </a:t>
            </a:r>
            <a:r>
              <a:rPr lang="it-IT" sz="1400" i="1" u="sng" dirty="0" err="1" smtClean="0"/>
              <a:t>individuals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composing</a:t>
            </a:r>
            <a:r>
              <a:rPr lang="it-IT" sz="1400" i="1" u="sng" dirty="0" smtClean="0"/>
              <a:t> the body</a:t>
            </a:r>
            <a:r>
              <a:rPr lang="it-IT" sz="1400" i="1" dirty="0" smtClean="0"/>
              <a:t>?)</a:t>
            </a:r>
          </a:p>
          <a:p>
            <a:pPr algn="just"/>
            <a:endParaRPr lang="it-IT" sz="1400" dirty="0"/>
          </a:p>
        </p:txBody>
      </p:sp>
      <p:cxnSp>
        <p:nvCxnSpPr>
          <p:cNvPr id="7" name="Connettore 2 6"/>
          <p:cNvCxnSpPr>
            <a:stCxn id="4" idx="3"/>
            <a:endCxn id="5" idx="1"/>
          </p:cNvCxnSpPr>
          <p:nvPr/>
        </p:nvCxnSpPr>
        <p:spPr>
          <a:xfrm>
            <a:off x="3851920" y="4022487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539552" y="5229201"/>
            <a:ext cx="7632848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i="1" dirty="0" smtClean="0"/>
              <a:t>«… può dirsi oltretutto </a:t>
            </a:r>
            <a:r>
              <a:rPr lang="it-IT" sz="1600" i="1" u="sng" dirty="0" smtClean="0"/>
              <a:t>superata l’antica obiezione legata al presunto sbarramento dell’art. 27 Cost.</a:t>
            </a:r>
            <a:r>
              <a:rPr lang="it-IT" sz="1600" i="1" dirty="0" smtClean="0"/>
              <a:t>, e cioè all’impossibilità di adattare il principio di colpevolezza alla responsabilità degli enti. […] Appare ormai </a:t>
            </a:r>
            <a:r>
              <a:rPr lang="it-IT" sz="1600" i="1" u="sng" dirty="0" smtClean="0"/>
              <a:t>recessiva una concezione “psicologica” della colpevolezza</a:t>
            </a:r>
            <a:r>
              <a:rPr lang="it-IT" sz="1600" i="1" dirty="0" smtClean="0"/>
              <a:t>, che ne esaurisce cioè il contenuto nel legame psicologico tra autore e fatto»</a:t>
            </a:r>
            <a:r>
              <a:rPr lang="it-IT" sz="1600" dirty="0" smtClean="0"/>
              <a:t> (</a:t>
            </a:r>
            <a:r>
              <a:rPr lang="it-IT" sz="1600" cap="small" dirty="0" smtClean="0"/>
              <a:t>Relazione ministeriale</a:t>
            </a:r>
            <a:r>
              <a:rPr lang="it-IT" sz="1600" dirty="0" smtClean="0"/>
              <a:t> al </a:t>
            </a:r>
            <a:r>
              <a:rPr lang="it-IT" sz="1600" dirty="0" err="1" smtClean="0"/>
              <a:t>D.Lgs.</a:t>
            </a:r>
            <a:r>
              <a:rPr lang="it-IT" sz="1600" dirty="0" smtClean="0"/>
              <a:t> 8.6.2001, n. </a:t>
            </a:r>
            <a:r>
              <a:rPr lang="it-IT" sz="1600" dirty="0" smtClean="0"/>
              <a:t>231).</a:t>
            </a:r>
            <a:endParaRPr lang="it-IT" sz="16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L’elemento psicologico dell’ente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Body’s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mens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rea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539552" y="2852936"/>
            <a:ext cx="3312368" cy="310854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Concezione normativa </a:t>
            </a:r>
            <a:r>
              <a:rPr lang="it-IT" dirty="0" smtClean="0"/>
              <a:t>– La responsabilità penale è personale: l’autore ha commesso un </a:t>
            </a:r>
            <a:r>
              <a:rPr lang="it-IT" u="sng" dirty="0" smtClean="0"/>
              <a:t>fatto rimproverabile per dolo o colpa</a:t>
            </a:r>
            <a:r>
              <a:rPr lang="it-IT" dirty="0" smtClean="0"/>
              <a:t> e </a:t>
            </a:r>
            <a:r>
              <a:rPr lang="it-IT" u="sng" dirty="0" smtClean="0"/>
              <a:t>in assenza di cause che lo giustifichino</a:t>
            </a:r>
            <a:r>
              <a:rPr lang="it-IT" dirty="0" smtClean="0"/>
              <a:t>.</a:t>
            </a:r>
          </a:p>
          <a:p>
            <a:pPr algn="just"/>
            <a:r>
              <a:rPr lang="it-IT" sz="1400" dirty="0" smtClean="0"/>
              <a:t>(</a:t>
            </a:r>
            <a:r>
              <a:rPr lang="it-IT" sz="1400" i="1" dirty="0" smtClean="0"/>
              <a:t>Normative </a:t>
            </a:r>
            <a:r>
              <a:rPr lang="it-IT" sz="1400" i="1" dirty="0" err="1" smtClean="0"/>
              <a:t>concept</a:t>
            </a:r>
            <a:r>
              <a:rPr lang="it-IT" sz="1400" dirty="0" smtClean="0"/>
              <a:t> – Criminal </a:t>
            </a:r>
            <a:r>
              <a:rPr lang="it-IT" sz="1400" dirty="0" err="1" smtClean="0"/>
              <a:t>liability</a:t>
            </a:r>
            <a:r>
              <a:rPr lang="it-IT" sz="1400" dirty="0" smtClean="0"/>
              <a:t> </a:t>
            </a:r>
            <a:r>
              <a:rPr lang="it-IT" sz="1400" dirty="0" err="1" smtClean="0"/>
              <a:t>is</a:t>
            </a:r>
            <a:r>
              <a:rPr lang="it-IT" sz="1400" dirty="0" smtClean="0"/>
              <a:t> </a:t>
            </a:r>
            <a:r>
              <a:rPr lang="it-IT" sz="1400" dirty="0" err="1" smtClean="0"/>
              <a:t>individual</a:t>
            </a:r>
            <a:r>
              <a:rPr lang="it-IT" sz="1400" dirty="0" smtClean="0"/>
              <a:t>: the </a:t>
            </a:r>
            <a:r>
              <a:rPr lang="it-IT" sz="1400" dirty="0" err="1" smtClean="0"/>
              <a:t>auctor</a:t>
            </a:r>
            <a:r>
              <a:rPr lang="it-IT" sz="1400" dirty="0" smtClean="0"/>
              <a:t> </a:t>
            </a:r>
            <a:r>
              <a:rPr lang="it-IT" sz="1400" dirty="0" err="1" smtClean="0"/>
              <a:t>committed</a:t>
            </a:r>
            <a:r>
              <a:rPr lang="it-IT" sz="1400" dirty="0" smtClean="0"/>
              <a:t> </a:t>
            </a:r>
            <a:r>
              <a:rPr lang="it-IT" sz="1400" u="sng" dirty="0" smtClean="0"/>
              <a:t>a </a:t>
            </a:r>
            <a:r>
              <a:rPr lang="it-IT" sz="1400" u="sng" dirty="0" err="1" smtClean="0"/>
              <a:t>reprehensible</a:t>
            </a:r>
            <a:r>
              <a:rPr lang="it-IT" sz="1400" u="sng" dirty="0" smtClean="0"/>
              <a:t> </a:t>
            </a:r>
            <a:r>
              <a:rPr lang="it-IT" sz="1400" u="sng" dirty="0" err="1" smtClean="0"/>
              <a:t>act</a:t>
            </a:r>
            <a:r>
              <a:rPr lang="it-IT" sz="1400" u="sng" dirty="0" smtClean="0"/>
              <a:t>  </a:t>
            </a:r>
            <a:r>
              <a:rPr lang="it-IT" sz="1400" u="sng" dirty="0" err="1" smtClean="0"/>
              <a:t>voluntarily</a:t>
            </a:r>
            <a:r>
              <a:rPr lang="it-IT" sz="1400" u="sng" dirty="0" smtClean="0"/>
              <a:t> or in </a:t>
            </a:r>
            <a:r>
              <a:rPr lang="it-IT" sz="1400" u="sng" dirty="0" err="1" smtClean="0"/>
              <a:t>negligence</a:t>
            </a:r>
            <a:r>
              <a:rPr lang="it-IT" sz="1400" dirty="0" smtClean="0"/>
              <a:t>, and </a:t>
            </a:r>
            <a:r>
              <a:rPr lang="it-IT" sz="1400" u="sng" dirty="0" err="1" smtClean="0"/>
              <a:t>without</a:t>
            </a:r>
            <a:r>
              <a:rPr lang="it-IT" sz="1400" u="sng" dirty="0" smtClean="0"/>
              <a:t> </a:t>
            </a:r>
            <a:r>
              <a:rPr lang="it-IT" sz="1400" u="sng" dirty="0" err="1" smtClean="0"/>
              <a:t>justifying</a:t>
            </a:r>
            <a:r>
              <a:rPr lang="it-IT" sz="1400" u="sng" dirty="0" smtClean="0"/>
              <a:t> </a:t>
            </a:r>
            <a:r>
              <a:rPr lang="it-IT" sz="1400" u="sng" dirty="0" err="1" smtClean="0"/>
              <a:t>factors</a:t>
            </a:r>
            <a:r>
              <a:rPr lang="it-IT" sz="1400" dirty="0" smtClean="0"/>
              <a:t>)</a:t>
            </a:r>
            <a:endParaRPr lang="it-IT" sz="14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860032" y="2852936"/>
            <a:ext cx="3312368" cy="13542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Concezione normativa </a:t>
            </a:r>
            <a:r>
              <a:rPr lang="it-IT" dirty="0" smtClean="0"/>
              <a:t>– </a:t>
            </a:r>
            <a:r>
              <a:rPr lang="it-IT" u="sng" dirty="0" smtClean="0"/>
              <a:t>Tramite l’ente</a:t>
            </a:r>
            <a:r>
              <a:rPr lang="it-IT" dirty="0" smtClean="0"/>
              <a:t> possono compiersi atti rimproverabili </a:t>
            </a:r>
          </a:p>
          <a:p>
            <a:pPr algn="just"/>
            <a:r>
              <a:rPr lang="it-IT" sz="1400" dirty="0" smtClean="0"/>
              <a:t>(</a:t>
            </a:r>
            <a:r>
              <a:rPr lang="it-IT" sz="1400" i="1" dirty="0" err="1" smtClean="0"/>
              <a:t>Reprehensible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acts</a:t>
            </a:r>
            <a:r>
              <a:rPr lang="it-IT" sz="1400" i="1" dirty="0" smtClean="0"/>
              <a:t> can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carried</a:t>
            </a:r>
            <a:r>
              <a:rPr lang="it-IT" sz="1400" i="1" dirty="0" smtClean="0"/>
              <a:t> out </a:t>
            </a:r>
            <a:r>
              <a:rPr lang="it-IT" sz="1400" i="1" u="sng" dirty="0" err="1" smtClean="0"/>
              <a:t>through</a:t>
            </a:r>
            <a:r>
              <a:rPr lang="it-IT" sz="1400" i="1" u="sng" dirty="0" smtClean="0"/>
              <a:t> the body</a:t>
            </a:r>
            <a:r>
              <a:rPr lang="it-IT" sz="1400" i="1" dirty="0" smtClean="0"/>
              <a:t>)</a:t>
            </a:r>
          </a:p>
        </p:txBody>
      </p:sp>
      <p:cxnSp>
        <p:nvCxnSpPr>
          <p:cNvPr id="6" name="Connettore 2 5"/>
          <p:cNvCxnSpPr/>
          <p:nvPr/>
        </p:nvCxnSpPr>
        <p:spPr>
          <a:xfrm>
            <a:off x="3851920" y="3645024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2 7"/>
          <p:cNvCxnSpPr/>
          <p:nvPr/>
        </p:nvCxnSpPr>
        <p:spPr>
          <a:xfrm>
            <a:off x="5436096" y="4149080"/>
            <a:ext cx="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4788024" y="5013176"/>
            <a:ext cx="1872208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i="1" dirty="0" err="1" smtClean="0"/>
              <a:t>Tertium</a:t>
            </a:r>
            <a:r>
              <a:rPr lang="it-IT" i="1" dirty="0" smtClean="0"/>
              <a:t> </a:t>
            </a:r>
            <a:r>
              <a:rPr lang="it-IT" i="1" dirty="0" err="1" smtClean="0"/>
              <a:t>genus</a:t>
            </a:r>
            <a:r>
              <a:rPr lang="it-IT" dirty="0" smtClean="0"/>
              <a:t> di responsabilità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Third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type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)</a:t>
            </a:r>
            <a:endParaRPr lang="it-IT" i="1" dirty="0"/>
          </a:p>
        </p:txBody>
      </p:sp>
      <p:cxnSp>
        <p:nvCxnSpPr>
          <p:cNvPr id="10" name="Connettore 2 9"/>
          <p:cNvCxnSpPr/>
          <p:nvPr/>
        </p:nvCxnSpPr>
        <p:spPr>
          <a:xfrm>
            <a:off x="7884368" y="4221088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6732240" y="5013176"/>
            <a:ext cx="1872208" cy="16312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Atto commesso </a:t>
            </a:r>
            <a:r>
              <a:rPr lang="it-IT" u="sng" dirty="0" smtClean="0"/>
              <a:t>nell’interesse o a vantaggio dell’ente</a:t>
            </a:r>
            <a:r>
              <a:rPr lang="it-IT" sz="1400" dirty="0" smtClean="0"/>
              <a:t> </a:t>
            </a:r>
            <a:r>
              <a:rPr lang="it-IT" sz="1400" i="1" dirty="0" smtClean="0"/>
              <a:t>(in body’s interest or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advantage</a:t>
            </a:r>
            <a:r>
              <a:rPr lang="it-IT" sz="1400" i="1" dirty="0" smtClean="0"/>
              <a:t>)</a:t>
            </a:r>
            <a:endParaRPr lang="it-IT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L’elemento psicologico dell’ente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Body’s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mens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rea</a:t>
            </a:r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564904"/>
            <a:ext cx="4032448" cy="2255692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901979"/>
            <a:ext cx="5652120" cy="1956021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/>
        </p:spPr>
      </p:pic>
      <p:sp>
        <p:nvSpPr>
          <p:cNvPr id="7" name="CasellaDiTesto 6"/>
          <p:cNvSpPr txBox="1"/>
          <p:nvPr/>
        </p:nvSpPr>
        <p:spPr>
          <a:xfrm>
            <a:off x="4644008" y="2708920"/>
            <a:ext cx="280831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5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endParaRPr lang="it-IT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467544" y="5445224"/>
            <a:ext cx="280831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5 Legislative </a:t>
            </a:r>
            <a:r>
              <a:rPr lang="it-IT" b="1" dirty="0" err="1" smtClean="0"/>
              <a:t>Decree</a:t>
            </a:r>
            <a:r>
              <a:rPr lang="it-IT" b="1" dirty="0" smtClean="0"/>
              <a:t> no. 231/2001</a:t>
            </a:r>
            <a:endParaRPr lang="it-IT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Causa di esclusione della responsabilità dell’ente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Body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liability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exclusion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clause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539552" y="2636912"/>
            <a:ext cx="8136904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Reato commesso dagli apicali, ma </a:t>
            </a:r>
            <a:r>
              <a:rPr lang="it-IT" u="sng" dirty="0" smtClean="0"/>
              <a:t>per interessi estranei all’ente</a:t>
            </a:r>
            <a:r>
              <a:rPr lang="it-IT" dirty="0" smtClean="0"/>
              <a:t> (</a:t>
            </a:r>
            <a:r>
              <a:rPr lang="it-IT" b="1" dirty="0" smtClean="0"/>
              <a:t>esclusivo</a:t>
            </a:r>
            <a:r>
              <a:rPr lang="it-IT" dirty="0" smtClean="0"/>
              <a:t> interesse degli apicali o di terzi) – art. 5, </a:t>
            </a:r>
            <a:r>
              <a:rPr lang="it-IT" dirty="0" err="1" smtClean="0"/>
              <a:t>co</a:t>
            </a:r>
            <a:r>
              <a:rPr lang="it-IT" dirty="0" smtClean="0"/>
              <a:t>. 2, </a:t>
            </a:r>
            <a:r>
              <a:rPr lang="it-IT" dirty="0" err="1" smtClean="0"/>
              <a:t>D.Lgs.</a:t>
            </a:r>
            <a:r>
              <a:rPr lang="it-IT" dirty="0" smtClean="0"/>
              <a:t> 231/2001</a:t>
            </a:r>
          </a:p>
          <a:p>
            <a:pPr algn="just"/>
            <a:r>
              <a:rPr lang="it-IT" sz="1400" i="1" dirty="0" smtClean="0"/>
              <a:t>Crime </a:t>
            </a:r>
            <a:r>
              <a:rPr lang="it-IT" sz="1400" i="1" dirty="0" err="1" smtClean="0"/>
              <a:t>committed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top </a:t>
            </a:r>
            <a:r>
              <a:rPr lang="it-IT" sz="1400" i="1" dirty="0" err="1" smtClean="0"/>
              <a:t>managers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but</a:t>
            </a:r>
            <a:r>
              <a:rPr lang="it-IT" sz="1400" i="1" dirty="0" smtClean="0"/>
              <a:t> </a:t>
            </a:r>
            <a:r>
              <a:rPr lang="it-IT" sz="1400" b="1" i="1" dirty="0" err="1" smtClean="0"/>
              <a:t>solely</a:t>
            </a:r>
            <a:r>
              <a:rPr lang="it-IT" sz="1400" i="1" dirty="0" smtClean="0"/>
              <a:t> in </a:t>
            </a:r>
            <a:r>
              <a:rPr lang="it-IT" sz="1400" i="1" dirty="0" err="1" smtClean="0"/>
              <a:t>their</a:t>
            </a:r>
            <a:r>
              <a:rPr lang="it-IT" sz="1400" i="1" dirty="0" smtClean="0"/>
              <a:t> interest or in interest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others</a:t>
            </a:r>
            <a:r>
              <a:rPr lang="it-IT" sz="1400" i="1" dirty="0" smtClean="0"/>
              <a:t> – art. 5, para 2,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539552" y="3861048"/>
            <a:ext cx="8136904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Conseguenze processuali:</a:t>
            </a:r>
            <a:r>
              <a:rPr lang="it-IT" dirty="0" smtClean="0"/>
              <a:t> possibili strategie difensive contrastanti tra l’ente e i suoi apicali</a:t>
            </a:r>
          </a:p>
          <a:p>
            <a:pPr algn="just"/>
            <a:r>
              <a:rPr lang="it-IT" sz="1400" i="1" u="sng" dirty="0" err="1" smtClean="0"/>
              <a:t>Procedural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consequences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possible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conflicting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defensive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strategy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between</a:t>
            </a:r>
            <a:r>
              <a:rPr lang="it-IT" sz="1400" i="1" dirty="0" smtClean="0"/>
              <a:t> the body and </a:t>
            </a:r>
            <a:r>
              <a:rPr lang="it-IT" sz="1400" i="1" dirty="0" err="1" smtClean="0"/>
              <a:t>its</a:t>
            </a:r>
            <a:r>
              <a:rPr lang="it-IT" sz="1400" i="1" dirty="0" smtClean="0"/>
              <a:t> top </a:t>
            </a:r>
            <a:r>
              <a:rPr lang="it-IT" sz="1400" i="1" dirty="0" err="1" smtClean="0"/>
              <a:t>managers</a:t>
            </a:r>
            <a:endParaRPr lang="it-IT" sz="1400" i="1" u="sng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539552" y="5085184"/>
            <a:ext cx="8136904" cy="166199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39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r>
              <a:rPr lang="it-IT" dirty="0" smtClean="0"/>
              <a:t>: due regole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sz="1400" dirty="0" smtClean="0"/>
              <a:t>L’ente partecipa al giudizio tramite il proprio rappresentante legale </a:t>
            </a:r>
            <a:r>
              <a:rPr lang="it-IT" sz="1400" u="sng" dirty="0" smtClean="0"/>
              <a:t>tranne nel caso in cui sia coinvolto nel processo come imputato</a:t>
            </a:r>
            <a:r>
              <a:rPr lang="it-IT" sz="1400" dirty="0" smtClean="0"/>
              <a:t>;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sz="1400" dirty="0" smtClean="0"/>
              <a:t>Se il rappresentante legale è imputato l’ente nomina un </a:t>
            </a:r>
            <a:r>
              <a:rPr lang="it-IT" sz="1400" u="sng" dirty="0" smtClean="0"/>
              <a:t>diverso difensore</a:t>
            </a:r>
          </a:p>
          <a:p>
            <a:pPr marL="342900" indent="-342900" algn="just"/>
            <a:r>
              <a:rPr lang="it-IT" sz="1400" i="1" dirty="0" smtClean="0"/>
              <a:t>	(</a:t>
            </a:r>
            <a:r>
              <a:rPr lang="it-IT" sz="1400" i="1" dirty="0" err="1" smtClean="0"/>
              <a:t>Two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rules</a:t>
            </a:r>
            <a:r>
              <a:rPr lang="it-IT" sz="1400" i="1" dirty="0" smtClean="0"/>
              <a:t> derive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39: 1) The body </a:t>
            </a:r>
            <a:r>
              <a:rPr lang="it-IT" sz="1400" i="1" dirty="0" err="1" smtClean="0"/>
              <a:t>takes</a:t>
            </a:r>
            <a:r>
              <a:rPr lang="it-IT" sz="1400" i="1" dirty="0" smtClean="0"/>
              <a:t> part in the </a:t>
            </a:r>
            <a:r>
              <a:rPr lang="it-IT" sz="1400" i="1" dirty="0" err="1" smtClean="0"/>
              <a:t>proceeding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legal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representative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unless</a:t>
            </a:r>
            <a:r>
              <a:rPr lang="it-IT" sz="1400" i="1" dirty="0" smtClean="0"/>
              <a:t> the case in </a:t>
            </a:r>
            <a:r>
              <a:rPr lang="it-IT" sz="1400" i="1" dirty="0" err="1" smtClean="0"/>
              <a:t>which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charged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the crime; 2) In </a:t>
            </a:r>
            <a:r>
              <a:rPr lang="it-IT" sz="1400" i="1" dirty="0" err="1" smtClean="0"/>
              <a:t>this</a:t>
            </a:r>
            <a:r>
              <a:rPr lang="it-IT" sz="1400" i="1" dirty="0" smtClean="0"/>
              <a:t> last case, the body </a:t>
            </a:r>
            <a:r>
              <a:rPr lang="it-IT" sz="1400" i="1" dirty="0" err="1" smtClean="0"/>
              <a:t>appoints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different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legal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cousel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legal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representative</a:t>
            </a:r>
            <a:r>
              <a:rPr lang="it-IT" sz="1400" i="1" dirty="0" smtClean="0"/>
              <a:t>’s </a:t>
            </a:r>
            <a:r>
              <a:rPr lang="it-IT" sz="1400" i="1" dirty="0" err="1" smtClean="0"/>
              <a:t>attorney</a:t>
            </a:r>
            <a:r>
              <a:rPr lang="it-IT" sz="1400" i="1" dirty="0" smtClean="0"/>
              <a:t>)</a:t>
            </a:r>
            <a:endParaRPr lang="it-IT" sz="1400" i="1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L’art. 39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Article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39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780928"/>
            <a:ext cx="3972570" cy="3284200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221088"/>
            <a:ext cx="4788024" cy="2636912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Interesse e vantaggio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Interest and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advantage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539552" y="2708920"/>
            <a:ext cx="8136904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«</a:t>
            </a:r>
            <a:r>
              <a:rPr lang="it-IT" i="1" dirty="0" smtClean="0"/>
              <a:t>Il </a:t>
            </a:r>
            <a:r>
              <a:rPr lang="it-IT" i="1" dirty="0" smtClean="0"/>
              <a:t>criterio dell’</a:t>
            </a:r>
            <a:r>
              <a:rPr lang="it-IT" b="1" i="1" dirty="0" smtClean="0"/>
              <a:t>interesse</a:t>
            </a:r>
            <a:r>
              <a:rPr lang="it-IT" i="1" dirty="0" smtClean="0"/>
              <a:t> esprime una </a:t>
            </a:r>
            <a:r>
              <a:rPr lang="it-IT" i="1" u="sng" dirty="0" smtClean="0"/>
              <a:t>valutazione teleologica del reato</a:t>
            </a:r>
            <a:r>
              <a:rPr lang="it-IT" i="1" dirty="0" smtClean="0"/>
              <a:t>, apprezzabile “</a:t>
            </a:r>
            <a:r>
              <a:rPr lang="it-IT" dirty="0" smtClean="0"/>
              <a:t>ex ante</a:t>
            </a:r>
            <a:r>
              <a:rPr lang="it-IT" i="1" dirty="0" smtClean="0"/>
              <a:t>”, cioè al momento della commissione del fatto e secondo un metro di giudizio marcatamente soggettivo, mentre quello del </a:t>
            </a:r>
            <a:r>
              <a:rPr lang="it-IT" b="1" i="1" dirty="0" smtClean="0"/>
              <a:t>vantaggio</a:t>
            </a:r>
            <a:r>
              <a:rPr lang="it-IT" i="1" dirty="0" smtClean="0"/>
              <a:t> ha una connotazione essenzialmente oggettiva, come tale valutabile “</a:t>
            </a:r>
            <a:r>
              <a:rPr lang="it-IT" dirty="0" smtClean="0"/>
              <a:t>ex post</a:t>
            </a:r>
            <a:r>
              <a:rPr lang="it-IT" i="1" dirty="0" smtClean="0"/>
              <a:t>”, sulla base degli </a:t>
            </a:r>
            <a:r>
              <a:rPr lang="it-IT" i="1" u="sng" dirty="0" smtClean="0"/>
              <a:t>effetti concretamente derivati dalla realizzazione dell’illecito</a:t>
            </a:r>
            <a:r>
              <a:rPr lang="it-IT" dirty="0" smtClean="0"/>
              <a:t>» </a:t>
            </a:r>
            <a:r>
              <a:rPr lang="it-IT" b="1" dirty="0" smtClean="0"/>
              <a:t>(Cass., Sez. Un., 24.04.2014, n. 38343)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539552" y="4653136"/>
            <a:ext cx="8136904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i="1" dirty="0" smtClean="0"/>
              <a:t>«Ai </a:t>
            </a:r>
            <a:r>
              <a:rPr lang="it-IT" i="1" dirty="0" smtClean="0"/>
              <a:t>fini della configurabilità della responsabilità da reato degli enti, </a:t>
            </a:r>
            <a:r>
              <a:rPr lang="it-IT" i="1" dirty="0" smtClean="0"/>
              <a:t>è sufficiente </a:t>
            </a:r>
            <a:r>
              <a:rPr lang="it-IT" i="1" dirty="0" smtClean="0"/>
              <a:t>la </a:t>
            </a:r>
            <a:r>
              <a:rPr lang="it-IT" i="1" u="sng" dirty="0" smtClean="0"/>
              <a:t>prova dell’avvenuto conseguimento di un vantaggio</a:t>
            </a:r>
            <a:r>
              <a:rPr lang="it-IT" i="1" dirty="0" smtClean="0"/>
              <a:t> ex art. 5 </a:t>
            </a:r>
            <a:r>
              <a:rPr lang="it-IT" i="1" dirty="0" err="1" smtClean="0"/>
              <a:t>d.lg.</a:t>
            </a:r>
            <a:r>
              <a:rPr lang="it-IT" i="1" dirty="0" smtClean="0"/>
              <a:t> n. 231 del 2001 da parte dell’ente, </a:t>
            </a:r>
            <a:r>
              <a:rPr lang="it-IT" i="1" u="sng" dirty="0" smtClean="0"/>
              <a:t>anche quando non sia possibile determinare l’effettivo interesse</a:t>
            </a:r>
            <a:r>
              <a:rPr lang="it-IT" i="1" dirty="0" smtClean="0"/>
              <a:t> da esso vantato ex ante rispetto alla consumazione dell’illecito, purché il reato non sia stato commesso nell’esclusivo interesse del suo autore persona fisica o di </a:t>
            </a:r>
            <a:r>
              <a:rPr lang="it-IT" i="1" dirty="0" smtClean="0"/>
              <a:t>terzi» </a:t>
            </a:r>
            <a:r>
              <a:rPr lang="it-IT" b="1" dirty="0" smtClean="0"/>
              <a:t>(Cass., Sez. </a:t>
            </a:r>
            <a:r>
              <a:rPr lang="it-IT" b="1" dirty="0" err="1" smtClean="0"/>
              <a:t>VI</a:t>
            </a:r>
            <a:r>
              <a:rPr lang="it-IT" b="1" dirty="0" smtClean="0"/>
              <a:t>, 19.01.2021, n. 15543)</a:t>
            </a:r>
            <a:endParaRPr lang="it-IT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Interesse e vantaggio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Interest and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advantage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1331640" y="2708920"/>
          <a:ext cx="6096000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INTERESSE</a:t>
                      </a:r>
                    </a:p>
                    <a:p>
                      <a:pPr algn="ctr"/>
                      <a:r>
                        <a:rPr lang="it-IT" sz="1400" dirty="0" smtClean="0"/>
                        <a:t>(Interest)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VATAGGIO</a:t>
                      </a:r>
                    </a:p>
                    <a:p>
                      <a:pPr algn="ctr"/>
                      <a:r>
                        <a:rPr lang="it-IT" sz="1400" dirty="0" smtClean="0"/>
                        <a:t>(</a:t>
                      </a:r>
                      <a:r>
                        <a:rPr lang="it-IT" sz="1400" dirty="0" err="1" smtClean="0"/>
                        <a:t>Advantage</a:t>
                      </a:r>
                      <a:r>
                        <a:rPr lang="it-IT" sz="1400" dirty="0" smtClean="0"/>
                        <a:t>)</a:t>
                      </a:r>
                      <a:endParaRPr lang="it-IT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it-IT" dirty="0" smtClean="0"/>
                        <a:t>Valutazione</a:t>
                      </a:r>
                      <a:r>
                        <a:rPr lang="it-IT" baseline="0" dirty="0" smtClean="0"/>
                        <a:t> </a:t>
                      </a:r>
                      <a:r>
                        <a:rPr lang="it-IT" i="1" u="sng" baseline="0" dirty="0" smtClean="0"/>
                        <a:t>ex ante</a:t>
                      </a:r>
                      <a:r>
                        <a:rPr lang="it-IT" i="1" baseline="0" dirty="0" smtClean="0"/>
                        <a:t> </a:t>
                      </a:r>
                      <a:r>
                        <a:rPr lang="it-IT" sz="1400" i="1" baseline="0" dirty="0" smtClean="0"/>
                        <a:t>(Ex ante </a:t>
                      </a:r>
                      <a:r>
                        <a:rPr lang="it-IT" sz="1400" i="1" baseline="0" dirty="0" err="1" smtClean="0"/>
                        <a:t>assessment</a:t>
                      </a:r>
                      <a:r>
                        <a:rPr lang="it-IT" sz="1400" i="1" baseline="0" dirty="0" smtClean="0"/>
                        <a:t>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i="0" dirty="0" smtClean="0"/>
                        <a:t>Valutazione</a:t>
                      </a:r>
                      <a:r>
                        <a:rPr lang="it-IT" i="0" baseline="0" dirty="0" smtClean="0"/>
                        <a:t> </a:t>
                      </a:r>
                      <a:r>
                        <a:rPr lang="it-IT" i="1" baseline="0" dirty="0" smtClean="0"/>
                        <a:t>ex post </a:t>
                      </a:r>
                      <a:r>
                        <a:rPr lang="it-IT" sz="1400" i="1" baseline="0" dirty="0" smtClean="0"/>
                        <a:t>(Ex post </a:t>
                      </a:r>
                      <a:r>
                        <a:rPr lang="it-IT" sz="1400" i="1" baseline="0" dirty="0" err="1" smtClean="0"/>
                        <a:t>assessment</a:t>
                      </a:r>
                      <a:r>
                        <a:rPr lang="it-IT" sz="1400" i="1" baseline="0" dirty="0" smtClean="0"/>
                        <a:t>)</a:t>
                      </a:r>
                      <a:endParaRPr lang="it-IT" i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it-IT" dirty="0" smtClean="0"/>
                        <a:t>Valutazione </a:t>
                      </a:r>
                      <a:r>
                        <a:rPr lang="it-IT" u="sng" dirty="0" smtClean="0"/>
                        <a:t>astratta</a:t>
                      </a:r>
                      <a:r>
                        <a:rPr lang="it-IT" sz="1400" u="none" dirty="0" smtClean="0"/>
                        <a:t> (</a:t>
                      </a:r>
                      <a:r>
                        <a:rPr lang="it-IT" sz="1400" i="1" u="none" dirty="0" err="1" smtClean="0"/>
                        <a:t>Abstract</a:t>
                      </a:r>
                      <a:r>
                        <a:rPr lang="it-IT" sz="1400" i="1" u="none" baseline="0" dirty="0" smtClean="0"/>
                        <a:t> </a:t>
                      </a:r>
                      <a:r>
                        <a:rPr lang="it-IT" sz="1400" i="1" u="none" baseline="0" dirty="0" err="1" smtClean="0"/>
                        <a:t>assessment</a:t>
                      </a:r>
                      <a:r>
                        <a:rPr lang="it-IT" sz="1400" i="1" u="none" baseline="0" dirty="0" smtClean="0"/>
                        <a:t>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dirty="0" smtClean="0"/>
                        <a:t>Valutazione </a:t>
                      </a:r>
                      <a:r>
                        <a:rPr lang="it-IT" u="sng" dirty="0" smtClean="0"/>
                        <a:t>in concreto</a:t>
                      </a:r>
                      <a:r>
                        <a:rPr lang="it-IT" sz="1400" u="none" dirty="0" smtClean="0"/>
                        <a:t> (</a:t>
                      </a:r>
                      <a:r>
                        <a:rPr lang="it-IT" sz="1400" i="1" u="none" dirty="0" smtClean="0"/>
                        <a:t>Concrete </a:t>
                      </a:r>
                      <a:r>
                        <a:rPr lang="it-IT" sz="1400" i="1" u="none" dirty="0" err="1" smtClean="0"/>
                        <a:t>assessment</a:t>
                      </a:r>
                      <a:r>
                        <a:rPr lang="it-IT" sz="1400" i="1" u="none" dirty="0" smtClean="0"/>
                        <a:t>)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it-IT" dirty="0" smtClean="0"/>
                        <a:t>Giudizio </a:t>
                      </a:r>
                      <a:r>
                        <a:rPr lang="it-IT" u="sng" dirty="0" smtClean="0"/>
                        <a:t>soggettivo</a:t>
                      </a:r>
                      <a:r>
                        <a:rPr lang="it-IT" sz="1400" i="1" u="none" baseline="0" dirty="0" smtClean="0"/>
                        <a:t> (</a:t>
                      </a:r>
                      <a:r>
                        <a:rPr lang="it-IT" sz="1400" i="1" u="none" baseline="0" dirty="0" err="1" smtClean="0"/>
                        <a:t>Subjective</a:t>
                      </a:r>
                      <a:r>
                        <a:rPr lang="it-IT" sz="1400" i="1" u="none" baseline="0" dirty="0" smtClean="0"/>
                        <a:t> </a:t>
                      </a:r>
                      <a:r>
                        <a:rPr lang="it-IT" sz="1400" i="1" u="none" baseline="0" dirty="0" err="1" smtClean="0"/>
                        <a:t>assessment</a:t>
                      </a:r>
                      <a:r>
                        <a:rPr lang="it-IT" sz="1400" i="1" u="none" baseline="0" dirty="0" smtClean="0"/>
                        <a:t>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dirty="0" smtClean="0"/>
                        <a:t>Giudizio </a:t>
                      </a:r>
                      <a:r>
                        <a:rPr lang="it-IT" u="sng" dirty="0" smtClean="0"/>
                        <a:t>oggettivo</a:t>
                      </a:r>
                      <a:r>
                        <a:rPr lang="it-IT" sz="1400" i="1" u="none" dirty="0" smtClean="0"/>
                        <a:t> (</a:t>
                      </a:r>
                      <a:r>
                        <a:rPr lang="it-IT" sz="1400" i="1" u="none" dirty="0" err="1" smtClean="0"/>
                        <a:t>objective</a:t>
                      </a:r>
                      <a:r>
                        <a:rPr lang="it-IT" sz="1400" i="1" u="none" dirty="0" smtClean="0"/>
                        <a:t> </a:t>
                      </a:r>
                      <a:r>
                        <a:rPr lang="it-IT" sz="1400" i="1" u="none" dirty="0" err="1" smtClean="0"/>
                        <a:t>assessment</a:t>
                      </a:r>
                      <a:r>
                        <a:rPr lang="it-IT" sz="1400" i="1" u="none" dirty="0" smtClean="0"/>
                        <a:t>)</a:t>
                      </a:r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Freccia bidirezionale orizzontale 4"/>
          <p:cNvSpPr/>
          <p:nvPr/>
        </p:nvSpPr>
        <p:spPr>
          <a:xfrm>
            <a:off x="3779912" y="5229200"/>
            <a:ext cx="1216152" cy="4846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CasellaDiTesto 5"/>
          <p:cNvSpPr txBox="1"/>
          <p:nvPr/>
        </p:nvSpPr>
        <p:spPr>
          <a:xfrm>
            <a:off x="2771800" y="5805264"/>
            <a:ext cx="324036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CRITERI ALTERNATIVI</a:t>
            </a:r>
          </a:p>
          <a:p>
            <a:pPr algn="just"/>
            <a:r>
              <a:rPr lang="it-IT" i="1" dirty="0" smtClean="0"/>
              <a:t>(Alternative </a:t>
            </a:r>
            <a:r>
              <a:rPr lang="it-IT" i="1" dirty="0" err="1" smtClean="0"/>
              <a:t>criteria</a:t>
            </a:r>
            <a:r>
              <a:rPr lang="it-IT" i="1" dirty="0" smtClean="0"/>
              <a:t>)</a:t>
            </a:r>
            <a:endParaRPr lang="it-IT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Chi sono gli apicali?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Who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are the top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managers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</a:p>
          <a:p>
            <a:pPr algn="just"/>
            <a:r>
              <a:rPr lang="it-IT" dirty="0" smtClean="0"/>
              <a:t>Persone che rivestono funzione di:</a:t>
            </a: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Rappresentanza</a:t>
            </a:r>
            <a:r>
              <a:rPr lang="it-IT" dirty="0" smtClean="0">
                <a:solidFill>
                  <a:schemeClr val="tx1"/>
                </a:solidFill>
              </a:rPr>
              <a:t> – potere di agire in nome e per conto dell’ente</a:t>
            </a:r>
            <a:r>
              <a:rPr lang="it-IT" sz="1800" dirty="0" smtClean="0">
                <a:solidFill>
                  <a:schemeClr val="tx1"/>
                </a:solidFill>
              </a:rPr>
              <a:t> </a:t>
            </a:r>
            <a:r>
              <a:rPr lang="it-IT" sz="1800" i="1" dirty="0" smtClean="0">
                <a:solidFill>
                  <a:schemeClr val="tx1"/>
                </a:solidFill>
              </a:rPr>
              <a:t>(</a:t>
            </a:r>
            <a:r>
              <a:rPr lang="it-IT" sz="1800" i="1" dirty="0" err="1" smtClean="0">
                <a:solidFill>
                  <a:schemeClr val="tx1"/>
                </a:solidFill>
              </a:rPr>
              <a:t>power</a:t>
            </a:r>
            <a:r>
              <a:rPr lang="it-IT" sz="1800" i="1" dirty="0" smtClean="0">
                <a:solidFill>
                  <a:schemeClr val="tx1"/>
                </a:solidFill>
              </a:rPr>
              <a:t> </a:t>
            </a:r>
            <a:r>
              <a:rPr lang="it-IT" sz="1800" i="1" dirty="0" err="1" smtClean="0">
                <a:solidFill>
                  <a:schemeClr val="tx1"/>
                </a:solidFill>
              </a:rPr>
              <a:t>to</a:t>
            </a:r>
            <a:r>
              <a:rPr lang="it-IT" sz="1800" i="1" dirty="0" smtClean="0">
                <a:solidFill>
                  <a:schemeClr val="tx1"/>
                </a:solidFill>
              </a:rPr>
              <a:t> </a:t>
            </a:r>
            <a:r>
              <a:rPr lang="it-IT" sz="1800" i="1" dirty="0" err="1" smtClean="0">
                <a:solidFill>
                  <a:schemeClr val="tx1"/>
                </a:solidFill>
              </a:rPr>
              <a:t>act</a:t>
            </a:r>
            <a:r>
              <a:rPr lang="it-IT" sz="1800" i="1" dirty="0" smtClean="0">
                <a:solidFill>
                  <a:schemeClr val="tx1"/>
                </a:solidFill>
              </a:rPr>
              <a:t> in the </a:t>
            </a:r>
            <a:r>
              <a:rPr lang="it-IT" sz="1800" i="1" dirty="0" err="1" smtClean="0">
                <a:solidFill>
                  <a:schemeClr val="tx1"/>
                </a:solidFill>
              </a:rPr>
              <a:t>name</a:t>
            </a:r>
            <a:r>
              <a:rPr lang="it-IT" sz="1800" i="1" dirty="0" smtClean="0">
                <a:solidFill>
                  <a:schemeClr val="tx1"/>
                </a:solidFill>
              </a:rPr>
              <a:t> and on </a:t>
            </a:r>
            <a:r>
              <a:rPr lang="it-IT" sz="1800" i="1" dirty="0" err="1" smtClean="0">
                <a:solidFill>
                  <a:schemeClr val="tx1"/>
                </a:solidFill>
              </a:rPr>
              <a:t>behalf</a:t>
            </a:r>
            <a:r>
              <a:rPr lang="it-IT" sz="1800" i="1" dirty="0" smtClean="0">
                <a:solidFill>
                  <a:schemeClr val="tx1"/>
                </a:solidFill>
              </a:rPr>
              <a:t> </a:t>
            </a:r>
            <a:r>
              <a:rPr lang="it-IT" sz="1800" i="1" dirty="0" err="1" smtClean="0">
                <a:solidFill>
                  <a:schemeClr val="tx1"/>
                </a:solidFill>
              </a:rPr>
              <a:t>of</a:t>
            </a:r>
            <a:r>
              <a:rPr lang="it-IT" sz="1800" i="1" dirty="0" smtClean="0">
                <a:solidFill>
                  <a:schemeClr val="tx1"/>
                </a:solidFill>
              </a:rPr>
              <a:t> the body)</a:t>
            </a:r>
            <a:endParaRPr lang="it-IT" dirty="0" smtClean="0">
              <a:solidFill>
                <a:schemeClr val="tx1"/>
              </a:solidFill>
            </a:endParaRP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Amministrazione </a:t>
            </a:r>
            <a:r>
              <a:rPr lang="it-IT" dirty="0" smtClean="0">
                <a:solidFill>
                  <a:schemeClr val="tx1"/>
                </a:solidFill>
              </a:rPr>
              <a:t>– potere organizzativo delle risorse dell’ente </a:t>
            </a:r>
            <a:r>
              <a:rPr lang="it-IT" sz="1800" i="1" dirty="0" smtClean="0">
                <a:solidFill>
                  <a:schemeClr val="tx1"/>
                </a:solidFill>
              </a:rPr>
              <a:t>(</a:t>
            </a:r>
            <a:r>
              <a:rPr lang="it-IT" sz="1800" i="1" dirty="0" err="1" smtClean="0">
                <a:solidFill>
                  <a:schemeClr val="tx1"/>
                </a:solidFill>
              </a:rPr>
              <a:t>organizational</a:t>
            </a:r>
            <a:r>
              <a:rPr lang="it-IT" sz="1800" i="1" dirty="0" smtClean="0">
                <a:solidFill>
                  <a:schemeClr val="tx1"/>
                </a:solidFill>
              </a:rPr>
              <a:t> </a:t>
            </a:r>
            <a:r>
              <a:rPr lang="it-IT" sz="1800" i="1" dirty="0" err="1" smtClean="0">
                <a:solidFill>
                  <a:schemeClr val="tx1"/>
                </a:solidFill>
              </a:rPr>
              <a:t>power</a:t>
            </a:r>
            <a:r>
              <a:rPr lang="it-IT" sz="1800" i="1" dirty="0" smtClean="0">
                <a:solidFill>
                  <a:schemeClr val="tx1"/>
                </a:solidFill>
              </a:rPr>
              <a:t> </a:t>
            </a:r>
            <a:r>
              <a:rPr lang="it-IT" sz="1800" i="1" dirty="0" err="1" smtClean="0">
                <a:solidFill>
                  <a:schemeClr val="tx1"/>
                </a:solidFill>
              </a:rPr>
              <a:t>of</a:t>
            </a:r>
            <a:r>
              <a:rPr lang="it-IT" sz="1800" i="1" dirty="0" smtClean="0">
                <a:solidFill>
                  <a:schemeClr val="tx1"/>
                </a:solidFill>
              </a:rPr>
              <a:t> body’s </a:t>
            </a:r>
            <a:r>
              <a:rPr lang="it-IT" sz="1800" i="1" dirty="0" err="1" smtClean="0">
                <a:solidFill>
                  <a:schemeClr val="tx1"/>
                </a:solidFill>
              </a:rPr>
              <a:t>resources</a:t>
            </a:r>
            <a:r>
              <a:rPr lang="it-IT" sz="1800" i="1" dirty="0" smtClean="0">
                <a:solidFill>
                  <a:schemeClr val="tx1"/>
                </a:solidFill>
              </a:rPr>
              <a:t>)</a:t>
            </a:r>
            <a:endParaRPr lang="it-IT" dirty="0" smtClean="0">
              <a:solidFill>
                <a:schemeClr val="tx1"/>
              </a:solidFill>
            </a:endParaRP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Direzione</a:t>
            </a:r>
            <a:r>
              <a:rPr lang="it-IT" dirty="0" smtClean="0">
                <a:solidFill>
                  <a:schemeClr val="tx1"/>
                </a:solidFill>
              </a:rPr>
              <a:t> – potere di indirizzo dell’ente</a:t>
            </a:r>
            <a:r>
              <a:rPr lang="it-IT" sz="1800" dirty="0" smtClean="0">
                <a:solidFill>
                  <a:schemeClr val="tx1"/>
                </a:solidFill>
              </a:rPr>
              <a:t> </a:t>
            </a:r>
            <a:r>
              <a:rPr lang="it-IT" sz="1800" i="1" dirty="0" smtClean="0">
                <a:solidFill>
                  <a:schemeClr val="tx1"/>
                </a:solidFill>
              </a:rPr>
              <a:t>(</a:t>
            </a:r>
            <a:r>
              <a:rPr lang="it-IT" sz="1800" i="1" dirty="0" err="1" smtClean="0">
                <a:solidFill>
                  <a:schemeClr val="tx1"/>
                </a:solidFill>
              </a:rPr>
              <a:t>power</a:t>
            </a:r>
            <a:r>
              <a:rPr lang="it-IT" sz="1800" i="1" dirty="0" smtClean="0">
                <a:solidFill>
                  <a:schemeClr val="tx1"/>
                </a:solidFill>
              </a:rPr>
              <a:t> </a:t>
            </a:r>
            <a:r>
              <a:rPr lang="it-IT" sz="1800" i="1" dirty="0" err="1" smtClean="0">
                <a:solidFill>
                  <a:schemeClr val="tx1"/>
                </a:solidFill>
              </a:rPr>
              <a:t>of</a:t>
            </a:r>
            <a:r>
              <a:rPr lang="it-IT" sz="1800" i="1" dirty="0" smtClean="0">
                <a:solidFill>
                  <a:schemeClr val="tx1"/>
                </a:solidFill>
              </a:rPr>
              <a:t> </a:t>
            </a:r>
            <a:r>
              <a:rPr lang="it-IT" sz="1800" i="1" dirty="0" err="1" smtClean="0">
                <a:solidFill>
                  <a:schemeClr val="tx1"/>
                </a:solidFill>
              </a:rPr>
              <a:t>guidance</a:t>
            </a:r>
            <a:r>
              <a:rPr lang="it-IT" sz="1800" i="1" dirty="0" smtClean="0">
                <a:solidFill>
                  <a:schemeClr val="tx1"/>
                </a:solidFill>
              </a:rPr>
              <a:t>)</a:t>
            </a:r>
            <a:endParaRPr lang="it-IT" b="1" dirty="0" smtClean="0">
              <a:solidFill>
                <a:schemeClr val="tx1"/>
              </a:solidFill>
            </a:endParaRPr>
          </a:p>
          <a:p>
            <a:pPr algn="just"/>
            <a:r>
              <a:rPr lang="it-IT" dirty="0" smtClean="0"/>
              <a:t>Persone che esercitano, </a:t>
            </a:r>
            <a:r>
              <a:rPr lang="it-IT" u="sng" dirty="0" smtClean="0"/>
              <a:t>anche di fatto</a:t>
            </a:r>
            <a:r>
              <a:rPr lang="it-IT" dirty="0" smtClean="0"/>
              <a:t>, la gestione e il controllo dell’ente</a:t>
            </a:r>
            <a:r>
              <a:rPr lang="it-IT" sz="1600" i="1" dirty="0" smtClean="0"/>
              <a:t> (</a:t>
            </a:r>
            <a:r>
              <a:rPr lang="it-IT" sz="1600" i="1" dirty="0" err="1" smtClean="0"/>
              <a:t>Persons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exercising</a:t>
            </a:r>
            <a:r>
              <a:rPr lang="it-IT" sz="1600" i="1" dirty="0" smtClean="0"/>
              <a:t> </a:t>
            </a:r>
            <a:r>
              <a:rPr lang="it-IT" sz="1600" i="1" dirty="0" smtClean="0"/>
              <a:t>the body’s management and </a:t>
            </a:r>
            <a:r>
              <a:rPr lang="it-IT" sz="1600" i="1" dirty="0" err="1" smtClean="0"/>
              <a:t>control</a:t>
            </a:r>
            <a:r>
              <a:rPr lang="it-IT" sz="1600" i="1" dirty="0" smtClean="0"/>
              <a:t>)</a:t>
            </a:r>
            <a:endParaRPr lang="it-IT" dirty="0" smtClean="0"/>
          </a:p>
          <a:p>
            <a:pPr algn="just">
              <a:buNone/>
            </a:pPr>
            <a:endParaRPr lang="it-IT" sz="1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Dove viene esercitato il potere?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Where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management/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control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power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exercised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</a:p>
          <a:p>
            <a:pPr algn="just"/>
            <a:r>
              <a:rPr lang="it-IT" b="1" dirty="0" smtClean="0"/>
              <a:t>Ente</a:t>
            </a:r>
            <a:r>
              <a:rPr lang="it-IT" sz="1600" dirty="0" smtClean="0"/>
              <a:t> </a:t>
            </a:r>
            <a:r>
              <a:rPr lang="it-IT" sz="1600" i="1" dirty="0" smtClean="0"/>
              <a:t>(The body)</a:t>
            </a:r>
            <a:endParaRPr lang="it-IT" dirty="0" smtClean="0"/>
          </a:p>
          <a:p>
            <a:pPr algn="just"/>
            <a:r>
              <a:rPr lang="it-IT" b="1" dirty="0" smtClean="0"/>
              <a:t>Unità organizzativa</a:t>
            </a:r>
            <a:r>
              <a:rPr lang="it-IT" sz="1600" dirty="0" smtClean="0"/>
              <a:t> </a:t>
            </a:r>
            <a:r>
              <a:rPr lang="it-IT" sz="1600" i="1" dirty="0" smtClean="0"/>
              <a:t>(The </a:t>
            </a:r>
            <a:r>
              <a:rPr lang="it-IT" sz="1600" i="1" dirty="0" err="1" smtClean="0"/>
              <a:t>organizational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unit</a:t>
            </a:r>
            <a:r>
              <a:rPr lang="it-IT" sz="1600" i="1" dirty="0" smtClean="0"/>
              <a:t>)</a:t>
            </a:r>
            <a:endParaRPr lang="it-IT" dirty="0" smtClean="0"/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con </a:t>
            </a:r>
            <a:r>
              <a:rPr lang="it-IT" u="sng" dirty="0" smtClean="0">
                <a:solidFill>
                  <a:schemeClr val="tx1"/>
                </a:solidFill>
              </a:rPr>
              <a:t>autonomia finanziaria</a:t>
            </a:r>
            <a:r>
              <a:rPr lang="it-IT" dirty="0" smtClean="0">
                <a:solidFill>
                  <a:schemeClr val="tx1"/>
                </a:solidFill>
              </a:rPr>
              <a:t>: capacità di decidere sulle risorse possedute senza vincoli dall’alto</a:t>
            </a:r>
            <a:r>
              <a:rPr lang="it-IT" sz="1400" dirty="0" smtClean="0">
                <a:solidFill>
                  <a:schemeClr val="tx1"/>
                </a:solidFill>
              </a:rPr>
              <a:t> (</a:t>
            </a:r>
            <a:r>
              <a:rPr lang="it-IT" sz="1400" i="1" dirty="0" err="1" smtClean="0">
                <a:solidFill>
                  <a:schemeClr val="tx1"/>
                </a:solidFill>
              </a:rPr>
              <a:t>Ability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to</a:t>
            </a:r>
            <a:r>
              <a:rPr lang="it-IT" sz="1400" i="1" dirty="0" smtClean="0">
                <a:solidFill>
                  <a:schemeClr val="tx1"/>
                </a:solidFill>
              </a:rPr>
              <a:t> decide  on the </a:t>
            </a:r>
            <a:r>
              <a:rPr lang="it-IT" sz="1400" i="1" dirty="0" err="1" smtClean="0">
                <a:solidFill>
                  <a:schemeClr val="tx1"/>
                </a:solidFill>
              </a:rPr>
              <a:t>resources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without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constraints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con </a:t>
            </a:r>
            <a:r>
              <a:rPr lang="it-IT" u="sng" dirty="0" smtClean="0">
                <a:solidFill>
                  <a:schemeClr val="tx1"/>
                </a:solidFill>
              </a:rPr>
              <a:t>autonomia funzionale</a:t>
            </a:r>
            <a:r>
              <a:rPr lang="it-IT" dirty="0" smtClean="0">
                <a:solidFill>
                  <a:schemeClr val="tx1"/>
                </a:solidFill>
              </a:rPr>
              <a:t>: capacità di organizzarsi senza vincoli e di decidere l’indirizzo dell’attività dell’unità</a:t>
            </a:r>
            <a:r>
              <a:rPr lang="it-IT" sz="1400" i="1" dirty="0" smtClean="0">
                <a:solidFill>
                  <a:schemeClr val="tx1"/>
                </a:solidFill>
              </a:rPr>
              <a:t> (</a:t>
            </a:r>
            <a:r>
              <a:rPr lang="it-IT" sz="1400" i="1" dirty="0" err="1" smtClean="0">
                <a:solidFill>
                  <a:schemeClr val="tx1"/>
                </a:solidFill>
              </a:rPr>
              <a:t>Ability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to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organize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itself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without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constraints</a:t>
            </a:r>
            <a:r>
              <a:rPr lang="it-IT" sz="1400" i="1" dirty="0" smtClean="0">
                <a:solidFill>
                  <a:schemeClr val="tx1"/>
                </a:solidFill>
              </a:rPr>
              <a:t> and </a:t>
            </a:r>
            <a:r>
              <a:rPr lang="it-IT" sz="1400" i="1" dirty="0" err="1" smtClean="0">
                <a:solidFill>
                  <a:schemeClr val="tx1"/>
                </a:solidFill>
              </a:rPr>
              <a:t>power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of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unit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guidance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  <a:endParaRPr lang="it-IT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gerarchia interna all’ente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body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internal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hierarchy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2000" dirty="0"/>
          </a:p>
        </p:txBody>
      </p:sp>
      <p:sp>
        <p:nvSpPr>
          <p:cNvPr id="4" name="Ovale 3"/>
          <p:cNvSpPr/>
          <p:nvPr/>
        </p:nvSpPr>
        <p:spPr>
          <a:xfrm>
            <a:off x="2267744" y="2708920"/>
            <a:ext cx="4176464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Soggetti apicali</a:t>
            </a:r>
            <a:r>
              <a:rPr lang="it-IT" dirty="0" smtClean="0"/>
              <a:t> (art. 5, </a:t>
            </a:r>
            <a:r>
              <a:rPr lang="it-IT" dirty="0" err="1" smtClean="0"/>
              <a:t>co</a:t>
            </a:r>
            <a:r>
              <a:rPr lang="it-IT" dirty="0" smtClean="0"/>
              <a:t>. 1, lett. </a:t>
            </a:r>
            <a:r>
              <a:rPr lang="it-IT" i="1" dirty="0" smtClean="0"/>
              <a:t>a)</a:t>
            </a:r>
            <a:endParaRPr lang="it-IT" dirty="0" smtClean="0"/>
          </a:p>
          <a:p>
            <a:pPr algn="ctr"/>
            <a:r>
              <a:rPr lang="it-IT" b="1" i="1" dirty="0" smtClean="0"/>
              <a:t>(Top </a:t>
            </a:r>
            <a:r>
              <a:rPr lang="it-IT" b="1" i="1" dirty="0" err="1" smtClean="0"/>
              <a:t>managers</a:t>
            </a:r>
            <a:r>
              <a:rPr lang="it-IT" b="1" i="1" dirty="0" smtClean="0"/>
              <a:t>)</a:t>
            </a:r>
            <a:endParaRPr lang="it-IT" b="1" i="1" dirty="0"/>
          </a:p>
        </p:txBody>
      </p:sp>
      <p:cxnSp>
        <p:nvCxnSpPr>
          <p:cNvPr id="6" name="Connettore 2 5"/>
          <p:cNvCxnSpPr/>
          <p:nvPr/>
        </p:nvCxnSpPr>
        <p:spPr>
          <a:xfrm flipH="1">
            <a:off x="2051720" y="3573016"/>
            <a:ext cx="108012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2 7"/>
          <p:cNvCxnSpPr/>
          <p:nvPr/>
        </p:nvCxnSpPr>
        <p:spPr>
          <a:xfrm>
            <a:off x="4211960" y="3645024"/>
            <a:ext cx="0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2 9"/>
          <p:cNvCxnSpPr/>
          <p:nvPr/>
        </p:nvCxnSpPr>
        <p:spPr>
          <a:xfrm>
            <a:off x="4788024" y="3645024"/>
            <a:ext cx="1008112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>
            <a:stCxn id="4" idx="5"/>
          </p:cNvCxnSpPr>
          <p:nvPr/>
        </p:nvCxnSpPr>
        <p:spPr>
          <a:xfrm>
            <a:off x="5832579" y="3489409"/>
            <a:ext cx="1691749" cy="11637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e 12"/>
          <p:cNvSpPr/>
          <p:nvPr/>
        </p:nvSpPr>
        <p:spPr>
          <a:xfrm>
            <a:off x="1619672" y="465313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Ovale 13"/>
          <p:cNvSpPr/>
          <p:nvPr/>
        </p:nvSpPr>
        <p:spPr>
          <a:xfrm>
            <a:off x="3707904" y="465313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Ovale 14"/>
          <p:cNvSpPr/>
          <p:nvPr/>
        </p:nvSpPr>
        <p:spPr>
          <a:xfrm>
            <a:off x="5364088" y="465313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Ovale 15"/>
          <p:cNvSpPr/>
          <p:nvPr/>
        </p:nvSpPr>
        <p:spPr>
          <a:xfrm>
            <a:off x="7092280" y="465313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Parentesi graffa aperta 16"/>
          <p:cNvSpPr/>
          <p:nvPr/>
        </p:nvSpPr>
        <p:spPr>
          <a:xfrm>
            <a:off x="1403648" y="4653136"/>
            <a:ext cx="299464" cy="9144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CasellaDiTesto 17"/>
          <p:cNvSpPr txBox="1"/>
          <p:nvPr/>
        </p:nvSpPr>
        <p:spPr>
          <a:xfrm>
            <a:off x="251520" y="4365104"/>
            <a:ext cx="1152128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Art. 5, </a:t>
            </a:r>
            <a:r>
              <a:rPr lang="it-IT" sz="1400" dirty="0" err="1" smtClean="0"/>
              <a:t>co</a:t>
            </a:r>
            <a:r>
              <a:rPr lang="it-IT" sz="1400" dirty="0" smtClean="0"/>
              <a:t>. 1, lett. </a:t>
            </a:r>
            <a:r>
              <a:rPr lang="it-IT" sz="1400" i="1" dirty="0" smtClean="0"/>
              <a:t>b)</a:t>
            </a:r>
            <a:r>
              <a:rPr lang="it-IT" sz="1400" dirty="0" smtClean="0"/>
              <a:t> – persone sottoposte alla </a:t>
            </a:r>
            <a:r>
              <a:rPr lang="it-IT" sz="1400" u="sng" dirty="0" smtClean="0"/>
              <a:t>direzione</a:t>
            </a:r>
            <a:r>
              <a:rPr lang="it-IT" sz="1400" dirty="0" smtClean="0"/>
              <a:t> o alla </a:t>
            </a:r>
            <a:r>
              <a:rPr lang="it-IT" sz="1400" u="sng" dirty="0" smtClean="0"/>
              <a:t>vigilanza</a:t>
            </a:r>
            <a:r>
              <a:rPr lang="it-IT" sz="1400" dirty="0" smtClean="0"/>
              <a:t> degli apicali</a:t>
            </a:r>
            <a:endParaRPr lang="it-IT" sz="1400" dirty="0"/>
          </a:p>
        </p:txBody>
      </p:sp>
      <p:sp>
        <p:nvSpPr>
          <p:cNvPr id="19" name="CasellaDiTesto 18"/>
          <p:cNvSpPr txBox="1"/>
          <p:nvPr/>
        </p:nvSpPr>
        <p:spPr>
          <a:xfrm>
            <a:off x="1691680" y="6093296"/>
            <a:ext cx="6984776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Art. 5, para 1, lett. </a:t>
            </a:r>
            <a:r>
              <a:rPr lang="it-IT" sz="1400" i="1" dirty="0" smtClean="0"/>
              <a:t>b)</a:t>
            </a:r>
            <a:r>
              <a:rPr lang="it-IT" sz="1400" dirty="0" smtClean="0"/>
              <a:t> – </a:t>
            </a:r>
            <a:r>
              <a:rPr lang="it-IT" sz="1400" dirty="0" err="1" smtClean="0"/>
              <a:t>persons</a:t>
            </a:r>
            <a:r>
              <a:rPr lang="it-IT" sz="1400" dirty="0" smtClean="0"/>
              <a:t> under the </a:t>
            </a:r>
            <a:r>
              <a:rPr lang="it-IT" sz="1400" u="sng" dirty="0" smtClean="0"/>
              <a:t>direction</a:t>
            </a:r>
            <a:r>
              <a:rPr lang="it-IT" sz="1400" dirty="0" smtClean="0"/>
              <a:t> or </a:t>
            </a:r>
            <a:r>
              <a:rPr lang="it-IT" sz="1400" u="sng" dirty="0" smtClean="0"/>
              <a:t>supervision</a:t>
            </a:r>
            <a:r>
              <a:rPr lang="it-IT" sz="1400" dirty="0" smtClean="0"/>
              <a:t> </a:t>
            </a:r>
            <a:r>
              <a:rPr lang="it-IT" sz="1400" dirty="0" err="1" smtClean="0"/>
              <a:t>of</a:t>
            </a:r>
            <a:r>
              <a:rPr lang="it-IT" sz="1400" dirty="0" smtClean="0"/>
              <a:t> top </a:t>
            </a:r>
            <a:r>
              <a:rPr lang="it-IT" sz="1400" dirty="0" err="1" smtClean="0"/>
              <a:t>managers</a:t>
            </a:r>
            <a:r>
              <a:rPr lang="it-IT" sz="1400" dirty="0" smtClean="0"/>
              <a:t>.</a:t>
            </a:r>
            <a:endParaRPr lang="it-IT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500</TotalTime>
  <Words>1076</Words>
  <Application>Microsoft Office PowerPoint</Application>
  <PresentationFormat>Presentazione su schermo (4:3)</PresentationFormat>
  <Paragraphs>90</Paragraphs>
  <Slides>13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4" baseType="lpstr">
      <vt:lpstr>Tramonto</vt:lpstr>
      <vt:lpstr>Il fatto commesso nell’interesse o a vantaggio dell’ente</vt:lpstr>
      <vt:lpstr>Ancora sulla struttura dell’illecito</vt:lpstr>
      <vt:lpstr>Ancora sulla struttura dell’illecito</vt:lpstr>
      <vt:lpstr>L’elemento psicologico dell’ente</vt:lpstr>
      <vt:lpstr>L’elemento psicologico dell’ente</vt:lpstr>
      <vt:lpstr>L’elemento psicologico dell’ente</vt:lpstr>
      <vt:lpstr>Causa di esclusione della responsabilità dell’ente</vt:lpstr>
      <vt:lpstr>L’art. 39</vt:lpstr>
      <vt:lpstr>Interesse e vantaggio</vt:lpstr>
      <vt:lpstr>Interesse e vantaggio</vt:lpstr>
      <vt:lpstr>Chi sono gli apicali?</vt:lpstr>
      <vt:lpstr>Dove viene esercitato il potere?</vt:lpstr>
      <vt:lpstr>La gerarchia interna all’ente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80</cp:revision>
  <dcterms:created xsi:type="dcterms:W3CDTF">2023-02-26T14:53:05Z</dcterms:created>
  <dcterms:modified xsi:type="dcterms:W3CDTF">2023-03-07T10:24:40Z</dcterms:modified>
</cp:coreProperties>
</file>