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3" name="Rettangolo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ttangolo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ttangolo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ttangolo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ttangolo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ettangolo arrotondato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ettangolo arrotondato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ttangolo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a:xfrm>
            <a:off x="6705600" y="4206240"/>
            <a:ext cx="960120" cy="457200"/>
          </a:xfrm>
        </p:spPr>
        <p:txBody>
          <a:bodyPr/>
          <a:lstStyle/>
          <a:p>
            <a:fld id="{A191FFCA-963B-4DC2-87AB-C2EFE23C69C4}" type="datetimeFigureOut">
              <a:rPr lang="it-IT" smtClean="0"/>
              <a:pPr/>
              <a:t>27/02/2023</a:t>
            </a:fld>
            <a:endParaRPr lang="it-IT"/>
          </a:p>
        </p:txBody>
      </p:sp>
      <p:sp>
        <p:nvSpPr>
          <p:cNvPr id="17" name="Segnaposto piè di pagina 16"/>
          <p:cNvSpPr>
            <a:spLocks noGrp="1"/>
          </p:cNvSpPr>
          <p:nvPr>
            <p:ph type="ftr" sz="quarter" idx="11"/>
          </p:nvPr>
        </p:nvSpPr>
        <p:spPr>
          <a:xfrm>
            <a:off x="5410200" y="4205288"/>
            <a:ext cx="1295400" cy="457200"/>
          </a:xfrm>
        </p:spPr>
        <p:txBody>
          <a:bodyPr/>
          <a:lstStyle/>
          <a:p>
            <a:endParaRPr lang="it-IT"/>
          </a:p>
        </p:txBody>
      </p:sp>
      <p:sp>
        <p:nvSpPr>
          <p:cNvPr id="29" name="Segnaposto numero diapositiva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ADF9EA1-B0C1-480B-9BB9-CB0CD13ED7FB}"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381000" y="1143000"/>
            <a:ext cx="8382000" cy="1069848"/>
          </a:xfrm>
        </p:spPr>
        <p:txBody>
          <a:bodyPr anchor="ctr"/>
          <a:lstStyle>
            <a:lvl1pPr>
              <a:defRPr sz="4000" b="0" i="0" cap="none"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data 25"/>
          <p:cNvSpPr>
            <a:spLocks noGrp="1"/>
          </p:cNvSpPr>
          <p:nvPr>
            <p:ph type="dt" sz="half" idx="10"/>
          </p:nvPr>
        </p:nvSpPr>
        <p:spPr/>
        <p:txBody>
          <a:bodyPr rtlCol="0"/>
          <a:lstStyle/>
          <a:p>
            <a:fld id="{A191FFCA-963B-4DC2-87AB-C2EFE23C69C4}" type="datetimeFigureOut">
              <a:rPr lang="it-IT" smtClean="0"/>
              <a:pPr/>
              <a:t>27/02/2023</a:t>
            </a:fld>
            <a:endParaRPr lang="it-IT"/>
          </a:p>
        </p:txBody>
      </p:sp>
      <p:sp>
        <p:nvSpPr>
          <p:cNvPr id="27" name="Segnaposto numero diapositiva 26"/>
          <p:cNvSpPr>
            <a:spLocks noGrp="1"/>
          </p:cNvSpPr>
          <p:nvPr>
            <p:ph type="sldNum" sz="quarter" idx="11"/>
          </p:nvPr>
        </p:nvSpPr>
        <p:spPr/>
        <p:txBody>
          <a:bodyPr rtlCol="0"/>
          <a:lstStyle/>
          <a:p>
            <a:fld id="{7ADF9EA1-B0C1-480B-9BB9-CB0CD13ED7FB}" type="slidenum">
              <a:rPr lang="it-IT" smtClean="0"/>
              <a:pPr/>
              <a:t>‹N›</a:t>
            </a:fld>
            <a:endParaRPr lang="it-IT"/>
          </a:p>
        </p:txBody>
      </p:sp>
      <p:sp>
        <p:nvSpPr>
          <p:cNvPr id="28" name="Segnaposto piè di pagina 27"/>
          <p:cNvSpPr>
            <a:spLocks noGrp="1"/>
          </p:cNvSpPr>
          <p:nvPr>
            <p:ph type="ftr" sz="quarter" idx="12"/>
          </p:nvPr>
        </p:nvSpPr>
        <p:spPr/>
        <p:txBody>
          <a:bodyPr rtlCol="0"/>
          <a:lstStyle/>
          <a:p>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a:xfrm>
            <a:off x="6583680" y="612648"/>
            <a:ext cx="957264" cy="457200"/>
          </a:xfrm>
        </p:spPr>
        <p:txBody>
          <a:bodyPr/>
          <a:lstStyle/>
          <a:p>
            <a:fld id="{A191FFCA-963B-4DC2-87AB-C2EFE23C69C4}" type="datetimeFigureOut">
              <a:rPr lang="it-IT" smtClean="0"/>
              <a:pPr/>
              <a:t>27/02/2023</a:t>
            </a:fld>
            <a:endParaRPr lang="it-IT"/>
          </a:p>
        </p:txBody>
      </p:sp>
      <p:sp>
        <p:nvSpPr>
          <p:cNvPr id="4" name="Segnaposto piè di pagina 3"/>
          <p:cNvSpPr>
            <a:spLocks noGrp="1"/>
          </p:cNvSpPr>
          <p:nvPr>
            <p:ph type="ftr" sz="quarter" idx="11"/>
          </p:nvPr>
        </p:nvSpPr>
        <p:spPr>
          <a:xfrm>
            <a:off x="5257800" y="612648"/>
            <a:ext cx="1325880" cy="457200"/>
          </a:xfrm>
        </p:spPr>
        <p:txBody>
          <a:bodyPr/>
          <a:lstStyle/>
          <a:p>
            <a:endParaRPr lang="it-IT"/>
          </a:p>
        </p:txBody>
      </p:sp>
      <p:sp>
        <p:nvSpPr>
          <p:cNvPr id="5" name="Segnaposto numero diapositiva 4"/>
          <p:cNvSpPr>
            <a:spLocks noGrp="1"/>
          </p:cNvSpPr>
          <p:nvPr>
            <p:ph type="sldNum" sz="quarter" idx="12"/>
          </p:nvPr>
        </p:nvSpPr>
        <p:spPr>
          <a:xfrm>
            <a:off x="8174736" y="2272"/>
            <a:ext cx="762000" cy="365760"/>
          </a:xfrm>
        </p:spPr>
        <p:txBody>
          <a:bodyPr/>
          <a:lstStyle/>
          <a:p>
            <a:fld id="{7ADF9EA1-B0C1-480B-9BB9-CB0CD13ED7FB}"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353496" y="1101970"/>
            <a:ext cx="3383280" cy="877824"/>
          </a:xfrm>
        </p:spPr>
        <p:txBody>
          <a:bodyPr anchor="b"/>
          <a:lstStyle>
            <a:lvl1pPr algn="l">
              <a:buNone/>
              <a:defRPr sz="1800" b="1"/>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781800" y="1143000"/>
            <a:ext cx="1905000" cy="5486400"/>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1143000"/>
            <a:ext cx="6248400" cy="5486400"/>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27/02/2023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ttangolo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ttangolo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ttangolo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ttangolo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ttangolo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ettangolo arrotondato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ettangolo arrotondato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ttangolo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ttangolo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ttangolo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ttangolo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ttangolo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ttangolo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Segnaposto titolo 21"/>
          <p:cNvSpPr>
            <a:spLocks noGrp="1"/>
          </p:cNvSpPr>
          <p:nvPr>
            <p:ph type="title"/>
          </p:nvPr>
        </p:nvSpPr>
        <p:spPr>
          <a:xfrm>
            <a:off x="457200" y="1143000"/>
            <a:ext cx="8229600" cy="1066800"/>
          </a:xfrm>
          <a:prstGeom prst="rect">
            <a:avLst/>
          </a:prstGeom>
        </p:spPr>
        <p:txBody>
          <a:bodyPr vert="horz" anchor="ctr">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A191FFCA-963B-4DC2-87AB-C2EFE23C69C4}" type="datetimeFigureOut">
              <a:rPr lang="it-IT" smtClean="0"/>
              <a:pPr/>
              <a:t>27/02/2023</a:t>
            </a:fld>
            <a:endParaRPr lang="it-IT"/>
          </a:p>
        </p:txBody>
      </p:sp>
      <p:sp>
        <p:nvSpPr>
          <p:cNvPr id="3" name="Segnaposto piè di pagina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it-IT"/>
          </a:p>
        </p:txBody>
      </p:sp>
      <p:sp>
        <p:nvSpPr>
          <p:cNvPr id="23" name="Segnaposto numero diapositiva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ADF9EA1-B0C1-480B-9BB9-CB0CD13ED7FB}"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gn="just"/>
            <a:r>
              <a:rPr lang="it-IT" dirty="0" smtClean="0"/>
              <a:t>Dal </a:t>
            </a:r>
            <a:r>
              <a:rPr lang="it-IT" i="1" dirty="0" err="1" smtClean="0"/>
              <a:t>societas</a:t>
            </a:r>
            <a:r>
              <a:rPr lang="it-IT" i="1" dirty="0" smtClean="0"/>
              <a:t> delinquere non </a:t>
            </a:r>
            <a:r>
              <a:rPr lang="it-IT" i="1" dirty="0" err="1" smtClean="0"/>
              <a:t>potest</a:t>
            </a:r>
            <a:r>
              <a:rPr lang="it-IT" dirty="0" smtClean="0"/>
              <a:t> al </a:t>
            </a:r>
            <a:r>
              <a:rPr lang="it-IT" dirty="0" err="1" smtClean="0"/>
              <a:t>D.Lgs.</a:t>
            </a:r>
            <a:r>
              <a:rPr lang="it-IT" dirty="0" smtClean="0"/>
              <a:t> 231/2001</a:t>
            </a:r>
            <a:endParaRPr lang="it-IT" dirty="0"/>
          </a:p>
        </p:txBody>
      </p:sp>
      <p:sp>
        <p:nvSpPr>
          <p:cNvPr id="3" name="Sottotitolo 2"/>
          <p:cNvSpPr>
            <a:spLocks noGrp="1"/>
          </p:cNvSpPr>
          <p:nvPr>
            <p:ph type="subTitle" idx="1"/>
          </p:nvPr>
        </p:nvSpPr>
        <p:spPr/>
        <p:txBody>
          <a:bodyPr>
            <a:normAutofit fontScale="92500" lnSpcReduction="10000"/>
          </a:bodyPr>
          <a:lstStyle/>
          <a:p>
            <a:r>
              <a:rPr lang="it-IT" b="1" dirty="0" smtClean="0"/>
              <a:t>Modelli organizzativi e responsabilità d’impresa / B (</a:t>
            </a:r>
            <a:r>
              <a:rPr lang="it-IT" b="1" dirty="0" err="1" smtClean="0"/>
              <a:t>GIUR.INN.</a:t>
            </a:r>
            <a:r>
              <a:rPr lang="it-IT" b="1" dirty="0" smtClean="0"/>
              <a:t>)</a:t>
            </a:r>
          </a:p>
          <a:p>
            <a:r>
              <a:rPr lang="it-IT" dirty="0" smtClean="0"/>
              <a:t>Prof. Francesco </a:t>
            </a:r>
            <a:r>
              <a:rPr lang="it-IT" dirty="0" err="1" smtClean="0"/>
              <a:t>Trapella</a:t>
            </a:r>
            <a:endParaRPr lang="it-IT" dirty="0" smtClean="0"/>
          </a:p>
          <a:p>
            <a:r>
              <a:rPr lang="it-IT" dirty="0" smtClean="0"/>
              <a:t>Lezione n. 1 – </a:t>
            </a:r>
            <a:r>
              <a:rPr lang="it-IT" dirty="0" err="1" smtClean="0"/>
              <a:t>1</a:t>
            </a:r>
            <a:r>
              <a:rPr lang="it-IT" dirty="0" smtClean="0"/>
              <a:t> marzo 2023</a:t>
            </a:r>
          </a:p>
          <a:p>
            <a:endParaRPr lang="it-IT" dirty="0" smtClean="0"/>
          </a:p>
          <a:p>
            <a:endParaRPr lang="it-IT" dirty="0" smtClean="0"/>
          </a:p>
          <a:p>
            <a:endParaRPr lang="it-IT" dirty="0"/>
          </a:p>
        </p:txBody>
      </p:sp>
      <p:pic>
        <p:nvPicPr>
          <p:cNvPr id="4" name="Picture 11"/>
          <p:cNvPicPr>
            <a:picLocks noChangeAspect="1" noChangeArrowheads="1"/>
          </p:cNvPicPr>
          <p:nvPr/>
        </p:nvPicPr>
        <p:blipFill>
          <a:blip r:embed="rId2" cstate="print"/>
          <a:srcRect/>
          <a:stretch>
            <a:fillRect/>
          </a:stretch>
        </p:blipFill>
        <p:spPr bwMode="auto">
          <a:xfrm>
            <a:off x="7092280" y="4149080"/>
            <a:ext cx="1584176" cy="1584176"/>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7380312" y="5805264"/>
            <a:ext cx="1009650" cy="5048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i="1" dirty="0" err="1" smtClean="0"/>
              <a:t>Societas</a:t>
            </a:r>
            <a:r>
              <a:rPr lang="it-IT" b="1" i="1" dirty="0" smtClean="0"/>
              <a:t> delinquere non </a:t>
            </a:r>
            <a:r>
              <a:rPr lang="it-IT" b="1" i="1" dirty="0" err="1" smtClean="0"/>
              <a:t>potest</a:t>
            </a:r>
            <a:endParaRPr lang="it-IT" b="1" i="1" dirty="0"/>
          </a:p>
        </p:txBody>
      </p:sp>
      <p:sp>
        <p:nvSpPr>
          <p:cNvPr id="3" name="Segnaposto contenuto 2"/>
          <p:cNvSpPr>
            <a:spLocks noGrp="1"/>
          </p:cNvSpPr>
          <p:nvPr>
            <p:ph idx="1"/>
          </p:nvPr>
        </p:nvSpPr>
        <p:spPr/>
        <p:txBody>
          <a:bodyPr>
            <a:normAutofit fontScale="62500" lnSpcReduction="20000"/>
          </a:bodyPr>
          <a:lstStyle/>
          <a:p>
            <a:pPr algn="just"/>
            <a:r>
              <a:rPr lang="it-IT" dirty="0" err="1" smtClean="0"/>
              <a:t>Brocardo</a:t>
            </a:r>
            <a:r>
              <a:rPr lang="it-IT" dirty="0" smtClean="0"/>
              <a:t> coniato da </a:t>
            </a:r>
            <a:r>
              <a:rPr lang="it-IT" b="1" dirty="0" smtClean="0"/>
              <a:t>Franz von </a:t>
            </a:r>
            <a:r>
              <a:rPr lang="it-IT" b="1" dirty="0" err="1" smtClean="0"/>
              <a:t>Liszt</a:t>
            </a:r>
            <a:r>
              <a:rPr lang="it-IT" dirty="0" smtClean="0"/>
              <a:t> (</a:t>
            </a:r>
            <a:r>
              <a:rPr lang="it-IT" i="1" dirty="0" err="1" smtClean="0"/>
              <a:t>Das</a:t>
            </a:r>
            <a:r>
              <a:rPr lang="it-IT" i="1" dirty="0" smtClean="0"/>
              <a:t> </a:t>
            </a:r>
            <a:r>
              <a:rPr lang="it-IT" i="1" dirty="0" err="1" smtClean="0"/>
              <a:t>deutsche</a:t>
            </a:r>
            <a:r>
              <a:rPr lang="it-IT" i="1" dirty="0" smtClean="0"/>
              <a:t> </a:t>
            </a:r>
            <a:r>
              <a:rPr lang="it-IT" i="1" dirty="0" err="1" smtClean="0"/>
              <a:t>Reichsstrafrecht</a:t>
            </a:r>
            <a:r>
              <a:rPr lang="it-IT" dirty="0" smtClean="0"/>
              <a:t> – 1881)</a:t>
            </a:r>
          </a:p>
          <a:p>
            <a:pPr algn="just"/>
            <a:r>
              <a:rPr lang="it-IT" dirty="0" smtClean="0"/>
              <a:t>Concetto sconfessato a livello sovranazionale: es. </a:t>
            </a:r>
            <a:r>
              <a:rPr lang="it-IT" b="1" dirty="0" smtClean="0"/>
              <a:t>U.S.A.</a:t>
            </a:r>
            <a:r>
              <a:rPr lang="it-IT" dirty="0" smtClean="0"/>
              <a:t> …</a:t>
            </a:r>
          </a:p>
          <a:p>
            <a:pPr lvl="1" algn="just"/>
            <a:r>
              <a:rPr lang="it-IT" i="1" dirty="0" err="1" smtClean="0">
                <a:solidFill>
                  <a:schemeClr val="tx1"/>
                </a:solidFill>
              </a:rPr>
              <a:t>Interstate</a:t>
            </a:r>
            <a:r>
              <a:rPr lang="it-IT" i="1" dirty="0" smtClean="0">
                <a:solidFill>
                  <a:schemeClr val="tx1"/>
                </a:solidFill>
              </a:rPr>
              <a:t> Commercial </a:t>
            </a:r>
            <a:r>
              <a:rPr lang="it-IT" i="1" dirty="0" err="1" smtClean="0">
                <a:solidFill>
                  <a:schemeClr val="tx1"/>
                </a:solidFill>
              </a:rPr>
              <a:t>Act</a:t>
            </a:r>
            <a:r>
              <a:rPr lang="it-IT" dirty="0" smtClean="0">
                <a:solidFill>
                  <a:schemeClr val="tx1"/>
                </a:solidFill>
              </a:rPr>
              <a:t> (1887), </a:t>
            </a:r>
            <a:r>
              <a:rPr lang="it-IT" i="1" dirty="0" err="1" smtClean="0">
                <a:solidFill>
                  <a:schemeClr val="tx1"/>
                </a:solidFill>
              </a:rPr>
              <a:t>Elkins</a:t>
            </a:r>
            <a:r>
              <a:rPr lang="it-IT" i="1" dirty="0" smtClean="0">
                <a:solidFill>
                  <a:schemeClr val="tx1"/>
                </a:solidFill>
              </a:rPr>
              <a:t> </a:t>
            </a:r>
            <a:r>
              <a:rPr lang="it-IT" i="1" dirty="0" err="1" smtClean="0">
                <a:solidFill>
                  <a:schemeClr val="tx1"/>
                </a:solidFill>
              </a:rPr>
              <a:t>Act</a:t>
            </a:r>
            <a:r>
              <a:rPr lang="it-IT" dirty="0" smtClean="0">
                <a:solidFill>
                  <a:schemeClr val="tx1"/>
                </a:solidFill>
              </a:rPr>
              <a:t> (1903),</a:t>
            </a:r>
            <a:r>
              <a:rPr lang="it-IT" i="1" dirty="0" smtClean="0">
                <a:solidFill>
                  <a:schemeClr val="tx1"/>
                </a:solidFill>
              </a:rPr>
              <a:t> </a:t>
            </a:r>
            <a:r>
              <a:rPr lang="it-IT" i="1" dirty="0" err="1" smtClean="0">
                <a:solidFill>
                  <a:schemeClr val="tx1"/>
                </a:solidFill>
              </a:rPr>
              <a:t>Clayton</a:t>
            </a:r>
            <a:r>
              <a:rPr lang="it-IT" i="1" dirty="0" smtClean="0">
                <a:solidFill>
                  <a:schemeClr val="tx1"/>
                </a:solidFill>
              </a:rPr>
              <a:t> Antitrust </a:t>
            </a:r>
            <a:r>
              <a:rPr lang="it-IT" i="1" dirty="0" err="1" smtClean="0">
                <a:solidFill>
                  <a:schemeClr val="tx1"/>
                </a:solidFill>
              </a:rPr>
              <a:t>Act</a:t>
            </a:r>
            <a:r>
              <a:rPr lang="it-IT" dirty="0" smtClean="0">
                <a:solidFill>
                  <a:schemeClr val="tx1"/>
                </a:solidFill>
              </a:rPr>
              <a:t> (1914) – Il diritto federale introduce </a:t>
            </a:r>
            <a:r>
              <a:rPr lang="it-IT" u="sng" dirty="0" smtClean="0">
                <a:solidFill>
                  <a:schemeClr val="tx1"/>
                </a:solidFill>
              </a:rPr>
              <a:t>sanzioni finanziare e </a:t>
            </a:r>
            <a:r>
              <a:rPr lang="it-IT" u="sng" dirty="0" err="1" smtClean="0">
                <a:solidFill>
                  <a:schemeClr val="tx1"/>
                </a:solidFill>
              </a:rPr>
              <a:t>interdittive</a:t>
            </a:r>
            <a:r>
              <a:rPr lang="it-IT" dirty="0" smtClean="0">
                <a:solidFill>
                  <a:schemeClr val="tx1"/>
                </a:solidFill>
              </a:rPr>
              <a:t> a carico degli enti che </a:t>
            </a:r>
            <a:r>
              <a:rPr lang="it-IT" dirty="0" smtClean="0">
                <a:solidFill>
                  <a:schemeClr val="tx1"/>
                </a:solidFill>
              </a:rPr>
              <a:t>pratichino condotte </a:t>
            </a:r>
            <a:r>
              <a:rPr lang="it-IT" dirty="0" smtClean="0">
                <a:solidFill>
                  <a:schemeClr val="tx1"/>
                </a:solidFill>
              </a:rPr>
              <a:t>volte ad abusare della propria posizione economica e/o a conquistare l’indebito monopolio sul mercato;</a:t>
            </a:r>
          </a:p>
          <a:p>
            <a:pPr lvl="1" algn="just"/>
            <a:r>
              <a:rPr lang="it-IT" i="1" dirty="0" smtClean="0">
                <a:solidFill>
                  <a:schemeClr val="tx1"/>
                </a:solidFill>
              </a:rPr>
              <a:t>New York </a:t>
            </a:r>
            <a:r>
              <a:rPr lang="it-IT" i="1" dirty="0" err="1" smtClean="0">
                <a:solidFill>
                  <a:schemeClr val="tx1"/>
                </a:solidFill>
              </a:rPr>
              <a:t>Central</a:t>
            </a:r>
            <a:r>
              <a:rPr lang="it-IT" i="1" dirty="0" smtClean="0">
                <a:solidFill>
                  <a:schemeClr val="tx1"/>
                </a:solidFill>
              </a:rPr>
              <a:t> &amp; </a:t>
            </a:r>
            <a:r>
              <a:rPr lang="it-IT" i="1" dirty="0" err="1" smtClean="0">
                <a:solidFill>
                  <a:schemeClr val="tx1"/>
                </a:solidFill>
              </a:rPr>
              <a:t>Huston</a:t>
            </a:r>
            <a:r>
              <a:rPr lang="it-IT" i="1" dirty="0" smtClean="0">
                <a:solidFill>
                  <a:schemeClr val="tx1"/>
                </a:solidFill>
              </a:rPr>
              <a:t>  River R.R. vs. </a:t>
            </a:r>
            <a:r>
              <a:rPr lang="it-IT" i="1" dirty="0" err="1" smtClean="0">
                <a:solidFill>
                  <a:schemeClr val="tx1"/>
                </a:solidFill>
              </a:rPr>
              <a:t>United</a:t>
            </a:r>
            <a:r>
              <a:rPr lang="it-IT" i="1" dirty="0" smtClean="0">
                <a:solidFill>
                  <a:schemeClr val="tx1"/>
                </a:solidFill>
              </a:rPr>
              <a:t> </a:t>
            </a:r>
            <a:r>
              <a:rPr lang="it-IT" i="1" dirty="0" err="1" smtClean="0">
                <a:solidFill>
                  <a:schemeClr val="tx1"/>
                </a:solidFill>
              </a:rPr>
              <a:t>States</a:t>
            </a:r>
            <a:r>
              <a:rPr lang="it-IT" dirty="0" smtClean="0">
                <a:solidFill>
                  <a:schemeClr val="tx1"/>
                </a:solidFill>
              </a:rPr>
              <a:t> (1909) – </a:t>
            </a:r>
            <a:r>
              <a:rPr lang="it-IT" u="sng" dirty="0" smtClean="0">
                <a:solidFill>
                  <a:schemeClr val="tx1"/>
                </a:solidFill>
              </a:rPr>
              <a:t>Legittimità costituzionale</a:t>
            </a:r>
            <a:r>
              <a:rPr lang="it-IT" dirty="0" smtClean="0">
                <a:solidFill>
                  <a:schemeClr val="tx1"/>
                </a:solidFill>
              </a:rPr>
              <a:t> del principio di responsabilità penale delle persone giuridiche;</a:t>
            </a:r>
          </a:p>
          <a:p>
            <a:pPr lvl="1" algn="just"/>
            <a:r>
              <a:rPr lang="it-IT" i="1" dirty="0" smtClean="0">
                <a:solidFill>
                  <a:schemeClr val="tx1"/>
                </a:solidFill>
              </a:rPr>
              <a:t>New  Deal</a:t>
            </a:r>
            <a:r>
              <a:rPr lang="it-IT" dirty="0" smtClean="0">
                <a:solidFill>
                  <a:schemeClr val="tx1"/>
                </a:solidFill>
              </a:rPr>
              <a:t> – protezione normativa dei consumatori, lotta alle frodi e al riciclaggio del denaro sporco.</a:t>
            </a:r>
            <a:endParaRPr lang="it-IT" i="1" dirty="0" smtClean="0">
              <a:solidFill>
                <a:schemeClr val="tx1"/>
              </a:solidFill>
            </a:endParaRPr>
          </a:p>
          <a:p>
            <a:pPr algn="just"/>
            <a:r>
              <a:rPr lang="it-IT" dirty="0" smtClean="0"/>
              <a:t>… ed </a:t>
            </a:r>
            <a:r>
              <a:rPr lang="it-IT" b="1" dirty="0" smtClean="0"/>
              <a:t>Europa</a:t>
            </a:r>
          </a:p>
          <a:p>
            <a:pPr lvl="1" algn="just"/>
            <a:r>
              <a:rPr lang="it-IT" dirty="0" smtClean="0">
                <a:solidFill>
                  <a:schemeClr val="tx1"/>
                </a:solidFill>
              </a:rPr>
              <a:t>Raccomandazioni del Consiglio d’Europa R (77) 28 (protezione dell’ambiente), R (82) 15 (tutela dei consumatori) – </a:t>
            </a:r>
            <a:r>
              <a:rPr lang="it-IT" i="1" u="sng" dirty="0" smtClean="0">
                <a:solidFill>
                  <a:schemeClr val="tx1"/>
                </a:solidFill>
              </a:rPr>
              <a:t>soft </a:t>
            </a:r>
            <a:r>
              <a:rPr lang="it-IT" i="1" u="sng" dirty="0" err="1" smtClean="0">
                <a:solidFill>
                  <a:schemeClr val="tx1"/>
                </a:solidFill>
              </a:rPr>
              <a:t>law</a:t>
            </a:r>
            <a:r>
              <a:rPr lang="it-IT" i="1" dirty="0" smtClean="0">
                <a:solidFill>
                  <a:schemeClr val="tx1"/>
                </a:solidFill>
              </a:rPr>
              <a:t> </a:t>
            </a:r>
            <a:r>
              <a:rPr lang="it-IT" dirty="0" smtClean="0">
                <a:solidFill>
                  <a:schemeClr val="tx1"/>
                </a:solidFill>
              </a:rPr>
              <a:t>settoriale;</a:t>
            </a:r>
          </a:p>
          <a:p>
            <a:pPr lvl="1" algn="just"/>
            <a:r>
              <a:rPr lang="it-IT" dirty="0" smtClean="0">
                <a:solidFill>
                  <a:schemeClr val="tx1"/>
                </a:solidFill>
              </a:rPr>
              <a:t>Raccomandazione R (88) 18 del Consiglio d’Europa (Comitato dei Ministri) – </a:t>
            </a:r>
            <a:r>
              <a:rPr lang="it-IT" i="1" u="sng" dirty="0" smtClean="0">
                <a:solidFill>
                  <a:schemeClr val="tx1"/>
                </a:solidFill>
              </a:rPr>
              <a:t>soft </a:t>
            </a:r>
            <a:r>
              <a:rPr lang="it-IT" i="1" u="sng" dirty="0" err="1" smtClean="0">
                <a:solidFill>
                  <a:schemeClr val="tx1"/>
                </a:solidFill>
              </a:rPr>
              <a:t>law</a:t>
            </a:r>
            <a:r>
              <a:rPr lang="it-IT" dirty="0" smtClean="0">
                <a:solidFill>
                  <a:schemeClr val="tx1"/>
                </a:solidFill>
              </a:rPr>
              <a:t> con approccio generalista;</a:t>
            </a:r>
          </a:p>
          <a:p>
            <a:pPr lvl="1" algn="just"/>
            <a:r>
              <a:rPr lang="it-IT" dirty="0" smtClean="0">
                <a:solidFill>
                  <a:schemeClr val="tx1"/>
                </a:solidFill>
              </a:rPr>
              <a:t>Secondo protocollo della </a:t>
            </a:r>
            <a:r>
              <a:rPr lang="it-IT" u="sng" dirty="0" smtClean="0">
                <a:solidFill>
                  <a:schemeClr val="tx1"/>
                </a:solidFill>
              </a:rPr>
              <a:t>Convenzione</a:t>
            </a:r>
            <a:r>
              <a:rPr lang="it-IT" dirty="0" smtClean="0">
                <a:solidFill>
                  <a:schemeClr val="tx1"/>
                </a:solidFill>
              </a:rPr>
              <a:t> sulla protezione degli interessi finanziari (PIF) della C.E. (Bruxelles, 19.6.1997);</a:t>
            </a:r>
          </a:p>
          <a:p>
            <a:pPr lvl="1" algn="just"/>
            <a:r>
              <a:rPr lang="it-IT" u="sng" dirty="0" smtClean="0">
                <a:solidFill>
                  <a:schemeClr val="tx1"/>
                </a:solidFill>
              </a:rPr>
              <a:t>Convenzione</a:t>
            </a:r>
            <a:r>
              <a:rPr lang="it-IT" dirty="0" smtClean="0">
                <a:solidFill>
                  <a:schemeClr val="tx1"/>
                </a:solidFill>
              </a:rPr>
              <a:t> penale sulla corruzione (Strasburgo, 27.11.1998).</a:t>
            </a:r>
          </a:p>
          <a:p>
            <a:pPr lvl="1" algn="just"/>
            <a:endParaRPr lang="it-IT"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i="1" dirty="0" err="1" smtClean="0"/>
              <a:t>Societas</a:t>
            </a:r>
            <a:r>
              <a:rPr lang="it-IT" b="1" i="1" dirty="0" smtClean="0"/>
              <a:t> delinquere non </a:t>
            </a:r>
            <a:r>
              <a:rPr lang="it-IT" b="1" i="1" dirty="0" err="1" smtClean="0"/>
              <a:t>potest</a:t>
            </a:r>
            <a:endParaRPr lang="it-IT" b="1" i="1" dirty="0"/>
          </a:p>
        </p:txBody>
      </p:sp>
      <p:sp>
        <p:nvSpPr>
          <p:cNvPr id="4" name="Rettangolo 3"/>
          <p:cNvSpPr/>
          <p:nvPr/>
        </p:nvSpPr>
        <p:spPr>
          <a:xfrm>
            <a:off x="539552" y="2060848"/>
            <a:ext cx="8136904"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solidFill>
                  <a:schemeClr val="accent2">
                    <a:lumMod val="40000"/>
                    <a:lumOff val="60000"/>
                  </a:schemeClr>
                </a:solidFill>
              </a:rPr>
              <a:t>LA COOPERAZIONE IN MATERIA PENALE</a:t>
            </a:r>
          </a:p>
          <a:p>
            <a:pPr algn="ctr"/>
            <a:r>
              <a:rPr lang="it-IT" b="1" i="1" dirty="0" smtClean="0">
                <a:solidFill>
                  <a:schemeClr val="accent2">
                    <a:lumMod val="40000"/>
                    <a:lumOff val="60000"/>
                  </a:schemeClr>
                </a:solidFill>
              </a:rPr>
              <a:t>(anche nel diritto penale d’impresa)</a:t>
            </a:r>
          </a:p>
        </p:txBody>
      </p:sp>
      <p:sp>
        <p:nvSpPr>
          <p:cNvPr id="5" name="Rettangolo 4"/>
          <p:cNvSpPr/>
          <p:nvPr/>
        </p:nvSpPr>
        <p:spPr>
          <a:xfrm>
            <a:off x="539552" y="2852936"/>
            <a:ext cx="8136904"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t>CONCEZIONE TRADIZIONALE </a:t>
            </a:r>
          </a:p>
          <a:p>
            <a:pPr algn="ctr"/>
            <a:r>
              <a:rPr lang="it-IT" b="1" dirty="0" smtClean="0"/>
              <a:t>(gelosa tutela della sovranità nazionale)</a:t>
            </a:r>
          </a:p>
          <a:p>
            <a:pPr algn="ctr">
              <a:buFont typeface="Arial" pitchFamily="34" charset="0"/>
              <a:buChar char="•"/>
            </a:pPr>
            <a:r>
              <a:rPr lang="it-IT" b="1" dirty="0" smtClean="0"/>
              <a:t> Atti di </a:t>
            </a:r>
            <a:r>
              <a:rPr lang="it-IT" b="1" i="1" dirty="0" smtClean="0"/>
              <a:t>soft </a:t>
            </a:r>
            <a:r>
              <a:rPr lang="it-IT" b="1" i="1" dirty="0" err="1" smtClean="0"/>
              <a:t>law</a:t>
            </a:r>
            <a:r>
              <a:rPr lang="it-IT" b="1" dirty="0" smtClean="0"/>
              <a:t> </a:t>
            </a:r>
            <a:r>
              <a:rPr lang="it-IT" dirty="0" smtClean="0"/>
              <a:t>(pareri e raccomandazioni)</a:t>
            </a:r>
          </a:p>
          <a:p>
            <a:pPr algn="ctr">
              <a:buFont typeface="Arial" pitchFamily="34" charset="0"/>
              <a:buChar char="•"/>
            </a:pPr>
            <a:r>
              <a:rPr lang="it-IT" b="1" dirty="0" smtClean="0"/>
              <a:t> Cooperazione per convenzioni </a:t>
            </a:r>
          </a:p>
          <a:p>
            <a:pPr algn="ctr"/>
            <a:r>
              <a:rPr lang="it-IT" dirty="0" smtClean="0"/>
              <a:t>(non vincolanti; suscitano, al più, il biasimo della comunità internazionale)</a:t>
            </a:r>
          </a:p>
        </p:txBody>
      </p:sp>
      <p:sp>
        <p:nvSpPr>
          <p:cNvPr id="6" name="Rettangolo 5"/>
          <p:cNvSpPr/>
          <p:nvPr/>
        </p:nvSpPr>
        <p:spPr>
          <a:xfrm>
            <a:off x="539552" y="4509120"/>
            <a:ext cx="8136904"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t>PERCORSO </a:t>
            </a:r>
            <a:r>
              <a:rPr lang="it-IT" b="1" dirty="0" err="1" smtClean="0"/>
              <a:t>DI</a:t>
            </a:r>
            <a:r>
              <a:rPr lang="it-IT" b="1" dirty="0" smtClean="0"/>
              <a:t> INTEGRAZIONE, ALMENO A LIVELLO EUROPEO</a:t>
            </a:r>
          </a:p>
          <a:p>
            <a:pPr algn="ctr"/>
            <a:r>
              <a:rPr lang="it-IT" b="1" dirty="0" smtClean="0"/>
              <a:t>(cessione di porzioni della sovranità ad enti sovranazionali)</a:t>
            </a:r>
          </a:p>
          <a:p>
            <a:pPr algn="ctr">
              <a:buFont typeface="Arial" pitchFamily="34" charset="0"/>
              <a:buChar char="•"/>
            </a:pPr>
            <a:r>
              <a:rPr lang="it-IT" b="1" dirty="0" smtClean="0"/>
              <a:t> Metodo intergovernativo </a:t>
            </a:r>
            <a:r>
              <a:rPr lang="it-IT" dirty="0" smtClean="0"/>
              <a:t>(secondo e terzo pilastro U.E. – </a:t>
            </a:r>
            <a:r>
              <a:rPr lang="it-IT" i="1" dirty="0" smtClean="0"/>
              <a:t>ante</a:t>
            </a:r>
            <a:r>
              <a:rPr lang="it-IT" dirty="0" smtClean="0"/>
              <a:t> Lisbona)</a:t>
            </a:r>
          </a:p>
          <a:p>
            <a:pPr algn="ctr">
              <a:buFont typeface="Arial" pitchFamily="34" charset="0"/>
              <a:buChar char="•"/>
            </a:pPr>
            <a:r>
              <a:rPr lang="it-IT" b="1" dirty="0" smtClean="0"/>
              <a:t> Metodo comunitario</a:t>
            </a:r>
            <a:r>
              <a:rPr lang="it-IT" dirty="0" smtClean="0"/>
              <a:t> (primo pilastro U.E. – </a:t>
            </a:r>
            <a:r>
              <a:rPr lang="it-IT" i="1" dirty="0" err="1" smtClean="0"/>
              <a:t>pre</a:t>
            </a:r>
            <a:r>
              <a:rPr lang="it-IT" i="1" dirty="0" smtClean="0"/>
              <a:t> </a:t>
            </a:r>
            <a:r>
              <a:rPr lang="it-IT" dirty="0" smtClean="0"/>
              <a:t>Lisbona; cooperazione europea in materia penale – artt. 82 ss. TFUE </a:t>
            </a:r>
            <a:r>
              <a:rPr lang="it-IT" i="1" dirty="0" smtClean="0"/>
              <a:t>post</a:t>
            </a:r>
            <a:r>
              <a:rPr lang="it-IT" dirty="0" smtClean="0"/>
              <a:t> Lisbona)</a:t>
            </a:r>
            <a:endParaRPr lang="it-IT" b="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i="1" dirty="0" err="1" smtClean="0"/>
              <a:t>Societas</a:t>
            </a:r>
            <a:r>
              <a:rPr lang="it-IT" b="1" i="1" dirty="0" smtClean="0"/>
              <a:t> delinquere non </a:t>
            </a:r>
            <a:r>
              <a:rPr lang="it-IT" b="1" i="1" dirty="0" err="1" smtClean="0"/>
              <a:t>potest</a:t>
            </a:r>
            <a:endParaRPr lang="it-IT" b="1" i="1" dirty="0"/>
          </a:p>
        </p:txBody>
      </p:sp>
      <p:sp>
        <p:nvSpPr>
          <p:cNvPr id="3" name="Segnaposto contenuto 2"/>
          <p:cNvSpPr>
            <a:spLocks noGrp="1"/>
          </p:cNvSpPr>
          <p:nvPr>
            <p:ph idx="1"/>
          </p:nvPr>
        </p:nvSpPr>
        <p:spPr/>
        <p:txBody>
          <a:bodyPr>
            <a:normAutofit fontScale="70000" lnSpcReduction="20000"/>
          </a:bodyPr>
          <a:lstStyle/>
          <a:p>
            <a:pPr algn="just"/>
            <a:r>
              <a:rPr lang="it-IT" dirty="0" smtClean="0"/>
              <a:t>Le conclusioni di </a:t>
            </a:r>
            <a:r>
              <a:rPr lang="it-IT" i="1" dirty="0" smtClean="0"/>
              <a:t>New York </a:t>
            </a:r>
            <a:r>
              <a:rPr lang="it-IT" i="1" dirty="0" err="1" smtClean="0"/>
              <a:t>Central</a:t>
            </a:r>
            <a:r>
              <a:rPr lang="it-IT" i="1" dirty="0" smtClean="0"/>
              <a:t> &amp; </a:t>
            </a:r>
            <a:r>
              <a:rPr lang="it-IT" i="1" dirty="0" err="1" smtClean="0"/>
              <a:t>Huston</a:t>
            </a:r>
            <a:r>
              <a:rPr lang="it-IT" i="1" dirty="0" smtClean="0"/>
              <a:t> River R.R. vs. </a:t>
            </a:r>
            <a:r>
              <a:rPr lang="it-IT" i="1" dirty="0" err="1" smtClean="0"/>
              <a:t>United</a:t>
            </a:r>
            <a:r>
              <a:rPr lang="it-IT" i="1" dirty="0" smtClean="0"/>
              <a:t> </a:t>
            </a:r>
            <a:r>
              <a:rPr lang="it-IT" i="1" dirty="0" err="1" smtClean="0"/>
              <a:t>States</a:t>
            </a:r>
            <a:r>
              <a:rPr lang="it-IT" i="1" dirty="0" smtClean="0"/>
              <a:t> – 212 U.S. 481</a:t>
            </a:r>
            <a:r>
              <a:rPr lang="it-IT" dirty="0" smtClean="0"/>
              <a:t> (1909)</a:t>
            </a:r>
          </a:p>
          <a:p>
            <a:pPr algn="just">
              <a:buNone/>
            </a:pPr>
            <a:r>
              <a:rPr lang="it-IT" dirty="0" smtClean="0"/>
              <a:t>	</a:t>
            </a:r>
            <a:r>
              <a:rPr lang="en-US" dirty="0" smtClean="0"/>
              <a:t>«On appeal, the Supreme Court affirmed the defendant's conviction. It found that the act of the agent, while exercising authority delegated to him to make rates for transportation, could be controlled, in the </a:t>
            </a:r>
            <a:r>
              <a:rPr lang="en-US" u="sng" dirty="0" smtClean="0"/>
              <a:t>interest of </a:t>
            </a:r>
            <a:r>
              <a:rPr lang="en-US" b="1" u="sng" dirty="0" smtClean="0"/>
              <a:t>public policy</a:t>
            </a:r>
            <a:r>
              <a:rPr lang="en-US" dirty="0" smtClean="0"/>
              <a:t>, by imputing his act to defendant and imposing penalties upon defendant. The court held that rebating under the federal statutes was </a:t>
            </a:r>
            <a:r>
              <a:rPr lang="en-US" u="sng" dirty="0" smtClean="0"/>
              <a:t>a crime which could have been committed by a </a:t>
            </a:r>
            <a:r>
              <a:rPr lang="en-US" b="1" u="sng" dirty="0" smtClean="0"/>
              <a:t>corporation</a:t>
            </a:r>
            <a:r>
              <a:rPr lang="en-US" dirty="0" smtClean="0"/>
              <a:t>. The court found there was no good reason why corporations could not be held responsible for and charged with </a:t>
            </a:r>
            <a:r>
              <a:rPr lang="en-US" u="sng" dirty="0" smtClean="0"/>
              <a:t>the </a:t>
            </a:r>
            <a:r>
              <a:rPr lang="en-US" b="1" u="sng" dirty="0" smtClean="0"/>
              <a:t>knowledge</a:t>
            </a:r>
            <a:r>
              <a:rPr lang="en-US" u="sng" dirty="0" smtClean="0"/>
              <a:t> and </a:t>
            </a:r>
            <a:r>
              <a:rPr lang="en-US" b="1" u="sng" dirty="0" smtClean="0"/>
              <a:t>purposes</a:t>
            </a:r>
            <a:r>
              <a:rPr lang="en-US" u="sng" dirty="0" smtClean="0"/>
              <a:t> of their agents, acting within the </a:t>
            </a:r>
            <a:r>
              <a:rPr lang="en-US" b="1" u="sng" dirty="0" smtClean="0"/>
              <a:t>authority</a:t>
            </a:r>
            <a:r>
              <a:rPr lang="en-US" u="sng" dirty="0" smtClean="0"/>
              <a:t> conferred upon them</a:t>
            </a:r>
            <a:r>
              <a:rPr lang="en-US" dirty="0" smtClean="0"/>
              <a:t>. If defendant had not been found criminally liable merely because it was a corporation, many such type of offenses would have gone unpunished».</a:t>
            </a:r>
            <a:endParaRPr lang="it-IT" dirty="0"/>
          </a:p>
        </p:txBody>
      </p:sp>
      <p:cxnSp>
        <p:nvCxnSpPr>
          <p:cNvPr id="5" name="Connettore 2 4"/>
          <p:cNvCxnSpPr/>
          <p:nvPr/>
        </p:nvCxnSpPr>
        <p:spPr>
          <a:xfrm>
            <a:off x="2915816" y="4509120"/>
            <a:ext cx="0" cy="13681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CasellaDiTesto 5"/>
          <p:cNvSpPr txBox="1"/>
          <p:nvPr/>
        </p:nvSpPr>
        <p:spPr>
          <a:xfrm>
            <a:off x="2627784" y="5877272"/>
            <a:ext cx="3600400" cy="923330"/>
          </a:xfrm>
          <a:prstGeom prst="rect">
            <a:avLst/>
          </a:prstGeom>
          <a:solidFill>
            <a:schemeClr val="bg1"/>
          </a:solidFill>
          <a:ln>
            <a:solidFill>
              <a:schemeClr val="tx1"/>
            </a:solidFill>
          </a:ln>
        </p:spPr>
        <p:txBody>
          <a:bodyPr wrap="square" rtlCol="0">
            <a:spAutoFit/>
          </a:bodyPr>
          <a:lstStyle/>
          <a:p>
            <a:pPr algn="just"/>
            <a:r>
              <a:rPr lang="it-IT" dirty="0" smtClean="0"/>
              <a:t>Responsabilità degli enti connessa a </a:t>
            </a:r>
            <a:r>
              <a:rPr lang="it-IT" u="sng" cap="small" dirty="0" smtClean="0"/>
              <a:t>ragioni di ordine pubblico</a:t>
            </a:r>
            <a:r>
              <a:rPr lang="it-IT" dirty="0" smtClean="0"/>
              <a:t>.</a:t>
            </a:r>
            <a:endParaRPr lang="it-IT" dirty="0"/>
          </a:p>
        </p:txBody>
      </p:sp>
      <p:cxnSp>
        <p:nvCxnSpPr>
          <p:cNvPr id="8" name="Connettore 2 7"/>
          <p:cNvCxnSpPr/>
          <p:nvPr/>
        </p:nvCxnSpPr>
        <p:spPr>
          <a:xfrm>
            <a:off x="3491880" y="3789040"/>
            <a:ext cx="0" cy="20882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CasellaDiTesto 11"/>
          <p:cNvSpPr txBox="1"/>
          <p:nvPr/>
        </p:nvSpPr>
        <p:spPr>
          <a:xfrm>
            <a:off x="6300192" y="5878800"/>
            <a:ext cx="2627784" cy="923330"/>
          </a:xfrm>
          <a:prstGeom prst="rect">
            <a:avLst/>
          </a:prstGeom>
          <a:noFill/>
          <a:ln>
            <a:solidFill>
              <a:schemeClr val="tx1"/>
            </a:solidFill>
          </a:ln>
        </p:spPr>
        <p:txBody>
          <a:bodyPr wrap="square" rtlCol="0">
            <a:spAutoFit/>
          </a:bodyPr>
          <a:lstStyle/>
          <a:p>
            <a:pPr algn="just"/>
            <a:r>
              <a:rPr lang="it-IT" dirty="0" smtClean="0"/>
              <a:t>L’ente agisce per realizzare gli </a:t>
            </a:r>
            <a:r>
              <a:rPr lang="it-IT" u="sng" cap="small" dirty="0" smtClean="0"/>
              <a:t>scopi dei suoi rappresentanti</a:t>
            </a:r>
            <a:r>
              <a:rPr lang="it-IT" dirty="0" smtClean="0"/>
              <a:t>.</a:t>
            </a:r>
            <a:endParaRPr lang="it-IT" dirty="0"/>
          </a:p>
        </p:txBody>
      </p:sp>
      <p:cxnSp>
        <p:nvCxnSpPr>
          <p:cNvPr id="14" name="Connettore 2 13"/>
          <p:cNvCxnSpPr/>
          <p:nvPr/>
        </p:nvCxnSpPr>
        <p:spPr>
          <a:xfrm>
            <a:off x="8028384" y="4941168"/>
            <a:ext cx="0"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i="1" dirty="0" err="1" smtClean="0"/>
              <a:t>Societas</a:t>
            </a:r>
            <a:r>
              <a:rPr lang="it-IT" b="1" i="1" dirty="0" smtClean="0"/>
              <a:t> delinquere non </a:t>
            </a:r>
            <a:r>
              <a:rPr lang="it-IT" b="1" i="1" dirty="0" err="1" smtClean="0"/>
              <a:t>potest</a:t>
            </a:r>
            <a:endParaRPr lang="it-IT" b="1" i="1" dirty="0"/>
          </a:p>
        </p:txBody>
      </p:sp>
      <p:sp>
        <p:nvSpPr>
          <p:cNvPr id="3" name="Segnaposto contenuto 2"/>
          <p:cNvSpPr>
            <a:spLocks noGrp="1"/>
          </p:cNvSpPr>
          <p:nvPr>
            <p:ph idx="1"/>
          </p:nvPr>
        </p:nvSpPr>
        <p:spPr/>
        <p:txBody>
          <a:bodyPr/>
          <a:lstStyle/>
          <a:p>
            <a:pPr algn="just"/>
            <a:r>
              <a:rPr lang="it-IT" cap="small" dirty="0" err="1" smtClean="0"/>
              <a:t>J.M.</a:t>
            </a:r>
            <a:r>
              <a:rPr lang="it-IT" cap="small" dirty="0" smtClean="0"/>
              <a:t> </a:t>
            </a:r>
            <a:r>
              <a:rPr lang="it-IT" cap="small" dirty="0" err="1" smtClean="0"/>
              <a:t>Keynes</a:t>
            </a:r>
            <a:r>
              <a:rPr lang="it-IT" dirty="0" smtClean="0"/>
              <a:t>, </a:t>
            </a:r>
            <a:r>
              <a:rPr lang="it-IT" i="1" dirty="0" smtClean="0"/>
              <a:t>La fine del lasciar fare</a:t>
            </a:r>
            <a:r>
              <a:rPr lang="it-IT" dirty="0" smtClean="0"/>
              <a:t> (</a:t>
            </a:r>
            <a:r>
              <a:rPr lang="it-IT" u="sng" dirty="0" smtClean="0"/>
              <a:t>1926</a:t>
            </a:r>
            <a:r>
              <a:rPr lang="it-IT" dirty="0" smtClean="0"/>
              <a:t>). Trad. di A. </a:t>
            </a:r>
            <a:r>
              <a:rPr lang="it-IT" dirty="0" err="1" smtClean="0"/>
              <a:t>Campolongo</a:t>
            </a:r>
            <a:r>
              <a:rPr lang="it-IT" dirty="0" smtClean="0"/>
              <a:t> (Torino, 1978).</a:t>
            </a:r>
            <a:endParaRPr lang="it-IT" dirty="0"/>
          </a:p>
        </p:txBody>
      </p:sp>
      <p:sp>
        <p:nvSpPr>
          <p:cNvPr id="4" name="CasellaDiTesto 3"/>
          <p:cNvSpPr txBox="1"/>
          <p:nvPr/>
        </p:nvSpPr>
        <p:spPr>
          <a:xfrm>
            <a:off x="251520" y="3356992"/>
            <a:ext cx="4392488" cy="2308324"/>
          </a:xfrm>
          <a:prstGeom prst="rect">
            <a:avLst/>
          </a:prstGeom>
          <a:noFill/>
          <a:ln>
            <a:solidFill>
              <a:schemeClr val="accent1"/>
            </a:solidFill>
          </a:ln>
        </p:spPr>
        <p:txBody>
          <a:bodyPr wrap="square" rtlCol="0">
            <a:spAutoFit/>
          </a:bodyPr>
          <a:lstStyle/>
          <a:p>
            <a:pPr algn="just"/>
            <a:r>
              <a:rPr lang="it-IT" dirty="0" smtClean="0"/>
              <a:t>Liberiamoci dai principi metafisici o generali sui quali, di tempo in tempo, si è basato il </a:t>
            </a:r>
            <a:r>
              <a:rPr lang="it-IT" i="1" dirty="0" smtClean="0"/>
              <a:t>lasciar fare</a:t>
            </a:r>
            <a:r>
              <a:rPr lang="it-IT" dirty="0" smtClean="0"/>
              <a:t>. </a:t>
            </a:r>
            <a:r>
              <a:rPr lang="it-IT" u="sng" dirty="0" smtClean="0"/>
              <a:t>Non è vero che sia prescritta una “libertà naturale” per le attività economiche degli individui</a:t>
            </a:r>
            <a:r>
              <a:rPr lang="it-IT" dirty="0" smtClean="0"/>
              <a:t>. Non esiste alcun patto o contratto che conferisca diritti perpetui a coloro che posseggono o a coloro che acquistano.</a:t>
            </a:r>
            <a:endParaRPr lang="it-IT" dirty="0"/>
          </a:p>
        </p:txBody>
      </p:sp>
      <p:sp>
        <p:nvSpPr>
          <p:cNvPr id="5" name="CasellaDiTesto 4"/>
          <p:cNvSpPr txBox="1"/>
          <p:nvPr/>
        </p:nvSpPr>
        <p:spPr>
          <a:xfrm>
            <a:off x="4751512" y="4221088"/>
            <a:ext cx="4212976" cy="2308324"/>
          </a:xfrm>
          <a:prstGeom prst="rect">
            <a:avLst/>
          </a:prstGeom>
          <a:noFill/>
          <a:ln>
            <a:solidFill>
              <a:schemeClr val="accent1"/>
            </a:solidFill>
          </a:ln>
        </p:spPr>
        <p:txBody>
          <a:bodyPr wrap="square" rtlCol="0">
            <a:spAutoFit/>
          </a:bodyPr>
          <a:lstStyle/>
          <a:p>
            <a:pPr algn="just"/>
            <a:r>
              <a:rPr lang="it-IT" dirty="0" smtClean="0"/>
              <a:t>Credo che in molti casi la dimensione ideale per l’unità di controllo e di organizzazione sia in un </a:t>
            </a:r>
            <a:r>
              <a:rPr lang="it-IT" u="sng" dirty="0" smtClean="0"/>
              <a:t>punto intermedio tra l’individuo e lo stato moderno</a:t>
            </a:r>
            <a:r>
              <a:rPr lang="it-IT" dirty="0" smtClean="0"/>
              <a:t>. Ritengo perciò che il progresso stia nello sviluppo e nel riconoscimento di enti semi-autonomi entro lo Stato.</a:t>
            </a:r>
            <a:endParaRPr lang="it-IT" dirty="0"/>
          </a:p>
        </p:txBody>
      </p:sp>
      <p:sp>
        <p:nvSpPr>
          <p:cNvPr id="6" name="CasellaDiTesto 5"/>
          <p:cNvSpPr txBox="1"/>
          <p:nvPr/>
        </p:nvSpPr>
        <p:spPr>
          <a:xfrm>
            <a:off x="6012160" y="3284984"/>
            <a:ext cx="2952328" cy="646331"/>
          </a:xfrm>
          <a:prstGeom prst="rect">
            <a:avLst/>
          </a:prstGeom>
          <a:noFill/>
          <a:ln>
            <a:solidFill>
              <a:schemeClr val="tx1"/>
            </a:solidFill>
          </a:ln>
        </p:spPr>
        <p:txBody>
          <a:bodyPr wrap="square" rtlCol="0">
            <a:spAutoFit/>
          </a:bodyPr>
          <a:lstStyle/>
          <a:p>
            <a:pPr algn="just"/>
            <a:r>
              <a:rPr lang="it-IT" cap="small" dirty="0" smtClean="0"/>
              <a:t>Appena prima della recessione degli anni ‘30.</a:t>
            </a:r>
            <a:endParaRPr lang="it-IT" cap="small" dirty="0"/>
          </a:p>
        </p:txBody>
      </p:sp>
      <p:cxnSp>
        <p:nvCxnSpPr>
          <p:cNvPr id="8" name="Connettore 2 7"/>
          <p:cNvCxnSpPr/>
          <p:nvPr/>
        </p:nvCxnSpPr>
        <p:spPr>
          <a:xfrm>
            <a:off x="8028384" y="2642400"/>
            <a:ext cx="0" cy="648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Il panorama italiano</a:t>
            </a:r>
            <a:endParaRPr lang="it-IT" b="1" dirty="0"/>
          </a:p>
        </p:txBody>
      </p:sp>
      <p:sp>
        <p:nvSpPr>
          <p:cNvPr id="4" name="CasellaDiTesto 3"/>
          <p:cNvSpPr txBox="1"/>
          <p:nvPr/>
        </p:nvSpPr>
        <p:spPr>
          <a:xfrm>
            <a:off x="2555776" y="3861048"/>
            <a:ext cx="3888432" cy="923330"/>
          </a:xfrm>
          <a:prstGeom prst="rect">
            <a:avLst/>
          </a:prstGeom>
          <a:noFill/>
          <a:ln>
            <a:solidFill>
              <a:schemeClr val="tx1"/>
            </a:solidFill>
          </a:ln>
        </p:spPr>
        <p:txBody>
          <a:bodyPr wrap="square" rtlCol="0">
            <a:spAutoFit/>
          </a:bodyPr>
          <a:lstStyle/>
          <a:p>
            <a:pPr algn="just"/>
            <a:r>
              <a:rPr lang="it-IT" dirty="0" smtClean="0"/>
              <a:t>C.P. – </a:t>
            </a:r>
            <a:r>
              <a:rPr lang="it-IT" b="1" dirty="0" smtClean="0"/>
              <a:t>Non</a:t>
            </a:r>
            <a:r>
              <a:rPr lang="it-IT" dirty="0" smtClean="0"/>
              <a:t> prevede profili di responsabilità da reato per le persone giuridiche.</a:t>
            </a:r>
            <a:endParaRPr lang="it-IT" dirty="0"/>
          </a:p>
        </p:txBody>
      </p:sp>
      <p:sp>
        <p:nvSpPr>
          <p:cNvPr id="5" name="CasellaDiTesto 4"/>
          <p:cNvSpPr txBox="1"/>
          <p:nvPr/>
        </p:nvSpPr>
        <p:spPr>
          <a:xfrm>
            <a:off x="467544" y="2132856"/>
            <a:ext cx="4464496" cy="1477328"/>
          </a:xfrm>
          <a:prstGeom prst="rect">
            <a:avLst/>
          </a:prstGeom>
          <a:noFill/>
          <a:ln>
            <a:solidFill>
              <a:schemeClr val="tx1"/>
            </a:solidFill>
          </a:ln>
        </p:spPr>
        <p:txBody>
          <a:bodyPr wrap="square" rtlCol="0">
            <a:spAutoFit/>
          </a:bodyPr>
          <a:lstStyle/>
          <a:p>
            <a:pPr algn="just"/>
            <a:r>
              <a:rPr lang="it-IT" dirty="0" err="1" smtClean="0"/>
              <a:t>COST</a:t>
            </a:r>
            <a:r>
              <a:rPr lang="it-IT" dirty="0" smtClean="0"/>
              <a:t>. Art. 41, c. 2 – [L’iniziativa economica] </a:t>
            </a:r>
            <a:r>
              <a:rPr lang="it-IT" u="sng" dirty="0" smtClean="0"/>
              <a:t>non può svolgersi in contrasto </a:t>
            </a:r>
            <a:r>
              <a:rPr lang="it-IT" dirty="0" smtClean="0"/>
              <a:t>con l’</a:t>
            </a:r>
            <a:r>
              <a:rPr lang="it-IT" u="sng" dirty="0" smtClean="0"/>
              <a:t>utilità sociale</a:t>
            </a:r>
            <a:r>
              <a:rPr lang="it-IT" dirty="0" smtClean="0"/>
              <a:t> o in modo da recare danno alla </a:t>
            </a:r>
            <a:r>
              <a:rPr lang="it-IT" u="sng" dirty="0" smtClean="0"/>
              <a:t>salute</a:t>
            </a:r>
            <a:r>
              <a:rPr lang="it-IT" dirty="0" smtClean="0"/>
              <a:t>, all’</a:t>
            </a:r>
            <a:r>
              <a:rPr lang="it-IT" u="sng" dirty="0" smtClean="0"/>
              <a:t>ambiente</a:t>
            </a:r>
            <a:r>
              <a:rPr lang="it-IT" dirty="0" smtClean="0"/>
              <a:t>, alla </a:t>
            </a:r>
            <a:r>
              <a:rPr lang="it-IT" u="sng" dirty="0" smtClean="0"/>
              <a:t>sicurezza</a:t>
            </a:r>
            <a:r>
              <a:rPr lang="it-IT" dirty="0" smtClean="0"/>
              <a:t>, alla </a:t>
            </a:r>
            <a:r>
              <a:rPr lang="it-IT" u="sng" dirty="0" smtClean="0"/>
              <a:t>libertà</a:t>
            </a:r>
            <a:r>
              <a:rPr lang="it-IT" dirty="0" smtClean="0"/>
              <a:t>, alla </a:t>
            </a:r>
            <a:r>
              <a:rPr lang="it-IT" u="sng" dirty="0" smtClean="0"/>
              <a:t>dignità umana</a:t>
            </a:r>
            <a:r>
              <a:rPr lang="it-IT" dirty="0" smtClean="0"/>
              <a:t>.</a:t>
            </a:r>
            <a:endParaRPr lang="it-IT" dirty="0"/>
          </a:p>
        </p:txBody>
      </p:sp>
      <p:sp>
        <p:nvSpPr>
          <p:cNvPr id="6" name="CasellaDiTesto 5"/>
          <p:cNvSpPr txBox="1"/>
          <p:nvPr/>
        </p:nvSpPr>
        <p:spPr>
          <a:xfrm>
            <a:off x="5796136" y="2348880"/>
            <a:ext cx="3096344" cy="1200329"/>
          </a:xfrm>
          <a:prstGeom prst="rect">
            <a:avLst/>
          </a:prstGeom>
          <a:noFill/>
          <a:ln>
            <a:solidFill>
              <a:schemeClr val="tx1"/>
            </a:solidFill>
          </a:ln>
        </p:spPr>
        <p:txBody>
          <a:bodyPr wrap="square" rtlCol="0">
            <a:spAutoFit/>
          </a:bodyPr>
          <a:lstStyle/>
          <a:p>
            <a:pPr algn="just"/>
            <a:r>
              <a:rPr lang="it-IT" b="1" dirty="0" smtClean="0"/>
              <a:t>ORDINE PUBBLICO </a:t>
            </a:r>
            <a:r>
              <a:rPr lang="it-IT" dirty="0" smtClean="0"/>
              <a:t>(</a:t>
            </a:r>
            <a:r>
              <a:rPr lang="it-IT" i="1" dirty="0" smtClean="0"/>
              <a:t>Public Policy</a:t>
            </a:r>
            <a:r>
              <a:rPr lang="it-IT" dirty="0" smtClean="0"/>
              <a:t> – New York </a:t>
            </a:r>
            <a:r>
              <a:rPr lang="it-IT" dirty="0" err="1" smtClean="0"/>
              <a:t>Central</a:t>
            </a:r>
            <a:r>
              <a:rPr lang="it-IT" dirty="0" smtClean="0"/>
              <a:t> &amp; </a:t>
            </a:r>
            <a:r>
              <a:rPr lang="it-IT" dirty="0" err="1" smtClean="0"/>
              <a:t>Huston</a:t>
            </a:r>
            <a:r>
              <a:rPr lang="it-IT" dirty="0" smtClean="0"/>
              <a:t> River R.R. – 1909)</a:t>
            </a:r>
            <a:endParaRPr lang="it-IT" dirty="0"/>
          </a:p>
        </p:txBody>
      </p:sp>
      <p:sp>
        <p:nvSpPr>
          <p:cNvPr id="7" name="CasellaDiTesto 6"/>
          <p:cNvSpPr txBox="1"/>
          <p:nvPr/>
        </p:nvSpPr>
        <p:spPr>
          <a:xfrm>
            <a:off x="6732240" y="3645024"/>
            <a:ext cx="2160240" cy="1200329"/>
          </a:xfrm>
          <a:prstGeom prst="rect">
            <a:avLst/>
          </a:prstGeom>
          <a:noFill/>
          <a:ln>
            <a:solidFill>
              <a:schemeClr val="tx1"/>
            </a:solidFill>
          </a:ln>
        </p:spPr>
        <p:txBody>
          <a:bodyPr wrap="square" rtlCol="0">
            <a:spAutoFit/>
          </a:bodyPr>
          <a:lstStyle/>
          <a:p>
            <a:pPr algn="just"/>
            <a:r>
              <a:rPr lang="it-IT" b="1" dirty="0" smtClean="0"/>
              <a:t>SOFT-LAW </a:t>
            </a:r>
            <a:r>
              <a:rPr lang="it-IT" dirty="0" smtClean="0"/>
              <a:t>EUROPEO (Raccomandazioni e Convenzione PIF)</a:t>
            </a:r>
            <a:endParaRPr lang="it-IT" dirty="0"/>
          </a:p>
        </p:txBody>
      </p:sp>
      <p:sp>
        <p:nvSpPr>
          <p:cNvPr id="8" name="CasellaDiTesto 7"/>
          <p:cNvSpPr txBox="1"/>
          <p:nvPr/>
        </p:nvSpPr>
        <p:spPr>
          <a:xfrm>
            <a:off x="467544" y="5301208"/>
            <a:ext cx="8424936" cy="923330"/>
          </a:xfrm>
          <a:prstGeom prst="rect">
            <a:avLst/>
          </a:prstGeom>
          <a:noFill/>
          <a:ln>
            <a:solidFill>
              <a:schemeClr val="tx1"/>
            </a:solidFill>
          </a:ln>
        </p:spPr>
        <p:txBody>
          <a:bodyPr wrap="square" rtlCol="0">
            <a:spAutoFit/>
          </a:bodyPr>
          <a:lstStyle/>
          <a:p>
            <a:pPr algn="just"/>
            <a:r>
              <a:rPr lang="it-IT" dirty="0" smtClean="0"/>
              <a:t>PROGETTO COMMISSIONE GROSSO per la riforma del codice penale – parte generale (1998 – 2001) [Il progetto non si è mai tradotto in legge vigente]</a:t>
            </a:r>
          </a:p>
          <a:p>
            <a:pPr algn="just"/>
            <a:r>
              <a:rPr lang="it-IT" b="1" dirty="0" err="1" smtClean="0"/>
              <a:t>D.LGS.</a:t>
            </a:r>
            <a:r>
              <a:rPr lang="it-IT" b="1" dirty="0" smtClean="0"/>
              <a:t> 8 GIUGNO 2001, N. 231 </a:t>
            </a:r>
            <a:r>
              <a:rPr lang="it-IT" dirty="0" smtClean="0"/>
              <a:t>[Attualmente in vigore]</a:t>
            </a:r>
            <a:endParaRPr lang="it-IT" dirty="0"/>
          </a:p>
        </p:txBody>
      </p:sp>
      <p:cxnSp>
        <p:nvCxnSpPr>
          <p:cNvPr id="10" name="Connettore 2 9"/>
          <p:cNvCxnSpPr>
            <a:stCxn id="5" idx="3"/>
            <a:endCxn id="6" idx="1"/>
          </p:cNvCxnSpPr>
          <p:nvPr/>
        </p:nvCxnSpPr>
        <p:spPr>
          <a:xfrm>
            <a:off x="4932040" y="2871520"/>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nettore 1 11"/>
          <p:cNvCxnSpPr/>
          <p:nvPr/>
        </p:nvCxnSpPr>
        <p:spPr>
          <a:xfrm>
            <a:off x="1547664" y="3645024"/>
            <a:ext cx="0" cy="792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nettore 2 13"/>
          <p:cNvCxnSpPr/>
          <p:nvPr/>
        </p:nvCxnSpPr>
        <p:spPr>
          <a:xfrm>
            <a:off x="1547664" y="4437112"/>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Connettore 2 15"/>
          <p:cNvCxnSpPr/>
          <p:nvPr/>
        </p:nvCxnSpPr>
        <p:spPr>
          <a:xfrm flipH="1" flipV="1">
            <a:off x="6444208" y="4437112"/>
            <a:ext cx="28803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Freccia in giù 16"/>
          <p:cNvSpPr/>
          <p:nvPr/>
        </p:nvSpPr>
        <p:spPr>
          <a:xfrm>
            <a:off x="5868144" y="4797152"/>
            <a:ext cx="484632"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Il panorama italiano</a:t>
            </a:r>
            <a:endParaRPr lang="it-IT" b="1" dirty="0"/>
          </a:p>
        </p:txBody>
      </p:sp>
      <p:sp>
        <p:nvSpPr>
          <p:cNvPr id="3" name="Segnaposto contenuto 2"/>
          <p:cNvSpPr>
            <a:spLocks noGrp="1"/>
          </p:cNvSpPr>
          <p:nvPr>
            <p:ph idx="1"/>
          </p:nvPr>
        </p:nvSpPr>
        <p:spPr/>
        <p:txBody>
          <a:bodyPr>
            <a:normAutofit fontScale="55000" lnSpcReduction="20000"/>
          </a:bodyPr>
          <a:lstStyle/>
          <a:p>
            <a:pPr algn="just"/>
            <a:r>
              <a:rPr lang="it-IT" cap="small" dirty="0" smtClean="0"/>
              <a:t>Relazione preliminare della Commissione Grosso per la riforma del codice penale (12.09.2000)</a:t>
            </a:r>
          </a:p>
          <a:p>
            <a:pPr algn="just">
              <a:buNone/>
            </a:pPr>
            <a:endParaRPr lang="it-IT" i="1" dirty="0" smtClean="0"/>
          </a:p>
          <a:p>
            <a:pPr algn="just">
              <a:buNone/>
            </a:pPr>
            <a:r>
              <a:rPr lang="it-IT" i="1" dirty="0" smtClean="0"/>
              <a:t>	Nonostante la esistenza di divergenze fuori e dentro la Commissione, la maggioranza ha deciso di optare nel senso del riconoscimento di una </a:t>
            </a:r>
            <a:r>
              <a:rPr lang="it-IT" b="1" i="1" dirty="0" smtClean="0"/>
              <a:t>responsabilità delle persone giuridiche</a:t>
            </a:r>
            <a:r>
              <a:rPr lang="it-IT" i="1" dirty="0" smtClean="0"/>
              <a:t>, </a:t>
            </a:r>
            <a:r>
              <a:rPr lang="it-IT" b="1" i="1" dirty="0" smtClean="0"/>
              <a:t>non penale</a:t>
            </a:r>
            <a:r>
              <a:rPr lang="it-IT" i="1" dirty="0" smtClean="0"/>
              <a:t>, ma </a:t>
            </a:r>
            <a:r>
              <a:rPr lang="it-IT" b="1" i="1" dirty="0" smtClean="0"/>
              <a:t>da disciplinare e trattare comunque in ambito penale</a:t>
            </a:r>
            <a:r>
              <a:rPr lang="it-IT" i="1" dirty="0" smtClean="0"/>
              <a:t>. Essa ha ritenuto che il panorama europeo, dove la responsabilità penale delle persone giuridiche è ormai largamente riconosciuta, e le stesse iniziative legislative in corso per adeguare la legislazione italiana a direttive comunitarie, rendessero pressoché 'vincolata' questa scelta. La ragione del modello prescelto, di una </a:t>
            </a:r>
            <a:r>
              <a:rPr lang="it-IT" b="1" i="1" dirty="0" smtClean="0"/>
              <a:t>responsabilità non penale, il cui accertamento presuppone comunque la realizzazione di un reato, e viene compiuto dalla autorità giudiziaria penale</a:t>
            </a:r>
            <a:r>
              <a:rPr lang="it-IT" i="1" dirty="0" smtClean="0"/>
              <a:t>, verrà illustrata in sede di spiegazione delle singole norme. In questa fase di primo approccio ai contenuti della riforma preme comunque sottolineare che la disciplina prevista tende non tanto a perseguire intenti specificamente sanzionatori, quanto ad assicurare, attraverso la imposizione di specifici ed adeguati 'programmi di organizzazione', la </a:t>
            </a:r>
            <a:r>
              <a:rPr lang="it-IT" b="1" i="1" dirty="0" smtClean="0"/>
              <a:t>prevenzione contro la commissione di reati attraverso la attività di impresa</a:t>
            </a:r>
            <a:r>
              <a:rPr lang="it-IT" i="1" dirty="0" smtClean="0"/>
              <a:t>; in un contesto in cui la minaccia della sanzione dovrebbe servire soprattutto a garantire l'attivazione di tali programmi.</a:t>
            </a:r>
          </a:p>
          <a:p>
            <a:pPr algn="just">
              <a:buNone/>
            </a:pPr>
            <a:endParaRPr lang="it-IT" i="1" dirty="0" smtClean="0"/>
          </a:p>
          <a:p>
            <a:pPr algn="just"/>
            <a:r>
              <a:rPr lang="it-IT" cap="small" dirty="0" smtClean="0"/>
              <a:t>Articolato della commissione Grosso (26.5.2001)</a:t>
            </a:r>
            <a:r>
              <a:rPr lang="it-IT" dirty="0" smtClean="0"/>
              <a:t> – </a:t>
            </a:r>
            <a:r>
              <a:rPr lang="it-IT" u="sng" dirty="0" smtClean="0"/>
              <a:t>aspetti di diritto sostanziale</a:t>
            </a:r>
            <a:r>
              <a:rPr lang="it-IT" dirty="0" smtClean="0"/>
              <a:t> (anche se l’art. 131 rimandava alla competenza del giudice penale e, quindi, alle regole di rito).</a:t>
            </a:r>
            <a:endParaRPr lang="it-IT" cap="smal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Gestazione del </a:t>
            </a:r>
            <a:r>
              <a:rPr lang="it-IT" b="1" dirty="0" err="1" smtClean="0"/>
              <a:t>D.Lgs.</a:t>
            </a:r>
            <a:r>
              <a:rPr lang="it-IT" b="1" dirty="0" smtClean="0"/>
              <a:t> 231/2001</a:t>
            </a:r>
            <a:endParaRPr lang="it-IT" b="1" dirty="0"/>
          </a:p>
        </p:txBody>
      </p:sp>
      <p:sp>
        <p:nvSpPr>
          <p:cNvPr id="3" name="Segnaposto contenuto 2"/>
          <p:cNvSpPr>
            <a:spLocks noGrp="1"/>
          </p:cNvSpPr>
          <p:nvPr>
            <p:ph idx="1"/>
          </p:nvPr>
        </p:nvSpPr>
        <p:spPr/>
        <p:txBody>
          <a:bodyPr/>
          <a:lstStyle/>
          <a:p>
            <a:pPr algn="just"/>
            <a:r>
              <a:rPr lang="it-IT" b="1" cap="small" dirty="0" smtClean="0"/>
              <a:t>Legge 29.9.2000, n. 300 </a:t>
            </a:r>
            <a:r>
              <a:rPr lang="it-IT" dirty="0" smtClean="0"/>
              <a:t>– delega al Governo per l’articolazione di un sistema di responsabilità amministrativa degli enti (art. 11).</a:t>
            </a:r>
            <a:endParaRPr lang="it-IT" dirty="0"/>
          </a:p>
        </p:txBody>
      </p:sp>
      <p:pic>
        <p:nvPicPr>
          <p:cNvPr id="1026" name="Picture 2"/>
          <p:cNvPicPr>
            <a:picLocks noChangeAspect="1" noChangeArrowheads="1"/>
          </p:cNvPicPr>
          <p:nvPr/>
        </p:nvPicPr>
        <p:blipFill>
          <a:blip r:embed="rId2" cstate="print"/>
          <a:srcRect/>
          <a:stretch>
            <a:fillRect/>
          </a:stretch>
        </p:blipFill>
        <p:spPr bwMode="auto">
          <a:xfrm>
            <a:off x="2627784" y="4005064"/>
            <a:ext cx="6240463" cy="2495550"/>
          </a:xfrm>
          <a:prstGeom prst="rect">
            <a:avLst/>
          </a:prstGeom>
          <a:noFill/>
          <a:ln w="9525">
            <a:solidFill>
              <a:schemeClr val="accent1"/>
            </a:solidFill>
            <a:miter lim="800000"/>
            <a:headEnd/>
            <a:tailEnd/>
          </a:ln>
          <a:effectLst/>
        </p:spPr>
      </p:pic>
      <p:sp>
        <p:nvSpPr>
          <p:cNvPr id="5" name="CasellaDiTesto 4"/>
          <p:cNvSpPr txBox="1"/>
          <p:nvPr/>
        </p:nvSpPr>
        <p:spPr>
          <a:xfrm>
            <a:off x="539552" y="4149080"/>
            <a:ext cx="1872208" cy="954107"/>
          </a:xfrm>
          <a:prstGeom prst="rect">
            <a:avLst/>
          </a:prstGeom>
          <a:noFill/>
          <a:ln>
            <a:solidFill>
              <a:schemeClr val="tx1"/>
            </a:solidFill>
          </a:ln>
        </p:spPr>
        <p:txBody>
          <a:bodyPr wrap="square" rtlCol="0">
            <a:spAutoFit/>
          </a:bodyPr>
          <a:lstStyle/>
          <a:p>
            <a:pPr algn="just"/>
            <a:r>
              <a:rPr lang="it-IT" sz="1400" cap="small" dirty="0" smtClean="0"/>
              <a:t>Relazione ministeriale</a:t>
            </a:r>
            <a:r>
              <a:rPr lang="it-IT" sz="1400" dirty="0" smtClean="0"/>
              <a:t> al </a:t>
            </a:r>
            <a:r>
              <a:rPr lang="it-IT" sz="1400" dirty="0" err="1" smtClean="0"/>
              <a:t>D.Lgs.</a:t>
            </a:r>
            <a:r>
              <a:rPr lang="it-IT" sz="1400" dirty="0" smtClean="0"/>
              <a:t> 8.6.2001, n. 231.</a:t>
            </a:r>
            <a:endParaRPr lang="it-IT"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Gestazione del </a:t>
            </a:r>
            <a:r>
              <a:rPr lang="it-IT" b="1" dirty="0" err="1" smtClean="0"/>
              <a:t>D.Lgs.</a:t>
            </a:r>
            <a:r>
              <a:rPr lang="it-IT" b="1" dirty="0" smtClean="0"/>
              <a:t> 231/2001</a:t>
            </a:r>
            <a:endParaRPr lang="it-IT" b="1" dirty="0"/>
          </a:p>
        </p:txBody>
      </p:sp>
      <p:sp>
        <p:nvSpPr>
          <p:cNvPr id="5" name="Rettangolo 4"/>
          <p:cNvSpPr/>
          <p:nvPr/>
        </p:nvSpPr>
        <p:spPr>
          <a:xfrm>
            <a:off x="539552" y="2060848"/>
            <a:ext cx="8136904"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solidFill>
                  <a:schemeClr val="accent2">
                    <a:lumMod val="40000"/>
                    <a:lumOff val="60000"/>
                  </a:schemeClr>
                </a:solidFill>
              </a:rPr>
              <a:t>DIVERSI LIVELLI </a:t>
            </a:r>
            <a:r>
              <a:rPr lang="it-IT" b="1" dirty="0" err="1" smtClean="0">
                <a:solidFill>
                  <a:schemeClr val="accent2">
                    <a:lumMod val="40000"/>
                    <a:lumOff val="60000"/>
                  </a:schemeClr>
                </a:solidFill>
              </a:rPr>
              <a:t>DI</a:t>
            </a:r>
            <a:r>
              <a:rPr lang="it-IT" b="1" dirty="0" smtClean="0">
                <a:solidFill>
                  <a:schemeClr val="accent2">
                    <a:lumMod val="40000"/>
                    <a:lumOff val="60000"/>
                  </a:schemeClr>
                </a:solidFill>
              </a:rPr>
              <a:t> RESPONSABILITÀ (… e quindi di applicabilità del </a:t>
            </a:r>
            <a:r>
              <a:rPr lang="it-IT" b="1" dirty="0" err="1" smtClean="0">
                <a:solidFill>
                  <a:schemeClr val="accent2">
                    <a:lumMod val="40000"/>
                    <a:lumOff val="60000"/>
                  </a:schemeClr>
                </a:solidFill>
              </a:rPr>
              <a:t>D.Lgs.</a:t>
            </a:r>
            <a:r>
              <a:rPr lang="it-IT" b="1" dirty="0" smtClean="0">
                <a:solidFill>
                  <a:schemeClr val="accent2">
                    <a:lumMod val="40000"/>
                    <a:lumOff val="60000"/>
                  </a:schemeClr>
                </a:solidFill>
              </a:rPr>
              <a:t> 231/2001)</a:t>
            </a:r>
            <a:endParaRPr lang="it-IT" b="1" i="1" dirty="0" smtClean="0">
              <a:solidFill>
                <a:schemeClr val="accent2">
                  <a:lumMod val="40000"/>
                  <a:lumOff val="60000"/>
                </a:schemeClr>
              </a:solidFill>
            </a:endParaRPr>
          </a:p>
        </p:txBody>
      </p:sp>
      <p:sp>
        <p:nvSpPr>
          <p:cNvPr id="6" name="Rettangolo 5"/>
          <p:cNvSpPr/>
          <p:nvPr/>
        </p:nvSpPr>
        <p:spPr>
          <a:xfrm>
            <a:off x="539552" y="2852936"/>
            <a:ext cx="8136904"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t>APPLICAZIONE ORDINARIA DEL </a:t>
            </a:r>
            <a:r>
              <a:rPr lang="it-IT" b="1" dirty="0" err="1" smtClean="0"/>
              <a:t>D.LGS.</a:t>
            </a:r>
            <a:r>
              <a:rPr lang="it-IT" b="1" dirty="0" smtClean="0"/>
              <a:t> 231/2001</a:t>
            </a:r>
          </a:p>
          <a:p>
            <a:pPr algn="ctr">
              <a:buFont typeface="Arial" pitchFamily="34" charset="0"/>
              <a:buChar char="•"/>
            </a:pPr>
            <a:r>
              <a:rPr lang="it-IT" b="1" dirty="0" smtClean="0"/>
              <a:t> </a:t>
            </a:r>
            <a:r>
              <a:rPr lang="it-IT" dirty="0" smtClean="0"/>
              <a:t>Reati commessi non per una volontà sociale, ma per </a:t>
            </a:r>
            <a:r>
              <a:rPr lang="it-IT" u="sng" dirty="0" smtClean="0"/>
              <a:t>difetto di controllo o di organizzazione</a:t>
            </a:r>
            <a:r>
              <a:rPr lang="it-IT" dirty="0" smtClean="0"/>
              <a:t> da parte degli apicali;</a:t>
            </a:r>
          </a:p>
          <a:p>
            <a:pPr algn="ctr">
              <a:buFont typeface="Arial" pitchFamily="34" charset="0"/>
              <a:buChar char="•"/>
            </a:pPr>
            <a:r>
              <a:rPr lang="it-IT" b="1" dirty="0" smtClean="0"/>
              <a:t> </a:t>
            </a:r>
            <a:r>
              <a:rPr lang="it-IT" dirty="0" smtClean="0"/>
              <a:t>Reati commessi nell’ambito di una </a:t>
            </a:r>
            <a:r>
              <a:rPr lang="it-IT" u="sng" dirty="0" smtClean="0"/>
              <a:t>diffusa politica aziendale</a:t>
            </a:r>
            <a:r>
              <a:rPr lang="it-IT" dirty="0" smtClean="0"/>
              <a:t> (e, quindi, frutto della volontà dei vertici).</a:t>
            </a:r>
          </a:p>
        </p:txBody>
      </p:sp>
      <p:sp>
        <p:nvSpPr>
          <p:cNvPr id="7" name="Rettangolo 6"/>
          <p:cNvSpPr/>
          <p:nvPr/>
        </p:nvSpPr>
        <p:spPr>
          <a:xfrm>
            <a:off x="539552" y="4581128"/>
            <a:ext cx="8136904"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t>APPLICAZIONE STRAORDINARIA DEL </a:t>
            </a:r>
            <a:r>
              <a:rPr lang="it-IT" b="1" dirty="0" err="1" smtClean="0"/>
              <a:t>D.LGS.</a:t>
            </a:r>
            <a:r>
              <a:rPr lang="it-IT" b="1" dirty="0" smtClean="0"/>
              <a:t> 231/2001</a:t>
            </a:r>
          </a:p>
          <a:p>
            <a:pPr algn="ctr"/>
            <a:r>
              <a:rPr lang="it-IT" b="1" dirty="0" smtClean="0"/>
              <a:t>(Il decreto non è stato pensato per questi casi, ritenuti estremi, ma è ad essi comunque applicabile)</a:t>
            </a:r>
          </a:p>
          <a:p>
            <a:pPr algn="ctr">
              <a:buFont typeface="Arial" pitchFamily="34" charset="0"/>
              <a:buChar char="•"/>
            </a:pPr>
            <a:r>
              <a:rPr lang="it-IT" dirty="0" smtClean="0"/>
              <a:t> </a:t>
            </a:r>
            <a:r>
              <a:rPr lang="it-IT" u="sng" dirty="0" err="1" smtClean="0"/>
              <a:t>Funzionalizzazione</a:t>
            </a:r>
            <a:r>
              <a:rPr lang="it-IT" u="sng" dirty="0" smtClean="0"/>
              <a:t> criminosa</a:t>
            </a:r>
            <a:r>
              <a:rPr lang="it-IT" dirty="0" smtClean="0"/>
              <a:t>, cioè l’impresa intrinsecamente illecita.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Gestazione del </a:t>
            </a:r>
            <a:r>
              <a:rPr lang="it-IT" b="1" dirty="0" err="1" smtClean="0"/>
              <a:t>D.Lgs.</a:t>
            </a:r>
            <a:r>
              <a:rPr lang="it-IT" b="1" dirty="0" smtClean="0"/>
              <a:t> 231/2001</a:t>
            </a:r>
            <a:endParaRPr lang="it-IT" b="1" dirty="0"/>
          </a:p>
        </p:txBody>
      </p:sp>
      <p:sp>
        <p:nvSpPr>
          <p:cNvPr id="3" name="Segnaposto contenuto 2"/>
          <p:cNvSpPr>
            <a:spLocks noGrp="1"/>
          </p:cNvSpPr>
          <p:nvPr>
            <p:ph idx="1"/>
          </p:nvPr>
        </p:nvSpPr>
        <p:spPr/>
        <p:txBody>
          <a:bodyPr/>
          <a:lstStyle/>
          <a:p>
            <a:pPr algn="just"/>
            <a:r>
              <a:rPr lang="it-IT" cap="small" dirty="0" smtClean="0"/>
              <a:t>Principio di colpevolezza</a:t>
            </a:r>
            <a:r>
              <a:rPr lang="it-IT" dirty="0" smtClean="0"/>
              <a:t> derivabile dall’art. 27 Cost.</a:t>
            </a:r>
          </a:p>
          <a:p>
            <a:pPr lvl="1" algn="just"/>
            <a:r>
              <a:rPr lang="it-IT" dirty="0" smtClean="0">
                <a:solidFill>
                  <a:schemeClr val="tx1"/>
                </a:solidFill>
              </a:rPr>
              <a:t>Concezione psicologica (responsabilità nei termini di un </a:t>
            </a:r>
            <a:r>
              <a:rPr lang="it-IT" b="1" dirty="0" smtClean="0">
                <a:solidFill>
                  <a:schemeClr val="tx1"/>
                </a:solidFill>
              </a:rPr>
              <a:t>nesso psicologico</a:t>
            </a:r>
            <a:r>
              <a:rPr lang="it-IT" dirty="0" smtClean="0">
                <a:solidFill>
                  <a:schemeClr val="tx1"/>
                </a:solidFill>
              </a:rPr>
              <a:t> tra l’autore e il fatto), inapplicabile agli enti;</a:t>
            </a:r>
          </a:p>
          <a:p>
            <a:pPr lvl="1" algn="just"/>
            <a:r>
              <a:rPr lang="it-IT" dirty="0" smtClean="0">
                <a:solidFill>
                  <a:schemeClr val="tx1"/>
                </a:solidFill>
              </a:rPr>
              <a:t>Concezione normativa (responsabilità nei termini della </a:t>
            </a:r>
            <a:r>
              <a:rPr lang="it-IT" b="1" dirty="0" err="1" smtClean="0">
                <a:solidFill>
                  <a:schemeClr val="tx1"/>
                </a:solidFill>
              </a:rPr>
              <a:t>rimproverabilità</a:t>
            </a:r>
            <a:r>
              <a:rPr lang="it-IT" dirty="0" smtClean="0">
                <a:solidFill>
                  <a:schemeClr val="tx1"/>
                </a:solidFill>
              </a:rPr>
              <a:t> del comportamento in addebito), applicabile agli enti.</a:t>
            </a:r>
          </a:p>
          <a:p>
            <a:pPr lvl="1" algn="just">
              <a:buNone/>
            </a:pPr>
            <a:r>
              <a:rPr lang="it-IT" dirty="0" smtClean="0">
                <a:solidFill>
                  <a:schemeClr val="tx1"/>
                </a:solidFill>
              </a:rPr>
              <a:t>Anzi … </a:t>
            </a:r>
          </a:p>
          <a:p>
            <a:pPr lvl="1" algn="just">
              <a:buNone/>
            </a:pPr>
            <a:endParaRPr lang="it-IT" dirty="0" smtClean="0">
              <a:solidFill>
                <a:schemeClr val="tx1"/>
              </a:solidFill>
            </a:endParaRPr>
          </a:p>
        </p:txBody>
      </p:sp>
      <p:pic>
        <p:nvPicPr>
          <p:cNvPr id="2050" name="Picture 2"/>
          <p:cNvPicPr>
            <a:picLocks noChangeAspect="1" noChangeArrowheads="1"/>
          </p:cNvPicPr>
          <p:nvPr/>
        </p:nvPicPr>
        <p:blipFill>
          <a:blip r:embed="rId2" cstate="print"/>
          <a:srcRect/>
          <a:stretch>
            <a:fillRect/>
          </a:stretch>
        </p:blipFill>
        <p:spPr bwMode="auto">
          <a:xfrm>
            <a:off x="2771800" y="5733256"/>
            <a:ext cx="6164263" cy="885825"/>
          </a:xfrm>
          <a:prstGeom prst="rect">
            <a:avLst/>
          </a:prstGeom>
          <a:noFill/>
          <a:ln w="9525">
            <a:solidFill>
              <a:schemeClr val="accent1"/>
            </a:solidFill>
            <a:miter lim="800000"/>
            <a:headEnd/>
            <a:tailEnd/>
          </a:ln>
          <a:effectLst/>
        </p:spPr>
      </p:pic>
      <p:sp>
        <p:nvSpPr>
          <p:cNvPr id="5" name="CasellaDiTesto 4"/>
          <p:cNvSpPr txBox="1"/>
          <p:nvPr/>
        </p:nvSpPr>
        <p:spPr>
          <a:xfrm>
            <a:off x="251520" y="6165304"/>
            <a:ext cx="2304256" cy="523220"/>
          </a:xfrm>
          <a:prstGeom prst="rect">
            <a:avLst/>
          </a:prstGeom>
          <a:noFill/>
          <a:ln>
            <a:solidFill>
              <a:schemeClr val="tx1"/>
            </a:solidFill>
          </a:ln>
        </p:spPr>
        <p:txBody>
          <a:bodyPr wrap="square" rtlCol="0">
            <a:spAutoFit/>
          </a:bodyPr>
          <a:lstStyle/>
          <a:p>
            <a:pPr algn="just"/>
            <a:r>
              <a:rPr lang="it-IT" sz="1400" cap="small" dirty="0" smtClean="0"/>
              <a:t>Relazione ministeriale</a:t>
            </a:r>
            <a:r>
              <a:rPr lang="it-IT" sz="1400" dirty="0" smtClean="0"/>
              <a:t> al </a:t>
            </a:r>
            <a:r>
              <a:rPr lang="it-IT" sz="1400" dirty="0" err="1" smtClean="0"/>
              <a:t>D.Lgs.</a:t>
            </a:r>
            <a:r>
              <a:rPr lang="it-IT" sz="1400" dirty="0" smtClean="0"/>
              <a:t> 8.6.2001, n. 231.</a:t>
            </a:r>
            <a:endParaRPr lang="it-IT"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Gestazione del </a:t>
            </a:r>
            <a:r>
              <a:rPr lang="it-IT" b="1" dirty="0" err="1" smtClean="0"/>
              <a:t>D.Lgs.</a:t>
            </a:r>
            <a:r>
              <a:rPr lang="it-IT" b="1" dirty="0" smtClean="0"/>
              <a:t> 231/2001</a:t>
            </a:r>
            <a:endParaRPr lang="it-IT" b="1" dirty="0"/>
          </a:p>
        </p:txBody>
      </p:sp>
      <p:sp>
        <p:nvSpPr>
          <p:cNvPr id="4" name="CasellaDiTesto 3"/>
          <p:cNvSpPr txBox="1"/>
          <p:nvPr/>
        </p:nvSpPr>
        <p:spPr>
          <a:xfrm>
            <a:off x="467544" y="2060848"/>
            <a:ext cx="8424936" cy="338554"/>
          </a:xfrm>
          <a:prstGeom prst="rect">
            <a:avLst/>
          </a:prstGeom>
          <a:noFill/>
          <a:ln>
            <a:solidFill>
              <a:schemeClr val="tx1"/>
            </a:solidFill>
          </a:ln>
        </p:spPr>
        <p:txBody>
          <a:bodyPr wrap="square" rtlCol="0">
            <a:spAutoFit/>
          </a:bodyPr>
          <a:lstStyle/>
          <a:p>
            <a:pPr algn="just"/>
            <a:r>
              <a:rPr lang="it-IT" sz="1600" dirty="0" smtClean="0"/>
              <a:t>CONCEZIONE DELLA COLPEVOLEZZA IN TERMINI </a:t>
            </a:r>
            <a:r>
              <a:rPr lang="it-IT" sz="1600" dirty="0" err="1" smtClean="0"/>
              <a:t>DI</a:t>
            </a:r>
            <a:r>
              <a:rPr lang="it-IT" sz="1600" dirty="0" smtClean="0"/>
              <a:t> </a:t>
            </a:r>
            <a:r>
              <a:rPr lang="it-IT" sz="1600" b="1" dirty="0" smtClean="0"/>
              <a:t>RIMPROVERABILITÀ</a:t>
            </a:r>
            <a:endParaRPr lang="it-IT" sz="1600" b="1" dirty="0"/>
          </a:p>
        </p:txBody>
      </p:sp>
      <p:sp>
        <p:nvSpPr>
          <p:cNvPr id="5" name="CasellaDiTesto 4"/>
          <p:cNvSpPr txBox="1"/>
          <p:nvPr/>
        </p:nvSpPr>
        <p:spPr>
          <a:xfrm>
            <a:off x="467544" y="2564904"/>
            <a:ext cx="8424936" cy="1569660"/>
          </a:xfrm>
          <a:prstGeom prst="rect">
            <a:avLst/>
          </a:prstGeom>
          <a:noFill/>
          <a:ln>
            <a:solidFill>
              <a:schemeClr val="tx1"/>
            </a:solidFill>
          </a:ln>
        </p:spPr>
        <p:txBody>
          <a:bodyPr wrap="square" rtlCol="0">
            <a:spAutoFit/>
          </a:bodyPr>
          <a:lstStyle/>
          <a:p>
            <a:pPr algn="just"/>
            <a:r>
              <a:rPr lang="it-IT" sz="1600" dirty="0" smtClean="0"/>
              <a:t>Atteggiamento “</a:t>
            </a:r>
            <a:r>
              <a:rPr lang="it-IT" sz="1600" b="1" dirty="0" smtClean="0"/>
              <a:t>prudente</a:t>
            </a:r>
            <a:r>
              <a:rPr lang="it-IT" sz="1600" dirty="0" smtClean="0"/>
              <a:t>” del legislatore che ha coniato una responsabilità </a:t>
            </a:r>
            <a:r>
              <a:rPr lang="it-IT" sz="1600" b="1" dirty="0" smtClean="0"/>
              <a:t>AMMINISTRATIVA</a:t>
            </a:r>
            <a:r>
              <a:rPr lang="it-IT" sz="1600" dirty="0" smtClean="0"/>
              <a:t> derivante da REATO. Quindi:</a:t>
            </a:r>
          </a:p>
          <a:p>
            <a:pPr algn="just">
              <a:buFont typeface="Arial" pitchFamily="34" charset="0"/>
              <a:buChar char="•"/>
            </a:pPr>
            <a:r>
              <a:rPr lang="it-IT" sz="1600" dirty="0" smtClean="0"/>
              <a:t> PRESUPPOSTO – </a:t>
            </a:r>
            <a:r>
              <a:rPr lang="it-IT" sz="1600" u="sng" dirty="0" smtClean="0"/>
              <a:t>Fatto penalmente rilevante</a:t>
            </a:r>
            <a:r>
              <a:rPr lang="it-IT" sz="1600" dirty="0" smtClean="0"/>
              <a:t> (da cui originano profili di responsabilità);</a:t>
            </a:r>
          </a:p>
          <a:p>
            <a:pPr algn="just">
              <a:buFont typeface="Arial" pitchFamily="34" charset="0"/>
              <a:buChar char="•"/>
            </a:pPr>
            <a:r>
              <a:rPr lang="it-IT" sz="1600" dirty="0" smtClean="0"/>
              <a:t> CONSEGUENZA – </a:t>
            </a:r>
            <a:r>
              <a:rPr lang="it-IT" sz="1600" u="sng" dirty="0" smtClean="0"/>
              <a:t>Responsabilità di tipo amministrativo</a:t>
            </a:r>
            <a:r>
              <a:rPr lang="it-IT" sz="1600" dirty="0" smtClean="0"/>
              <a:t> (≠ L. 689/1981)</a:t>
            </a:r>
          </a:p>
          <a:p>
            <a:pPr algn="just">
              <a:buFont typeface="Arial" pitchFamily="34" charset="0"/>
              <a:buChar char="•"/>
            </a:pPr>
            <a:r>
              <a:rPr lang="it-IT" sz="1600" dirty="0" smtClean="0"/>
              <a:t> OBIETTIVO – Coniugare le garanzie tipiche dell’accertamento penale con i principi efficientistici propri del diritto amministrativo. </a:t>
            </a:r>
            <a:endParaRPr lang="it-IT" sz="1600" dirty="0"/>
          </a:p>
        </p:txBody>
      </p:sp>
      <p:sp>
        <p:nvSpPr>
          <p:cNvPr id="6" name="CasellaDiTesto 5"/>
          <p:cNvSpPr txBox="1"/>
          <p:nvPr/>
        </p:nvSpPr>
        <p:spPr>
          <a:xfrm>
            <a:off x="467544" y="4365104"/>
            <a:ext cx="8424936" cy="1815882"/>
          </a:xfrm>
          <a:prstGeom prst="rect">
            <a:avLst/>
          </a:prstGeom>
          <a:noFill/>
          <a:ln>
            <a:solidFill>
              <a:schemeClr val="tx1"/>
            </a:solidFill>
          </a:ln>
        </p:spPr>
        <p:txBody>
          <a:bodyPr wrap="square" rtlCol="0">
            <a:spAutoFit/>
          </a:bodyPr>
          <a:lstStyle/>
          <a:p>
            <a:pPr algn="ctr"/>
            <a:r>
              <a:rPr lang="it-IT" sz="1600" b="1" cap="small" dirty="0" err="1" smtClean="0"/>
              <a:t>D.Lgs.</a:t>
            </a:r>
            <a:r>
              <a:rPr lang="it-IT" sz="1600" b="1" cap="small" dirty="0" smtClean="0"/>
              <a:t> 231/2001 </a:t>
            </a:r>
            <a:r>
              <a:rPr lang="it-IT" sz="1600" b="1" i="1" cap="small" dirty="0" smtClean="0"/>
              <a:t>vs.</a:t>
            </a:r>
            <a:r>
              <a:rPr lang="it-IT" sz="1600" b="1" cap="small" dirty="0" smtClean="0"/>
              <a:t> L. 689/1981</a:t>
            </a:r>
          </a:p>
          <a:p>
            <a:pPr algn="just">
              <a:buFont typeface="Arial" pitchFamily="34" charset="0"/>
              <a:buChar char="•"/>
            </a:pPr>
            <a:r>
              <a:rPr lang="it-IT" sz="1600" dirty="0" smtClean="0"/>
              <a:t>Applicabilità della L. 689/1981 alle SOLE persone fisiche (Cass. 3879/2012; 30766/2018 per l’accertamento dei </a:t>
            </a:r>
            <a:r>
              <a:rPr lang="it-IT" sz="1600" u="sng" dirty="0" smtClean="0"/>
              <a:t>profili di responsabilità dei singoli amministratori di un ente</a:t>
            </a:r>
            <a:r>
              <a:rPr lang="it-IT" sz="1600" dirty="0" smtClean="0"/>
              <a:t>).</a:t>
            </a:r>
          </a:p>
          <a:p>
            <a:pPr algn="just">
              <a:buFont typeface="Arial" pitchFamily="34" charset="0"/>
              <a:buChar char="•"/>
            </a:pPr>
            <a:r>
              <a:rPr lang="it-IT" sz="1600" dirty="0" smtClean="0"/>
              <a:t>La L. 689/1981 sfugge ai principi del processo penale (mancanza di </a:t>
            </a:r>
            <a:r>
              <a:rPr lang="it-IT" sz="1600" dirty="0" err="1" smtClean="0"/>
              <a:t>giurisdizionalizzazione</a:t>
            </a:r>
            <a:r>
              <a:rPr lang="it-IT" sz="1600" dirty="0" smtClean="0"/>
              <a:t> – artt. 13 ss., </a:t>
            </a:r>
            <a:r>
              <a:rPr lang="it-IT" sz="1600" u="sng" dirty="0" smtClean="0"/>
              <a:t>salva opposizione davanti al giudice civile</a:t>
            </a:r>
            <a:r>
              <a:rPr lang="it-IT" sz="1600" dirty="0" smtClean="0"/>
              <a:t> – art. 6 </a:t>
            </a:r>
            <a:r>
              <a:rPr lang="it-IT" sz="1600" dirty="0" err="1" smtClean="0"/>
              <a:t>D.Lgs.</a:t>
            </a:r>
            <a:r>
              <a:rPr lang="it-IT" sz="1600" dirty="0" smtClean="0"/>
              <a:t> 150/2011)</a:t>
            </a:r>
          </a:p>
          <a:p>
            <a:pPr algn="just">
              <a:buFont typeface="Arial" pitchFamily="34" charset="0"/>
              <a:buChar char="•"/>
            </a:pPr>
            <a:r>
              <a:rPr lang="it-IT" sz="1600" dirty="0" smtClean="0"/>
              <a:t>Sia il </a:t>
            </a:r>
            <a:r>
              <a:rPr lang="it-IT" sz="1600" dirty="0" err="1" smtClean="0"/>
              <a:t>D.Lgs.</a:t>
            </a:r>
            <a:r>
              <a:rPr lang="it-IT" sz="1600" dirty="0" smtClean="0"/>
              <a:t> 231/2001, sia la L. 689/1981 fanno riferimento a </a:t>
            </a:r>
            <a:r>
              <a:rPr lang="it-IT" sz="1600" u="sng" dirty="0" smtClean="0"/>
              <a:t>principi della parte generale del codice penale</a:t>
            </a:r>
            <a:r>
              <a:rPr lang="it-IT" sz="1600" dirty="0" smtClean="0"/>
              <a:t>.</a:t>
            </a:r>
            <a:endParaRPr lang="it-IT" sz="1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Struttura del </a:t>
            </a:r>
            <a:r>
              <a:rPr lang="it-IT" b="1" dirty="0" err="1" smtClean="0"/>
              <a:t>D.Lgs.</a:t>
            </a:r>
            <a:r>
              <a:rPr lang="it-IT" b="1" dirty="0" smtClean="0"/>
              <a:t> 231/2001</a:t>
            </a:r>
            <a:endParaRPr lang="it-IT" b="1" dirty="0"/>
          </a:p>
        </p:txBody>
      </p:sp>
      <p:sp>
        <p:nvSpPr>
          <p:cNvPr id="3" name="Segnaposto contenuto 2"/>
          <p:cNvSpPr>
            <a:spLocks noGrp="1"/>
          </p:cNvSpPr>
          <p:nvPr>
            <p:ph idx="1"/>
          </p:nvPr>
        </p:nvSpPr>
        <p:spPr/>
        <p:txBody>
          <a:bodyPr>
            <a:normAutofit fontScale="55000" lnSpcReduction="20000"/>
          </a:bodyPr>
          <a:lstStyle/>
          <a:p>
            <a:pPr algn="just"/>
            <a:r>
              <a:rPr lang="it-IT" dirty="0" smtClean="0"/>
              <a:t>Corpo di </a:t>
            </a:r>
            <a:r>
              <a:rPr lang="it-IT" b="1" dirty="0" smtClean="0"/>
              <a:t>85 articoli </a:t>
            </a:r>
            <a:r>
              <a:rPr lang="it-IT" dirty="0" smtClean="0"/>
              <a:t>suddivisi in </a:t>
            </a:r>
            <a:r>
              <a:rPr lang="it-IT" b="1" dirty="0" smtClean="0"/>
              <a:t>4 capi</a:t>
            </a:r>
            <a:r>
              <a:rPr lang="it-IT" dirty="0" smtClean="0"/>
              <a:t>, a loro volta ripartiti in </a:t>
            </a:r>
            <a:r>
              <a:rPr lang="it-IT" b="1" dirty="0" smtClean="0"/>
              <a:t>sezioni</a:t>
            </a:r>
            <a:r>
              <a:rPr lang="it-IT" dirty="0" smtClean="0"/>
              <a:t>.</a:t>
            </a:r>
          </a:p>
          <a:p>
            <a:pPr algn="just">
              <a:buNone/>
            </a:pPr>
            <a:endParaRPr lang="it-IT" dirty="0" smtClean="0"/>
          </a:p>
          <a:p>
            <a:pPr lvl="1" algn="just"/>
            <a:r>
              <a:rPr lang="it-IT" cap="small" dirty="0" smtClean="0">
                <a:solidFill>
                  <a:schemeClr val="tx1"/>
                </a:solidFill>
              </a:rPr>
              <a:t>Capo I – </a:t>
            </a:r>
            <a:r>
              <a:rPr lang="it-IT" i="1" cap="small" dirty="0" smtClean="0">
                <a:solidFill>
                  <a:schemeClr val="tx1"/>
                </a:solidFill>
              </a:rPr>
              <a:t>Responsabilità amministrativa dell’ente</a:t>
            </a:r>
            <a:endParaRPr lang="it-IT" cap="small" dirty="0" smtClean="0">
              <a:solidFill>
                <a:schemeClr val="tx1"/>
              </a:solidFill>
            </a:endParaRPr>
          </a:p>
          <a:p>
            <a:pPr lvl="2" algn="just"/>
            <a:r>
              <a:rPr lang="it-IT" dirty="0" smtClean="0">
                <a:solidFill>
                  <a:schemeClr val="tx1"/>
                </a:solidFill>
              </a:rPr>
              <a:t>Sezione I – </a:t>
            </a:r>
            <a:r>
              <a:rPr lang="it-IT" i="1" dirty="0" smtClean="0">
                <a:solidFill>
                  <a:schemeClr val="tx1"/>
                </a:solidFill>
              </a:rPr>
              <a:t>Principi e criteri di attribuzione della responsabilità amministrativa</a:t>
            </a:r>
            <a:endParaRPr lang="it-IT" dirty="0" smtClean="0">
              <a:solidFill>
                <a:schemeClr val="tx1"/>
              </a:solidFill>
            </a:endParaRPr>
          </a:p>
          <a:p>
            <a:pPr lvl="2" algn="just"/>
            <a:r>
              <a:rPr lang="it-IT" dirty="0" smtClean="0">
                <a:solidFill>
                  <a:schemeClr val="tx1"/>
                </a:solidFill>
              </a:rPr>
              <a:t>Sezione II – </a:t>
            </a:r>
            <a:r>
              <a:rPr lang="it-IT" i="1" dirty="0" smtClean="0">
                <a:solidFill>
                  <a:schemeClr val="tx1"/>
                </a:solidFill>
              </a:rPr>
              <a:t>Sanzioni in generale</a:t>
            </a:r>
            <a:endParaRPr lang="it-IT" dirty="0" smtClean="0">
              <a:solidFill>
                <a:schemeClr val="tx1"/>
              </a:solidFill>
            </a:endParaRPr>
          </a:p>
          <a:p>
            <a:pPr lvl="2" algn="just"/>
            <a:r>
              <a:rPr lang="it-IT" dirty="0" smtClean="0">
                <a:solidFill>
                  <a:schemeClr val="tx1"/>
                </a:solidFill>
              </a:rPr>
              <a:t>Sezione III – </a:t>
            </a:r>
            <a:r>
              <a:rPr lang="it-IT" i="1" dirty="0" smtClean="0">
                <a:solidFill>
                  <a:schemeClr val="tx1"/>
                </a:solidFill>
              </a:rPr>
              <a:t>Responsabilità amministrativa da reato</a:t>
            </a:r>
            <a:endParaRPr lang="it-IT" dirty="0">
              <a:solidFill>
                <a:schemeClr val="tx1"/>
              </a:solidFill>
            </a:endParaRPr>
          </a:p>
          <a:p>
            <a:pPr lvl="1" algn="just"/>
            <a:r>
              <a:rPr lang="it-IT" cap="small" dirty="0" smtClean="0">
                <a:solidFill>
                  <a:schemeClr val="tx1"/>
                </a:solidFill>
              </a:rPr>
              <a:t>Capo II – </a:t>
            </a:r>
            <a:r>
              <a:rPr lang="it-IT" i="1" cap="small" dirty="0" smtClean="0">
                <a:solidFill>
                  <a:schemeClr val="tx1"/>
                </a:solidFill>
              </a:rPr>
              <a:t>Responsabilità patrimoniale e vicende modificative dell’ente</a:t>
            </a:r>
          </a:p>
          <a:p>
            <a:pPr lvl="2" algn="just"/>
            <a:r>
              <a:rPr lang="it-IT" dirty="0" smtClean="0">
                <a:solidFill>
                  <a:schemeClr val="tx1"/>
                </a:solidFill>
              </a:rPr>
              <a:t>Sezione I – </a:t>
            </a:r>
            <a:r>
              <a:rPr lang="it-IT" i="1" dirty="0" smtClean="0">
                <a:solidFill>
                  <a:schemeClr val="tx1"/>
                </a:solidFill>
              </a:rPr>
              <a:t>Responsabilità patrimoniale dell’ente</a:t>
            </a:r>
          </a:p>
          <a:p>
            <a:pPr lvl="2" algn="just"/>
            <a:r>
              <a:rPr lang="it-IT" dirty="0" smtClean="0">
                <a:solidFill>
                  <a:schemeClr val="tx1"/>
                </a:solidFill>
              </a:rPr>
              <a:t>Sezione II – </a:t>
            </a:r>
            <a:r>
              <a:rPr lang="it-IT" i="1" dirty="0" smtClean="0">
                <a:solidFill>
                  <a:schemeClr val="tx1"/>
                </a:solidFill>
              </a:rPr>
              <a:t>Vicende modificative dell’ente</a:t>
            </a:r>
          </a:p>
          <a:p>
            <a:pPr lvl="1" algn="just"/>
            <a:r>
              <a:rPr lang="it-IT" cap="small" dirty="0" smtClean="0">
                <a:solidFill>
                  <a:schemeClr val="tx1"/>
                </a:solidFill>
              </a:rPr>
              <a:t>Capo III – </a:t>
            </a:r>
            <a:r>
              <a:rPr lang="it-IT" i="1" cap="small" dirty="0" smtClean="0">
                <a:solidFill>
                  <a:schemeClr val="tx1"/>
                </a:solidFill>
              </a:rPr>
              <a:t>Procedimento di accertamento e di applicazione delle sanzioni amministrative</a:t>
            </a:r>
            <a:endParaRPr lang="it-IT" cap="small" dirty="0" smtClean="0">
              <a:solidFill>
                <a:schemeClr val="tx1"/>
              </a:solidFill>
            </a:endParaRPr>
          </a:p>
          <a:p>
            <a:pPr lvl="2" algn="just"/>
            <a:r>
              <a:rPr lang="it-IT" dirty="0" smtClean="0">
                <a:solidFill>
                  <a:schemeClr val="tx1"/>
                </a:solidFill>
              </a:rPr>
              <a:t>Sezione I – </a:t>
            </a:r>
            <a:r>
              <a:rPr lang="it-IT" i="1" dirty="0" smtClean="0">
                <a:solidFill>
                  <a:schemeClr val="tx1"/>
                </a:solidFill>
              </a:rPr>
              <a:t>Disposizioni generali</a:t>
            </a:r>
          </a:p>
          <a:p>
            <a:pPr lvl="2" algn="just"/>
            <a:r>
              <a:rPr lang="it-IT" dirty="0" smtClean="0">
                <a:solidFill>
                  <a:schemeClr val="tx1"/>
                </a:solidFill>
              </a:rPr>
              <a:t>Sezione II – </a:t>
            </a:r>
            <a:r>
              <a:rPr lang="it-IT" i="1" dirty="0" smtClean="0">
                <a:solidFill>
                  <a:schemeClr val="tx1"/>
                </a:solidFill>
              </a:rPr>
              <a:t>Soggetti, giurisdizione, competenza</a:t>
            </a:r>
          </a:p>
          <a:p>
            <a:pPr lvl="2" algn="just"/>
            <a:r>
              <a:rPr lang="it-IT" dirty="0" smtClean="0">
                <a:solidFill>
                  <a:schemeClr val="tx1"/>
                </a:solidFill>
              </a:rPr>
              <a:t>Sezione III – </a:t>
            </a:r>
            <a:r>
              <a:rPr lang="it-IT" i="1" dirty="0" smtClean="0">
                <a:solidFill>
                  <a:schemeClr val="tx1"/>
                </a:solidFill>
              </a:rPr>
              <a:t>Prove</a:t>
            </a:r>
          </a:p>
          <a:p>
            <a:pPr lvl="2" algn="just"/>
            <a:r>
              <a:rPr lang="it-IT" dirty="0" smtClean="0">
                <a:solidFill>
                  <a:schemeClr val="tx1"/>
                </a:solidFill>
              </a:rPr>
              <a:t>Sezione IV – </a:t>
            </a:r>
            <a:r>
              <a:rPr lang="it-IT" i="1" dirty="0" smtClean="0">
                <a:solidFill>
                  <a:schemeClr val="tx1"/>
                </a:solidFill>
              </a:rPr>
              <a:t>Misure cautelari</a:t>
            </a:r>
          </a:p>
          <a:p>
            <a:pPr lvl="2" algn="just"/>
            <a:r>
              <a:rPr lang="it-IT" dirty="0" smtClean="0">
                <a:solidFill>
                  <a:schemeClr val="tx1"/>
                </a:solidFill>
              </a:rPr>
              <a:t>Sezione V – </a:t>
            </a:r>
            <a:r>
              <a:rPr lang="it-IT" i="1" dirty="0" smtClean="0">
                <a:solidFill>
                  <a:schemeClr val="tx1"/>
                </a:solidFill>
              </a:rPr>
              <a:t>Indagini preliminari e udienza preliminare</a:t>
            </a:r>
          </a:p>
          <a:p>
            <a:pPr lvl="2" algn="just"/>
            <a:r>
              <a:rPr lang="it-IT" dirty="0" smtClean="0">
                <a:solidFill>
                  <a:schemeClr val="tx1"/>
                </a:solidFill>
              </a:rPr>
              <a:t>Sezione </a:t>
            </a:r>
            <a:r>
              <a:rPr lang="it-IT" dirty="0" err="1" smtClean="0">
                <a:solidFill>
                  <a:schemeClr val="tx1"/>
                </a:solidFill>
              </a:rPr>
              <a:t>VI</a:t>
            </a:r>
            <a:r>
              <a:rPr lang="it-IT" dirty="0" smtClean="0">
                <a:solidFill>
                  <a:schemeClr val="tx1"/>
                </a:solidFill>
              </a:rPr>
              <a:t> – </a:t>
            </a:r>
            <a:r>
              <a:rPr lang="it-IT" i="1" dirty="0" smtClean="0">
                <a:solidFill>
                  <a:schemeClr val="tx1"/>
                </a:solidFill>
              </a:rPr>
              <a:t>Procedimenti speciali</a:t>
            </a:r>
          </a:p>
          <a:p>
            <a:pPr lvl="2" algn="just"/>
            <a:r>
              <a:rPr lang="it-IT" dirty="0" smtClean="0">
                <a:solidFill>
                  <a:schemeClr val="tx1"/>
                </a:solidFill>
              </a:rPr>
              <a:t>Sezione VII – </a:t>
            </a:r>
            <a:r>
              <a:rPr lang="it-IT" i="1" dirty="0" smtClean="0">
                <a:solidFill>
                  <a:schemeClr val="tx1"/>
                </a:solidFill>
              </a:rPr>
              <a:t>Giudizio</a:t>
            </a:r>
          </a:p>
          <a:p>
            <a:pPr lvl="2" algn="just"/>
            <a:r>
              <a:rPr lang="it-IT" dirty="0" smtClean="0">
                <a:solidFill>
                  <a:schemeClr val="tx1"/>
                </a:solidFill>
              </a:rPr>
              <a:t>Sezione VIII – </a:t>
            </a:r>
            <a:r>
              <a:rPr lang="it-IT" i="1" dirty="0" smtClean="0">
                <a:solidFill>
                  <a:schemeClr val="tx1"/>
                </a:solidFill>
              </a:rPr>
              <a:t>Impugnazioni</a:t>
            </a:r>
          </a:p>
          <a:p>
            <a:pPr lvl="2" algn="just"/>
            <a:r>
              <a:rPr lang="it-IT" dirty="0" smtClean="0">
                <a:solidFill>
                  <a:schemeClr val="tx1"/>
                </a:solidFill>
              </a:rPr>
              <a:t>Sezione IX – </a:t>
            </a:r>
            <a:r>
              <a:rPr lang="it-IT" i="1" dirty="0" smtClean="0">
                <a:solidFill>
                  <a:schemeClr val="tx1"/>
                </a:solidFill>
              </a:rPr>
              <a:t>Esecuzione </a:t>
            </a:r>
          </a:p>
          <a:p>
            <a:pPr lvl="1" algn="just"/>
            <a:r>
              <a:rPr lang="it-IT" cap="small" dirty="0" smtClean="0">
                <a:solidFill>
                  <a:schemeClr val="tx1"/>
                </a:solidFill>
              </a:rPr>
              <a:t>Capo IV – </a:t>
            </a:r>
            <a:r>
              <a:rPr lang="it-IT" i="1" cap="small" dirty="0" smtClean="0">
                <a:solidFill>
                  <a:schemeClr val="tx1"/>
                </a:solidFill>
              </a:rPr>
              <a:t>Disposizioni di attuazione e di coordinamento</a:t>
            </a:r>
            <a:endParaRPr lang="it-IT" cap="small" dirty="0" smtClean="0">
              <a:solidFill>
                <a:schemeClr val="tx1"/>
              </a:solidFill>
            </a:endParaRPr>
          </a:p>
          <a:p>
            <a:pPr lvl="2" algn="just"/>
            <a:endParaRPr lang="it-IT" dirty="0" smtClean="0">
              <a:solidFill>
                <a:schemeClr val="tx1"/>
              </a:solidFill>
            </a:endParaRPr>
          </a:p>
          <a:p>
            <a:pPr lvl="2" algn="just">
              <a:buNone/>
            </a:pPr>
            <a:endParaRPr lang="it-IT" dirty="0" smtClean="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Modifiche al </a:t>
            </a:r>
            <a:r>
              <a:rPr lang="it-IT" b="1" dirty="0" err="1" smtClean="0"/>
              <a:t>D.Lgs.</a:t>
            </a:r>
            <a:r>
              <a:rPr lang="it-IT" b="1" dirty="0" smtClean="0"/>
              <a:t> 231/2001</a:t>
            </a:r>
            <a:endParaRPr lang="it-IT" b="1" dirty="0"/>
          </a:p>
        </p:txBody>
      </p:sp>
      <p:sp>
        <p:nvSpPr>
          <p:cNvPr id="3" name="Segnaposto contenuto 2"/>
          <p:cNvSpPr>
            <a:spLocks noGrp="1"/>
          </p:cNvSpPr>
          <p:nvPr>
            <p:ph idx="1"/>
          </p:nvPr>
        </p:nvSpPr>
        <p:spPr/>
        <p:txBody>
          <a:bodyPr>
            <a:normAutofit fontScale="92500" lnSpcReduction="10000"/>
          </a:bodyPr>
          <a:lstStyle/>
          <a:p>
            <a:pPr algn="just"/>
            <a:r>
              <a:rPr lang="it-IT" dirty="0" smtClean="0"/>
              <a:t>Progressiva </a:t>
            </a:r>
            <a:r>
              <a:rPr lang="it-IT" u="sng" dirty="0" smtClean="0"/>
              <a:t>estensione dei reati presupposto</a:t>
            </a:r>
            <a:r>
              <a:rPr lang="it-IT" dirty="0" smtClean="0"/>
              <a:t> (a partire dal D.L. 350/2001; ultima modifica in tal senso con L. 22/2022 sui reati contro il patrimonio culturale).</a:t>
            </a:r>
          </a:p>
          <a:p>
            <a:pPr algn="just"/>
            <a:r>
              <a:rPr lang="it-IT" u="sng" dirty="0" smtClean="0"/>
              <a:t>Coordinamento con novelle di carattere generale</a:t>
            </a:r>
            <a:r>
              <a:rPr lang="it-IT" dirty="0" smtClean="0"/>
              <a:t> (es. T.U. spese di giustizia (2002); T.U. casellario giudiziale (2002); L. 3/2019 – c.d. “</a:t>
            </a:r>
            <a:r>
              <a:rPr lang="it-IT" dirty="0" err="1" smtClean="0"/>
              <a:t>spazzacorrotti</a:t>
            </a:r>
            <a:r>
              <a:rPr lang="it-IT" dirty="0" smtClean="0"/>
              <a:t>”; </a:t>
            </a:r>
            <a:r>
              <a:rPr lang="it-IT" dirty="0" err="1" smtClean="0"/>
              <a:t>D.Lgs.</a:t>
            </a:r>
            <a:r>
              <a:rPr lang="it-IT" dirty="0" smtClean="0"/>
              <a:t> 150/2022 – c.d. “riforma </a:t>
            </a:r>
            <a:r>
              <a:rPr lang="it-IT" dirty="0" err="1" smtClean="0"/>
              <a:t>Cartabia</a:t>
            </a:r>
            <a:r>
              <a:rPr lang="it-IT" dirty="0" smtClean="0"/>
              <a:t>”).</a:t>
            </a:r>
          </a:p>
          <a:p>
            <a:pPr algn="just"/>
            <a:r>
              <a:rPr lang="it-IT" dirty="0" smtClean="0"/>
              <a:t>Adeguamento delle norme al </a:t>
            </a:r>
            <a:r>
              <a:rPr lang="it-IT" u="sng" dirty="0" smtClean="0"/>
              <a:t>mutato panorama imprenditoriale o commerciale</a:t>
            </a:r>
            <a:r>
              <a:rPr lang="it-IT" dirty="0" smtClean="0"/>
              <a:t> (es. D.L. 2/2023 sugli impianti di interesse strategico nazionale).</a:t>
            </a:r>
          </a:p>
          <a:p>
            <a:pPr algn="just"/>
            <a:endParaRPr lang="it-IT"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monto">
  <a:themeElements>
    <a:clrScheme name="Personalizzato 1">
      <a:dk1>
        <a:sysClr val="windowText" lastClr="000000"/>
      </a:dk1>
      <a:lt1>
        <a:sysClr val="window" lastClr="FFFFFF"/>
      </a:lt1>
      <a:dk2>
        <a:srgbClr val="424456"/>
      </a:dk2>
      <a:lt2>
        <a:srgbClr val="DEDEDE"/>
      </a:lt2>
      <a:accent1>
        <a:srgbClr val="53548A"/>
      </a:accent1>
      <a:accent2>
        <a:srgbClr val="78397A"/>
      </a:accent2>
      <a:accent3>
        <a:srgbClr val="A04DA3"/>
      </a:accent3>
      <a:accent4>
        <a:srgbClr val="C4652D"/>
      </a:accent4>
      <a:accent5>
        <a:srgbClr val="8B5D3D"/>
      </a:accent5>
      <a:accent6>
        <a:srgbClr val="5C92B5"/>
      </a:accent6>
      <a:hlink>
        <a:srgbClr val="67AFBD"/>
      </a:hlink>
      <a:folHlink>
        <a:srgbClr val="C2A874"/>
      </a:folHlink>
    </a:clrScheme>
    <a:fontScheme name="Tramonto">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amonto">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151</TotalTime>
  <Words>1293</Words>
  <Application>Microsoft Office PowerPoint</Application>
  <PresentationFormat>Presentazione su schermo (4:3)</PresentationFormat>
  <Paragraphs>103</Paragraphs>
  <Slides>13</Slides>
  <Notes>0</Notes>
  <HiddenSlides>0</HiddenSlides>
  <MMClips>0</MMClips>
  <ScaleCrop>false</ScaleCrop>
  <HeadingPairs>
    <vt:vector size="4" baseType="variant">
      <vt:variant>
        <vt:lpstr>Tema</vt:lpstr>
      </vt:variant>
      <vt:variant>
        <vt:i4>1</vt:i4>
      </vt:variant>
      <vt:variant>
        <vt:lpstr>Titoli diapositive</vt:lpstr>
      </vt:variant>
      <vt:variant>
        <vt:i4>13</vt:i4>
      </vt:variant>
    </vt:vector>
  </HeadingPairs>
  <TitlesOfParts>
    <vt:vector size="14" baseType="lpstr">
      <vt:lpstr>Tramonto</vt:lpstr>
      <vt:lpstr>Dal societas delinquere non potest al D.Lgs. 231/2001</vt:lpstr>
      <vt:lpstr>Societas delinquere non potest</vt:lpstr>
      <vt:lpstr>Societas delinquere non potest</vt:lpstr>
      <vt:lpstr>Societas delinquere non potest</vt:lpstr>
      <vt:lpstr>Societas delinquere non potest</vt:lpstr>
      <vt:lpstr>Il panorama italiano</vt:lpstr>
      <vt:lpstr>Il panorama italiano</vt:lpstr>
      <vt:lpstr>Gestazione del D.Lgs. 231/2001</vt:lpstr>
      <vt:lpstr>Gestazione del D.Lgs. 231/2001</vt:lpstr>
      <vt:lpstr>Gestazione del D.Lgs. 231/2001</vt:lpstr>
      <vt:lpstr>Gestazione del D.Lgs. 231/2001</vt:lpstr>
      <vt:lpstr>Struttura del D.Lgs. 231/2001</vt:lpstr>
      <vt:lpstr>Modifiche al D.Lgs. 231/2001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Dal societas delinquere non potest al D.Lgs. 231/2001</dc:title>
  <dc:creator>Francesco Trapella</dc:creator>
  <cp:lastModifiedBy>Francesco Trapella</cp:lastModifiedBy>
  <cp:revision>29</cp:revision>
  <dcterms:created xsi:type="dcterms:W3CDTF">2023-02-26T14:53:05Z</dcterms:created>
  <dcterms:modified xsi:type="dcterms:W3CDTF">2023-02-27T14:57:31Z</dcterms:modified>
</cp:coreProperties>
</file>