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71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B0E5-7A7E-4907-8119-6FC586371B0E}" type="datetimeFigureOut">
              <a:rPr lang="it-IT" smtClean="0"/>
              <a:pPr/>
              <a:t>25/03/2023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55E7A-242A-46F2-8385-C7B60861637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155E7A-242A-46F2-8385-C7B608616373}" type="slidenum">
              <a:rPr lang="it-IT" smtClean="0"/>
              <a:pPr/>
              <a:t>7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25/03/2023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25/03/2023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25/03/2023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25/03/2023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25/03/2023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25/03/2023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25/03/2023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25/03/2023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25/03/2023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25/03/2023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25/03/2023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25/03/2023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1988840"/>
            <a:ext cx="8458200" cy="1470025"/>
          </a:xfrm>
        </p:spPr>
        <p:txBody>
          <a:bodyPr/>
          <a:lstStyle/>
          <a:p>
            <a:pPr algn="just"/>
            <a:r>
              <a:rPr lang="it-IT" dirty="0" smtClean="0"/>
              <a:t>Sanzioni e confisca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r>
              <a:rPr lang="it-IT" dirty="0" smtClean="0"/>
              <a:t>Lezione n. </a:t>
            </a:r>
            <a:r>
              <a:rPr lang="it-IT" dirty="0" smtClean="0"/>
              <a:t>8 </a:t>
            </a:r>
            <a:r>
              <a:rPr lang="it-IT" dirty="0" smtClean="0"/>
              <a:t>– </a:t>
            </a:r>
            <a:r>
              <a:rPr lang="it-IT" dirty="0" smtClean="0"/>
              <a:t>28 </a:t>
            </a:r>
            <a:r>
              <a:rPr lang="it-IT" dirty="0" smtClean="0"/>
              <a:t>marzo 2023</a:t>
            </a:r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436096" y="3284984"/>
            <a:ext cx="3563888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>
                <a:solidFill>
                  <a:schemeClr val="bg1"/>
                </a:solidFill>
              </a:rPr>
              <a:t>Penalties</a:t>
            </a:r>
            <a:r>
              <a:rPr lang="it-IT" b="1" dirty="0" smtClean="0">
                <a:solidFill>
                  <a:schemeClr val="bg1"/>
                </a:solidFill>
              </a:rPr>
              <a:t> and </a:t>
            </a:r>
            <a:r>
              <a:rPr lang="it-IT" b="1" dirty="0" err="1" smtClean="0">
                <a:solidFill>
                  <a:schemeClr val="bg1"/>
                </a:solidFill>
              </a:rPr>
              <a:t>seizure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b="1" dirty="0" smtClean="0"/>
              <a:t>Sanzioni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Penalties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467544" y="4149080"/>
            <a:ext cx="259228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Sanzioni</a:t>
            </a:r>
            <a:r>
              <a:rPr lang="it-IT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Penalties</a:t>
            </a:r>
            <a:r>
              <a:rPr lang="it-IT" sz="1400" i="1" dirty="0" smtClean="0"/>
              <a:t>)</a:t>
            </a:r>
            <a:endParaRPr lang="it-IT" dirty="0"/>
          </a:p>
        </p:txBody>
      </p:sp>
      <p:cxnSp>
        <p:nvCxnSpPr>
          <p:cNvPr id="9" name="Connettore 2 8"/>
          <p:cNvCxnSpPr>
            <a:endCxn id="10" idx="1"/>
          </p:cNvCxnSpPr>
          <p:nvPr/>
        </p:nvCxnSpPr>
        <p:spPr>
          <a:xfrm flipV="1">
            <a:off x="3059832" y="2912750"/>
            <a:ext cx="360040" cy="12363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3419872" y="2204864"/>
            <a:ext cx="5544616" cy="141577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Sanzioni pecuniarie</a:t>
            </a:r>
            <a:r>
              <a:rPr lang="it-IT" sz="1400" cap="small" dirty="0" smtClean="0"/>
              <a:t> </a:t>
            </a:r>
            <a:r>
              <a:rPr lang="it-IT" sz="1400" i="1" dirty="0" smtClean="0"/>
              <a:t>(Financial </a:t>
            </a:r>
            <a:r>
              <a:rPr lang="it-IT" sz="1400" i="1" dirty="0" err="1" smtClean="0"/>
              <a:t>penalties</a:t>
            </a:r>
            <a:r>
              <a:rPr lang="it-IT" sz="1400" i="1" dirty="0" smtClean="0"/>
              <a:t>)</a:t>
            </a:r>
          </a:p>
          <a:p>
            <a:pPr algn="just">
              <a:buFont typeface="Arial" pitchFamily="34" charset="0"/>
              <a:buChar char="•"/>
            </a:pPr>
            <a:r>
              <a:rPr lang="it-IT" cap="small" dirty="0" smtClean="0"/>
              <a:t> </a:t>
            </a:r>
            <a:r>
              <a:rPr lang="it-IT" dirty="0" smtClean="0"/>
              <a:t>Quote da 100 a 1.000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Odds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100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1.000)</a:t>
            </a:r>
          </a:p>
          <a:p>
            <a:pPr algn="just">
              <a:buFont typeface="Arial" pitchFamily="34" charset="0"/>
              <a:buChar char="•"/>
            </a:pPr>
            <a:r>
              <a:rPr lang="it-IT" cap="small" dirty="0" smtClean="0"/>
              <a:t> </a:t>
            </a:r>
            <a:r>
              <a:rPr lang="it-IT" cap="small" dirty="0" smtClean="0"/>
              <a:t>1 </a:t>
            </a:r>
            <a:r>
              <a:rPr lang="it-IT" dirty="0" smtClean="0"/>
              <a:t>quota da €250 a €1.500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Each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odd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€250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€1.500)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Non è ammesso il pagamento in misura ridotta 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Reduced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payment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permitted</a:t>
            </a:r>
            <a:r>
              <a:rPr lang="it-IT" sz="1400" i="1" dirty="0" smtClean="0"/>
              <a:t>)</a:t>
            </a:r>
            <a:endParaRPr lang="it-IT" dirty="0"/>
          </a:p>
        </p:txBody>
      </p:sp>
      <p:cxnSp>
        <p:nvCxnSpPr>
          <p:cNvPr id="12" name="Connettore 2 11"/>
          <p:cNvCxnSpPr/>
          <p:nvPr/>
        </p:nvCxnSpPr>
        <p:spPr>
          <a:xfrm>
            <a:off x="3059832" y="4509120"/>
            <a:ext cx="360040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/>
          <p:cNvSpPr txBox="1"/>
          <p:nvPr/>
        </p:nvSpPr>
        <p:spPr>
          <a:xfrm>
            <a:off x="3419872" y="3715200"/>
            <a:ext cx="5544616" cy="310854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Sanzioni </a:t>
            </a:r>
            <a:r>
              <a:rPr lang="it-IT" b="1" cap="small" dirty="0" err="1" smtClean="0"/>
              <a:t>interdittive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Disqualification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penalties</a:t>
            </a:r>
            <a:r>
              <a:rPr lang="it-IT" sz="1400" i="1" dirty="0" smtClean="0"/>
              <a:t>)</a:t>
            </a:r>
            <a:endParaRPr lang="it-IT" sz="1400" dirty="0" smtClean="0"/>
          </a:p>
          <a:p>
            <a:pPr algn="just">
              <a:buFont typeface="Arial" pitchFamily="34" charset="0"/>
              <a:buChar char="•"/>
            </a:pPr>
            <a:r>
              <a:rPr lang="it-IT" b="1" cap="small" dirty="0" smtClean="0"/>
              <a:t> </a:t>
            </a:r>
            <a:r>
              <a:rPr lang="it-IT" dirty="0" smtClean="0"/>
              <a:t>Interdizione dall’esercizio dell’attività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Disqualification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execising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activity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b="1" cap="small" dirty="0" smtClean="0"/>
              <a:t> </a:t>
            </a:r>
            <a:r>
              <a:rPr lang="it-IT" dirty="0" smtClean="0"/>
              <a:t>Sospensione/revoca di autorizzazioni/licenze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Supension</a:t>
            </a:r>
            <a:r>
              <a:rPr lang="it-IT" sz="1400" i="1" dirty="0" smtClean="0"/>
              <a:t>/</a:t>
            </a:r>
            <a:r>
              <a:rPr lang="it-IT" sz="1400" i="1" dirty="0" err="1" smtClean="0"/>
              <a:t>cancellation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authorisations</a:t>
            </a:r>
            <a:r>
              <a:rPr lang="it-IT" sz="1400" i="1" dirty="0" smtClean="0"/>
              <a:t>/</a:t>
            </a:r>
            <a:r>
              <a:rPr lang="it-IT" sz="1400" i="1" dirty="0" err="1" smtClean="0"/>
              <a:t>licenses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Esclusione di agevolazioni/finanziamenti/contributi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Exclusions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benefits</a:t>
            </a:r>
            <a:r>
              <a:rPr lang="it-IT" sz="1400" i="1" dirty="0" smtClean="0"/>
              <a:t>/</a:t>
            </a:r>
            <a:r>
              <a:rPr lang="it-IT" sz="1400" i="1" dirty="0" err="1" smtClean="0"/>
              <a:t>loans</a:t>
            </a:r>
            <a:r>
              <a:rPr lang="it-IT" sz="1400" i="1" dirty="0" smtClean="0"/>
              <a:t>/</a:t>
            </a:r>
            <a:r>
              <a:rPr lang="it-IT" sz="1400" i="1" dirty="0" err="1" smtClean="0"/>
              <a:t>contributions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Divieto di contrattare con la P.A.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Prohibition</a:t>
            </a:r>
            <a:r>
              <a:rPr lang="it-IT" sz="1400" i="1" dirty="0" smtClean="0"/>
              <a:t> on </a:t>
            </a:r>
            <a:r>
              <a:rPr lang="it-IT" sz="1400" i="1" dirty="0" err="1" smtClean="0"/>
              <a:t>entering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contract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the P.A.)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Divieto di pubblicizzare beni/servizi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Prohibition</a:t>
            </a:r>
            <a:r>
              <a:rPr lang="it-IT" sz="1400" i="1" dirty="0" smtClean="0"/>
              <a:t> on </a:t>
            </a:r>
            <a:r>
              <a:rPr lang="it-IT" sz="1400" i="1" dirty="0" err="1" smtClean="0"/>
              <a:t>publicising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goods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services</a:t>
            </a:r>
            <a:r>
              <a:rPr lang="it-IT" sz="1400" i="1" dirty="0" smtClean="0"/>
              <a:t>)</a:t>
            </a:r>
            <a:endParaRPr lang="it-IT" dirty="0"/>
          </a:p>
        </p:txBody>
      </p:sp>
      <p:cxnSp>
        <p:nvCxnSpPr>
          <p:cNvPr id="20" name="Connettore 2 19"/>
          <p:cNvCxnSpPr/>
          <p:nvPr/>
        </p:nvCxnSpPr>
        <p:spPr>
          <a:xfrm>
            <a:off x="1043608" y="4509120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sellaDiTesto 20"/>
          <p:cNvSpPr txBox="1"/>
          <p:nvPr/>
        </p:nvSpPr>
        <p:spPr>
          <a:xfrm>
            <a:off x="467544" y="5229200"/>
            <a:ext cx="266429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Confisca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seizure</a:t>
            </a:r>
            <a:r>
              <a:rPr lang="it-IT" sz="1400" i="1" dirty="0" smtClean="0"/>
              <a:t>)</a:t>
            </a:r>
            <a:endParaRPr lang="it-IT" b="1" dirty="0"/>
          </a:p>
        </p:txBody>
      </p:sp>
      <p:sp>
        <p:nvSpPr>
          <p:cNvPr id="24" name="CasellaDiTesto 23"/>
          <p:cNvSpPr txBox="1"/>
          <p:nvPr/>
        </p:nvSpPr>
        <p:spPr>
          <a:xfrm>
            <a:off x="467544" y="5733256"/>
            <a:ext cx="2664296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Pubblicazione della sentenza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publication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decision</a:t>
            </a:r>
            <a:r>
              <a:rPr lang="it-IT" sz="1400" i="1" dirty="0" smtClean="0"/>
              <a:t>)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Determinazione della sanzione pecuniaria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Determination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financial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penalties</a:t>
            </a: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539552" y="2924944"/>
            <a:ext cx="8280920" cy="267765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Criteri dell’art. 11 </a:t>
            </a:r>
            <a:r>
              <a:rPr lang="it-IT" b="1" cap="small" dirty="0" err="1" smtClean="0"/>
              <a:t>D.LGS.</a:t>
            </a:r>
            <a:r>
              <a:rPr lang="it-IT" b="1" cap="small" dirty="0" smtClean="0"/>
              <a:t> 231/2001 </a:t>
            </a:r>
            <a:r>
              <a:rPr lang="it-IT" cap="small" dirty="0" smtClean="0"/>
              <a:t>(cfr. art. 133 C.P.)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11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 </a:t>
            </a:r>
            <a:r>
              <a:rPr lang="it-IT" sz="1400" i="1" dirty="0" err="1" smtClean="0"/>
              <a:t>criteria</a:t>
            </a:r>
            <a:r>
              <a:rPr lang="it-IT" sz="1400" i="1" dirty="0" smtClean="0"/>
              <a:t> – </a:t>
            </a:r>
            <a:r>
              <a:rPr lang="it-IT" sz="1400" i="1" dirty="0" err="1" smtClean="0"/>
              <a:t>see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133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Criminal Code)</a:t>
            </a:r>
            <a:endParaRPr lang="it-IT" sz="1400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Gravità del fatto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Severity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act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Responsabilità dell’ente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Degree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 on the part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body)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Attività svolta per eliminare/attenuare le conseguenze del fatto e per prevenire nuovi illeciti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Activity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performed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eliminate or mitigate the </a:t>
            </a:r>
            <a:r>
              <a:rPr lang="it-IT" sz="1400" i="1" dirty="0" err="1" smtClean="0"/>
              <a:t>consequences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act</a:t>
            </a:r>
            <a:r>
              <a:rPr lang="it-IT" sz="1400" i="1" dirty="0" smtClean="0"/>
              <a:t> and in </a:t>
            </a:r>
            <a:r>
              <a:rPr lang="it-IT" sz="1400" i="1" dirty="0" err="1" smtClean="0"/>
              <a:t>order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prevent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commission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further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unlawful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acts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Condizioni economiche e patrimoniali dell’ente </a:t>
            </a:r>
            <a:r>
              <a:rPr lang="it-IT" sz="1400" i="1" dirty="0" smtClean="0"/>
              <a:t>(Body’s </a:t>
            </a:r>
            <a:r>
              <a:rPr lang="it-IT" sz="1400" i="1" dirty="0" err="1" smtClean="0"/>
              <a:t>economic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condition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Esigenza di assicurare l’effettività della sanzione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Need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ensure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that</a:t>
            </a:r>
            <a:r>
              <a:rPr lang="it-IT" sz="1400" i="1" dirty="0" smtClean="0"/>
              <a:t> the penalty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effective</a:t>
            </a:r>
            <a:r>
              <a:rPr lang="it-IT" sz="1400" i="1" dirty="0" smtClean="0"/>
              <a:t>)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Condizioni di applicabilità delle sanzioni </a:t>
            </a:r>
            <a:r>
              <a:rPr lang="it-IT" b="1" dirty="0" err="1" smtClean="0"/>
              <a:t>interdittive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Conditions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applicability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disqualification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penalties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8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7544" y="2780928"/>
            <a:ext cx="8280920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1° condizione </a:t>
            </a:r>
            <a:r>
              <a:rPr lang="it-IT" cap="small" dirty="0" smtClean="0"/>
              <a:t>– </a:t>
            </a:r>
            <a:r>
              <a:rPr lang="it-IT" dirty="0" smtClean="0"/>
              <a:t>Gravi carenze organizzative hanno determinato o agevolato il reato dal quale l’ente ha ricavato un profitto di rilevante entità tramite l’azione dei propri apicali o di soggetti sottoposti alla loro direzione.</a:t>
            </a:r>
          </a:p>
          <a:p>
            <a:pPr algn="just"/>
            <a:r>
              <a:rPr lang="it-IT" sz="1400" cap="small" dirty="0" smtClean="0"/>
              <a:t>(</a:t>
            </a:r>
            <a:r>
              <a:rPr lang="it-IT" sz="1400" i="1" cap="small" dirty="0" smtClean="0"/>
              <a:t>1° </a:t>
            </a:r>
            <a:r>
              <a:rPr lang="it-IT" sz="1400" i="1" cap="small" dirty="0" err="1" smtClean="0"/>
              <a:t>condition</a:t>
            </a:r>
            <a:r>
              <a:rPr lang="it-IT" sz="1400" i="1" cap="small" dirty="0" smtClean="0"/>
              <a:t> – </a:t>
            </a:r>
            <a:r>
              <a:rPr lang="it-IT" sz="1400" i="1" dirty="0" err="1" smtClean="0"/>
              <a:t>Serious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organizational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deficiencies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have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determined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facilitated</a:t>
            </a:r>
            <a:r>
              <a:rPr lang="it-IT" sz="1400" i="1" dirty="0" smtClean="0"/>
              <a:t> the crime,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which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has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obtained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significant</a:t>
            </a:r>
            <a:r>
              <a:rPr lang="it-IT" sz="1400" i="1" dirty="0" smtClean="0"/>
              <a:t> profit </a:t>
            </a:r>
            <a:r>
              <a:rPr lang="it-IT" sz="1400" i="1" dirty="0" err="1" smtClean="0"/>
              <a:t>throught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top management or </a:t>
            </a:r>
            <a:r>
              <a:rPr lang="it-IT" sz="1400" i="1" dirty="0" err="1" smtClean="0"/>
              <a:t>subjects</a:t>
            </a:r>
            <a:r>
              <a:rPr lang="it-IT" sz="1400" i="1" dirty="0" smtClean="0"/>
              <a:t> under </a:t>
            </a:r>
            <a:r>
              <a:rPr lang="it-IT" sz="1400" i="1" dirty="0" err="1" smtClean="0"/>
              <a:t>their</a:t>
            </a:r>
            <a:r>
              <a:rPr lang="it-IT" sz="1400" i="1" dirty="0" smtClean="0"/>
              <a:t> direction).</a:t>
            </a:r>
            <a:endParaRPr lang="it-IT" sz="1400" cap="small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67544" y="4869160"/>
            <a:ext cx="828092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2° condizione </a:t>
            </a:r>
            <a:r>
              <a:rPr lang="it-IT" cap="small" dirty="0" smtClean="0"/>
              <a:t>– </a:t>
            </a:r>
            <a:r>
              <a:rPr lang="it-IT" dirty="0" smtClean="0"/>
              <a:t>Reiterazione degli illeciti </a:t>
            </a:r>
            <a:r>
              <a:rPr lang="it-IT" sz="1400" cap="small" dirty="0" smtClean="0"/>
              <a:t>(</a:t>
            </a:r>
            <a:r>
              <a:rPr lang="it-IT" sz="1400" i="1" cap="small" dirty="0" smtClean="0"/>
              <a:t>2° </a:t>
            </a:r>
            <a:r>
              <a:rPr lang="it-IT" sz="1400" i="1" cap="small" dirty="0" err="1" smtClean="0"/>
              <a:t>condition</a:t>
            </a:r>
            <a:r>
              <a:rPr lang="it-IT" sz="1400" i="1" cap="small" dirty="0" smtClean="0"/>
              <a:t> – </a:t>
            </a:r>
            <a:r>
              <a:rPr lang="it-IT" sz="1400" i="1" dirty="0" err="1" smtClean="0"/>
              <a:t>Reiteration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offeneces</a:t>
            </a:r>
            <a:r>
              <a:rPr lang="it-IT" sz="1400" i="1" dirty="0" smtClean="0"/>
              <a:t>).</a:t>
            </a:r>
            <a:endParaRPr lang="it-IT" sz="1400" cap="small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771800" y="443711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OPPURE</a:t>
            </a:r>
            <a:r>
              <a:rPr lang="it-IT" sz="1400" dirty="0" smtClean="0"/>
              <a:t> </a:t>
            </a:r>
            <a:r>
              <a:rPr lang="it-IT" sz="1400" i="1" dirty="0" smtClean="0"/>
              <a:t>(or)</a:t>
            </a:r>
            <a:endParaRPr lang="it-IT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467544" y="5373216"/>
            <a:ext cx="8280920" cy="13542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 Da tre mesi a due anni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three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months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two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years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Non si applicano se il reato era nell’interesse prevalente della persona fisica, se l’ente non ha ricavato vantaggio e se il danno era di particolare tenuità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Measures</a:t>
            </a:r>
            <a:r>
              <a:rPr lang="it-IT" sz="1400" i="1" dirty="0" smtClean="0"/>
              <a:t> do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apply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the offender </a:t>
            </a:r>
            <a:r>
              <a:rPr lang="it-IT" sz="1400" i="1" dirty="0" err="1" smtClean="0"/>
              <a:t>committed</a:t>
            </a:r>
            <a:r>
              <a:rPr lang="it-IT" sz="1400" i="1" dirty="0" smtClean="0"/>
              <a:t> the crime </a:t>
            </a:r>
            <a:r>
              <a:rPr lang="it-IT" sz="1400" i="1" dirty="0" err="1" smtClean="0"/>
              <a:t>primarily</a:t>
            </a:r>
            <a:r>
              <a:rPr lang="it-IT" sz="1400" i="1" dirty="0" smtClean="0"/>
              <a:t> in </a:t>
            </a:r>
            <a:r>
              <a:rPr lang="it-IT" sz="1400" i="1" dirty="0" err="1" smtClean="0"/>
              <a:t>his</a:t>
            </a:r>
            <a:r>
              <a:rPr lang="it-IT" sz="1400" i="1" dirty="0" smtClean="0"/>
              <a:t> interest,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obtained</a:t>
            </a:r>
            <a:r>
              <a:rPr lang="it-IT" sz="1400" i="1" dirty="0" smtClean="0"/>
              <a:t> no </a:t>
            </a:r>
            <a:r>
              <a:rPr lang="it-IT" sz="1400" i="1" dirty="0" err="1" smtClean="0"/>
              <a:t>advantage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damage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particulary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slight</a:t>
            </a:r>
            <a:r>
              <a:rPr lang="it-IT" sz="1400" i="1" dirty="0" smtClean="0"/>
              <a:t>)</a:t>
            </a:r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Scelta delle sanzioni </a:t>
            </a:r>
            <a:r>
              <a:rPr lang="it-IT" b="1" dirty="0" err="1" smtClean="0"/>
              <a:t>interdittive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Choice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disqualification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penalties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 </a:t>
            </a: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708920"/>
            <a:ext cx="8424936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Criterio generale</a:t>
            </a:r>
            <a:r>
              <a:rPr lang="it-IT" sz="1400" i="1" cap="small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General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criterion</a:t>
            </a:r>
            <a:r>
              <a:rPr lang="it-IT" sz="1400" i="1" dirty="0" smtClean="0"/>
              <a:t>) </a:t>
            </a:r>
            <a:r>
              <a:rPr lang="it-IT" sz="1400" dirty="0" smtClean="0"/>
              <a:t>– </a:t>
            </a:r>
            <a:r>
              <a:rPr lang="it-IT" dirty="0" smtClean="0"/>
              <a:t>idoneità delle sanzioni a prevenire il reato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Likelihood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penalties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preventing</a:t>
            </a:r>
            <a:r>
              <a:rPr lang="it-IT" sz="1400" i="1" dirty="0" smtClean="0"/>
              <a:t> the crime)</a:t>
            </a:r>
            <a:endParaRPr lang="it-IT" b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3429000"/>
            <a:ext cx="8424936" cy="218521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Criteri specifici</a:t>
            </a:r>
            <a:r>
              <a:rPr lang="it-IT" sz="1400" i="1" cap="small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Specific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criteria</a:t>
            </a:r>
            <a:r>
              <a:rPr lang="it-IT" sz="1400" i="1" dirty="0" smtClean="0"/>
              <a:t>) </a:t>
            </a:r>
            <a:endParaRPr lang="it-IT" sz="1400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u="sng" dirty="0" smtClean="0"/>
              <a:t>Divieto di contrarre con la P.A.</a:t>
            </a:r>
            <a:r>
              <a:rPr lang="it-IT" dirty="0" smtClean="0"/>
              <a:t>: può essere limitato a specifici tipi di contratto</a:t>
            </a:r>
            <a:r>
              <a:rPr lang="it-IT" sz="1400" i="1" dirty="0" smtClean="0"/>
              <a:t> (The </a:t>
            </a:r>
            <a:r>
              <a:rPr lang="it-IT" sz="1400" i="1" dirty="0" err="1" smtClean="0"/>
              <a:t>prohibition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entering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contracts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the P.A. </a:t>
            </a:r>
            <a:r>
              <a:rPr lang="it-IT" sz="1400" i="1" dirty="0" err="1" smtClean="0"/>
              <a:t>may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limited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particular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types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contract</a:t>
            </a:r>
            <a:r>
              <a:rPr lang="it-IT" sz="1400" i="1" dirty="0" smtClean="0"/>
              <a:t>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u="sng" dirty="0" smtClean="0"/>
              <a:t>Interdizione dall’esercizio di un’attività</a:t>
            </a:r>
            <a:r>
              <a:rPr lang="it-IT" dirty="0" smtClean="0"/>
              <a:t>: comporta la sospensione di ogni autorizzazione funzionale all’attività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Prohibition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exercising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activity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entails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supension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each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authorisation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serving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perform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activity</a:t>
            </a:r>
            <a:r>
              <a:rPr lang="it-IT" sz="1400" i="1" dirty="0" smtClean="0"/>
              <a:t>)</a:t>
            </a:r>
            <a:endParaRPr lang="it-IT" sz="1400" dirty="0" smtClean="0"/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 </a:t>
            </a:r>
            <a:r>
              <a:rPr lang="it-IT" u="sng" dirty="0" smtClean="0"/>
              <a:t>Interdizione dall’esercizio di un’attività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</a:t>
            </a:r>
            <a:r>
              <a:rPr lang="it-IT" i="1" dirty="0" err="1" smtClean="0">
                <a:sym typeface="Wingdings" pitchFamily="2" charset="2"/>
              </a:rPr>
              <a:t>extrema</a:t>
            </a:r>
            <a:r>
              <a:rPr lang="it-IT" i="1" dirty="0" smtClean="0">
                <a:sym typeface="Wingdings" pitchFamily="2" charset="2"/>
              </a:rPr>
              <a:t> </a:t>
            </a:r>
            <a:r>
              <a:rPr lang="it-IT" i="1" dirty="0" err="1" smtClean="0">
                <a:sym typeface="Wingdings" pitchFamily="2" charset="2"/>
              </a:rPr>
              <a:t>ratio</a:t>
            </a:r>
            <a:r>
              <a:rPr lang="it-IT" dirty="0" smtClean="0">
                <a:sym typeface="Wingdings" pitchFamily="2" charset="2"/>
              </a:rPr>
              <a:t> </a:t>
            </a:r>
            <a:r>
              <a:rPr lang="it-IT" sz="1400" i="1" dirty="0" smtClean="0">
                <a:sym typeface="Wingdings" pitchFamily="2" charset="2"/>
              </a:rPr>
              <a:t>(</a:t>
            </a:r>
            <a:r>
              <a:rPr lang="it-IT" sz="1400" i="1" dirty="0" err="1" smtClean="0">
                <a:sym typeface="Wingdings" pitchFamily="2" charset="2"/>
              </a:rPr>
              <a:t>Prohibition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from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exercising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an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activity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is</a:t>
            </a:r>
            <a:r>
              <a:rPr lang="it-IT" sz="1400" i="1" dirty="0" smtClean="0">
                <a:sym typeface="Wingdings" pitchFamily="2" charset="2"/>
              </a:rPr>
              <a:t> the </a:t>
            </a:r>
            <a:r>
              <a:rPr lang="it-IT" sz="1400" dirty="0" err="1" smtClean="0">
                <a:sym typeface="Wingdings" pitchFamily="2" charset="2"/>
              </a:rPr>
              <a:t>extrema</a:t>
            </a:r>
            <a:r>
              <a:rPr lang="it-IT" sz="1400" dirty="0" smtClean="0">
                <a:sym typeface="Wingdings" pitchFamily="2" charset="2"/>
              </a:rPr>
              <a:t> </a:t>
            </a:r>
            <a:r>
              <a:rPr lang="it-IT" sz="1400" dirty="0" err="1" smtClean="0">
                <a:sym typeface="Wingdings" pitchFamily="2" charset="2"/>
              </a:rPr>
              <a:t>ratio</a:t>
            </a:r>
            <a:r>
              <a:rPr lang="it-IT" sz="1400" i="1" dirty="0" smtClean="0">
                <a:sym typeface="Wingdings" pitchFamily="2" charset="2"/>
              </a:rPr>
              <a:t>)</a:t>
            </a:r>
            <a:r>
              <a:rPr lang="it-IT" dirty="0" smtClean="0"/>
              <a:t> </a:t>
            </a:r>
            <a:endParaRPr lang="it-IT" u="sng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95536" y="5733256"/>
            <a:ext cx="8424936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Possibile applicazione cumulativa delle sanzioni</a:t>
            </a:r>
            <a:endParaRPr lang="it-IT" sz="1400" i="1" cap="small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Possible</a:t>
            </a:r>
            <a:r>
              <a:rPr lang="it-IT" sz="1400" i="1" dirty="0" smtClean="0"/>
              <a:t> cumulative </a:t>
            </a:r>
            <a:r>
              <a:rPr lang="it-IT" sz="1400" i="1" dirty="0" err="1" smtClean="0"/>
              <a:t>application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penalties</a:t>
            </a:r>
            <a:r>
              <a:rPr lang="it-IT" sz="1400" i="1" dirty="0" smtClean="0"/>
              <a:t>)</a:t>
            </a: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Commissario giudiziale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Temporary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receiver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 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852936"/>
            <a:ext cx="8424936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Nomina del commissario </a:t>
            </a:r>
            <a:r>
              <a:rPr lang="it-IT" b="1" dirty="0" smtClean="0"/>
              <a:t>in luogo della sanzione </a:t>
            </a:r>
            <a:r>
              <a:rPr lang="it-IT" b="1" dirty="0" err="1" smtClean="0"/>
              <a:t>interdittiva</a:t>
            </a:r>
            <a:r>
              <a:rPr lang="it-IT" b="1" dirty="0" smtClean="0"/>
              <a:t> </a:t>
            </a:r>
            <a:r>
              <a:rPr lang="it-IT" dirty="0" smtClean="0"/>
              <a:t>e </a:t>
            </a:r>
            <a:r>
              <a:rPr lang="it-IT" b="1" dirty="0" smtClean="0"/>
              <a:t>per il tempo della sanzione </a:t>
            </a:r>
            <a:r>
              <a:rPr lang="it-IT" b="1" dirty="0" err="1" smtClean="0"/>
              <a:t>interdittiva</a:t>
            </a:r>
            <a:r>
              <a:rPr lang="it-IT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Appointment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temporary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receiver</a:t>
            </a:r>
            <a:r>
              <a:rPr lang="it-IT" sz="1400" i="1" dirty="0" smtClean="0"/>
              <a:t> in </a:t>
            </a:r>
            <a:r>
              <a:rPr lang="it-IT" sz="1400" i="1" dirty="0" err="1" smtClean="0"/>
              <a:t>lieu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application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penalty and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period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amounting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duration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disqualification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3933056"/>
            <a:ext cx="8424936" cy="212365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Condizioni</a:t>
            </a:r>
            <a:r>
              <a:rPr lang="it-IT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conditions</a:t>
            </a:r>
            <a:r>
              <a:rPr lang="it-IT" sz="1400" i="1" dirty="0" smtClean="0"/>
              <a:t>)</a:t>
            </a:r>
            <a:r>
              <a:rPr lang="it-IT" dirty="0" smtClean="0"/>
              <a:t>: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i="1" dirty="0" smtClean="0"/>
              <a:t> </a:t>
            </a:r>
            <a:r>
              <a:rPr lang="it-IT" dirty="0" smtClean="0"/>
              <a:t>l’interruzione del servizio provoca un danno alla collettività</a:t>
            </a:r>
            <a:r>
              <a:rPr lang="it-IT" sz="1400" i="1" dirty="0" smtClean="0"/>
              <a:t> (the service </a:t>
            </a:r>
            <a:r>
              <a:rPr lang="it-IT" sz="1400" i="1" dirty="0" err="1" smtClean="0"/>
              <a:t>interruption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causes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harm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community)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sz="1400" i="1" dirty="0" smtClean="0"/>
              <a:t> </a:t>
            </a:r>
            <a:r>
              <a:rPr lang="it-IT" dirty="0" smtClean="0"/>
              <a:t>l’interruzione dell’attività provoca danni all’occupazione </a:t>
            </a:r>
            <a:r>
              <a:rPr lang="it-IT" sz="1400" i="1" dirty="0" smtClean="0"/>
              <a:t>(the </a:t>
            </a:r>
            <a:r>
              <a:rPr lang="it-IT" sz="1400" i="1" dirty="0" err="1" smtClean="0"/>
              <a:t>activity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interruption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causes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repercussions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levels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employment</a:t>
            </a:r>
            <a:r>
              <a:rPr lang="it-IT" sz="1400" i="1" dirty="0" smtClean="0"/>
              <a:t>)</a:t>
            </a:r>
            <a:endParaRPr lang="it-IT" sz="1400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occorre tutelare la continuità dell’attività di stabilimenti industriali di interesse nazionale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necessray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protect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continuity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activity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industrial </a:t>
            </a:r>
            <a:r>
              <a:rPr lang="it-IT" sz="1400" i="1" dirty="0" err="1" smtClean="0"/>
              <a:t>establishments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national</a:t>
            </a:r>
            <a:r>
              <a:rPr lang="it-IT" sz="1400" i="1" dirty="0" smtClean="0"/>
              <a:t> interest)</a:t>
            </a:r>
            <a:endParaRPr lang="it-I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Commissario giudiziale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Temporary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receiver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 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539552" y="2852936"/>
            <a:ext cx="8136904" cy="18466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 Nominato dal giudice con </a:t>
            </a:r>
            <a:r>
              <a:rPr lang="it-IT" u="sng" dirty="0" smtClean="0"/>
              <a:t>sentenza</a:t>
            </a:r>
            <a:r>
              <a:rPr lang="it-IT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Appointment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judgment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Cura il </a:t>
            </a:r>
            <a:r>
              <a:rPr lang="it-IT" u="sng" dirty="0" smtClean="0"/>
              <a:t>funzionamento di MOG e di </a:t>
            </a:r>
            <a:r>
              <a:rPr lang="it-IT" u="sng" dirty="0" err="1" smtClean="0"/>
              <a:t>O.d.V.</a:t>
            </a:r>
            <a:r>
              <a:rPr lang="it-IT" dirty="0" smtClean="0"/>
              <a:t> </a:t>
            </a:r>
            <a:r>
              <a:rPr lang="it-IT" sz="1400" i="1" dirty="0" smtClean="0"/>
              <a:t>(The </a:t>
            </a:r>
            <a:r>
              <a:rPr lang="it-IT" sz="1400" i="1" dirty="0" err="1" smtClean="0"/>
              <a:t>receiver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deals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adoption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effective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implementation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OMM and the </a:t>
            </a:r>
            <a:r>
              <a:rPr lang="it-IT" sz="1400" i="1" dirty="0" err="1" smtClean="0"/>
              <a:t>functioning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SB)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Compie atti di straordinaria amministrazione </a:t>
            </a:r>
            <a:r>
              <a:rPr lang="it-IT" u="sng" dirty="0" smtClean="0"/>
              <a:t>solo se autorizzato dal giudice</a:t>
            </a:r>
            <a:r>
              <a:rPr lang="it-IT" dirty="0" smtClean="0"/>
              <a:t> </a:t>
            </a:r>
            <a:r>
              <a:rPr lang="it-IT" sz="1400" i="1" dirty="0" smtClean="0"/>
              <a:t>(The </a:t>
            </a:r>
            <a:r>
              <a:rPr lang="it-IT" sz="1400" i="1" dirty="0" err="1" smtClean="0"/>
              <a:t>receiver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may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engage</a:t>
            </a:r>
            <a:r>
              <a:rPr lang="it-IT" sz="1400" i="1" dirty="0" smtClean="0"/>
              <a:t> in </a:t>
            </a:r>
            <a:r>
              <a:rPr lang="it-IT" sz="1400" i="1" dirty="0" err="1" smtClean="0"/>
              <a:t>extraordinary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administration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without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judge</a:t>
            </a:r>
            <a:r>
              <a:rPr lang="it-IT" sz="1400" i="1" dirty="0" smtClean="0"/>
              <a:t>’s </a:t>
            </a:r>
            <a:r>
              <a:rPr lang="it-IT" sz="1400" i="1" dirty="0" err="1" smtClean="0"/>
              <a:t>authorisation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Il profitto dell’attività compiuta sotto la sua dirigenza viene </a:t>
            </a:r>
            <a:r>
              <a:rPr lang="it-IT" u="sng" dirty="0" smtClean="0"/>
              <a:t>confiscato</a:t>
            </a:r>
            <a:r>
              <a:rPr lang="it-IT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Profits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arising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continuation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activity</a:t>
            </a:r>
            <a:r>
              <a:rPr lang="it-IT" sz="1400" i="1" dirty="0" smtClean="0"/>
              <a:t> are </a:t>
            </a:r>
            <a:r>
              <a:rPr lang="it-IT" sz="1400" i="1" dirty="0" err="1" smtClean="0"/>
              <a:t>confiscated</a:t>
            </a:r>
            <a:r>
              <a:rPr lang="it-IT" sz="1400" i="1" dirty="0" smtClean="0"/>
              <a:t>)</a:t>
            </a: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pena di morte dell’ente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body dead penalty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7544" y="2780928"/>
            <a:ext cx="8424936" cy="16312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Definitiva interdizione dall’attività</a:t>
            </a:r>
            <a:r>
              <a:rPr lang="it-IT" sz="1400" dirty="0" smtClean="0"/>
              <a:t> </a:t>
            </a:r>
            <a:r>
              <a:rPr lang="it-IT" sz="1400" i="1" dirty="0" smtClean="0"/>
              <a:t>(Definitive </a:t>
            </a:r>
            <a:r>
              <a:rPr lang="it-IT" sz="1400" i="1" dirty="0" err="1" smtClean="0"/>
              <a:t>disqualification</a:t>
            </a:r>
            <a:r>
              <a:rPr lang="it-IT" sz="1400" i="1" dirty="0" smtClean="0"/>
              <a:t>)</a:t>
            </a:r>
            <a:r>
              <a:rPr lang="it-IT" i="1" dirty="0" smtClean="0"/>
              <a:t> 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Profitto di rilevante entità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Significant</a:t>
            </a:r>
            <a:r>
              <a:rPr lang="it-IT" sz="1400" i="1" dirty="0" smtClean="0"/>
              <a:t> profit)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Tre condanne negli ultimi sette anni </a:t>
            </a:r>
            <a:r>
              <a:rPr lang="it-IT" sz="1400" i="1" dirty="0" smtClean="0"/>
              <a:t>(The body </a:t>
            </a:r>
            <a:r>
              <a:rPr lang="it-IT" sz="1400" i="1" dirty="0" err="1" smtClean="0"/>
              <a:t>has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sentenced</a:t>
            </a:r>
            <a:r>
              <a:rPr lang="it-IT" sz="1400" i="1" dirty="0" smtClean="0"/>
              <a:t> at </a:t>
            </a:r>
            <a:r>
              <a:rPr lang="it-IT" sz="1400" i="1" dirty="0" err="1" smtClean="0"/>
              <a:t>least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three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times</a:t>
            </a:r>
            <a:r>
              <a:rPr lang="it-IT" sz="1400" i="1" dirty="0" smtClean="0"/>
              <a:t> in the last </a:t>
            </a:r>
            <a:r>
              <a:rPr lang="it-IT" sz="1400" i="1" dirty="0" err="1" smtClean="0"/>
              <a:t>seven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years</a:t>
            </a:r>
            <a:r>
              <a:rPr lang="it-IT" sz="1400" i="1" dirty="0" smtClean="0"/>
              <a:t>)</a:t>
            </a:r>
          </a:p>
          <a:p>
            <a:pPr algn="just"/>
            <a:r>
              <a:rPr lang="it-IT" dirty="0" smtClean="0">
                <a:sym typeface="Wingdings" pitchFamily="2" charset="2"/>
              </a:rPr>
              <a:t> Non è possibile la nomina del commissario giudiziale </a:t>
            </a:r>
            <a:r>
              <a:rPr lang="it-IT" sz="1400" i="1" dirty="0" smtClean="0">
                <a:sym typeface="Wingdings" pitchFamily="2" charset="2"/>
              </a:rPr>
              <a:t>(</a:t>
            </a:r>
            <a:r>
              <a:rPr lang="it-IT" sz="1400" i="1" dirty="0" err="1" smtClean="0">
                <a:sym typeface="Wingdings" pitchFamily="2" charset="2"/>
              </a:rPr>
              <a:t>It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is</a:t>
            </a:r>
            <a:r>
              <a:rPr lang="it-IT" sz="1400" i="1" dirty="0" smtClean="0">
                <a:sym typeface="Wingdings" pitchFamily="2" charset="2"/>
              </a:rPr>
              <a:t> no </a:t>
            </a:r>
            <a:r>
              <a:rPr lang="it-IT" sz="1400" i="1" dirty="0" err="1" smtClean="0">
                <a:sym typeface="Wingdings" pitchFamily="2" charset="2"/>
              </a:rPr>
              <a:t>possible</a:t>
            </a:r>
            <a:r>
              <a:rPr lang="it-IT" sz="1400" i="1" dirty="0" smtClean="0">
                <a:sym typeface="Wingdings" pitchFamily="2" charset="2"/>
              </a:rPr>
              <a:t>  </a:t>
            </a:r>
            <a:r>
              <a:rPr lang="it-IT" sz="1400" i="1" dirty="0" err="1" smtClean="0">
                <a:sym typeface="Wingdings" pitchFamily="2" charset="2"/>
              </a:rPr>
              <a:t>to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appoint</a:t>
            </a:r>
            <a:r>
              <a:rPr lang="it-IT" sz="1400" i="1" dirty="0" smtClean="0">
                <a:sym typeface="Wingdings" pitchFamily="2" charset="2"/>
              </a:rPr>
              <a:t> the </a:t>
            </a:r>
            <a:r>
              <a:rPr lang="it-IT" sz="1400" i="1" dirty="0" err="1" smtClean="0">
                <a:sym typeface="Wingdings" pitchFamily="2" charset="2"/>
              </a:rPr>
              <a:t>temporary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receiver</a:t>
            </a:r>
            <a:r>
              <a:rPr lang="it-IT" sz="1400" i="1" dirty="0" smtClean="0">
                <a:sym typeface="Wingdings" pitchFamily="2" charset="2"/>
              </a:rPr>
              <a:t>)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67544" y="4509120"/>
            <a:ext cx="8424936" cy="141577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Definitivo divieto di contrarre con la P.A. o di pubblicizzare beni o servizi </a:t>
            </a:r>
            <a:r>
              <a:rPr lang="it-IT" sz="1400" i="1" dirty="0" smtClean="0"/>
              <a:t>(Definitive </a:t>
            </a:r>
            <a:r>
              <a:rPr lang="it-IT" sz="1400" i="1" dirty="0" err="1" smtClean="0"/>
              <a:t>disqualification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entering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contracts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the P.A. or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advertising </a:t>
            </a:r>
            <a:r>
              <a:rPr lang="it-IT" sz="1400" i="1" dirty="0" err="1" smtClean="0"/>
              <a:t>goods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services</a:t>
            </a:r>
            <a:r>
              <a:rPr lang="it-IT" sz="1400" i="1" dirty="0" smtClean="0"/>
              <a:t>)</a:t>
            </a:r>
            <a:r>
              <a:rPr lang="it-IT" i="1" dirty="0" smtClean="0"/>
              <a:t> 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Tre condanne negli ultimi sette anni </a:t>
            </a:r>
            <a:r>
              <a:rPr lang="it-IT" sz="1400" i="1" dirty="0" smtClean="0"/>
              <a:t>(The body </a:t>
            </a:r>
            <a:r>
              <a:rPr lang="it-IT" sz="1400" i="1" dirty="0" err="1" smtClean="0"/>
              <a:t>has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sentenced</a:t>
            </a:r>
            <a:r>
              <a:rPr lang="it-IT" sz="1400" i="1" dirty="0" smtClean="0"/>
              <a:t> at </a:t>
            </a:r>
            <a:r>
              <a:rPr lang="it-IT" sz="1400" i="1" dirty="0" err="1" smtClean="0"/>
              <a:t>least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three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times</a:t>
            </a:r>
            <a:r>
              <a:rPr lang="it-IT" sz="1400" i="1" dirty="0" smtClean="0"/>
              <a:t> in the last </a:t>
            </a:r>
            <a:r>
              <a:rPr lang="it-IT" sz="1400" i="1" dirty="0" err="1" smtClean="0"/>
              <a:t>seven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years</a:t>
            </a:r>
            <a:r>
              <a:rPr lang="it-IT" sz="1400" i="1" dirty="0" smtClean="0"/>
              <a:t>)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467544" y="6021288"/>
            <a:ext cx="842493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Interdizione definitiva </a:t>
            </a:r>
            <a:r>
              <a:rPr lang="it-IT" u="sng" dirty="0" smtClean="0"/>
              <a:t>se l’ente è </a:t>
            </a:r>
            <a:r>
              <a:rPr lang="it-IT" u="sng" dirty="0" err="1" smtClean="0"/>
              <a:t>funzionalizzato</a:t>
            </a:r>
            <a:r>
              <a:rPr lang="it-IT" u="sng" dirty="0" smtClean="0"/>
              <a:t> al crimine</a:t>
            </a:r>
            <a:r>
              <a:rPr lang="it-IT" dirty="0" smtClean="0"/>
              <a:t> </a:t>
            </a:r>
            <a:r>
              <a:rPr lang="it-IT" sz="1400" i="1" dirty="0" smtClean="0"/>
              <a:t>(Definitive </a:t>
            </a:r>
            <a:r>
              <a:rPr lang="it-IT" sz="1400" i="1" dirty="0" err="1" smtClean="0"/>
              <a:t>disqualification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if</a:t>
            </a:r>
            <a:r>
              <a:rPr lang="it-IT" sz="1400" i="1" u="sng" dirty="0" smtClean="0"/>
              <a:t> the body </a:t>
            </a:r>
            <a:r>
              <a:rPr lang="it-IT" sz="1400" i="1" u="sng" dirty="0" err="1" smtClean="0"/>
              <a:t>is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functional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of</a:t>
            </a:r>
            <a:r>
              <a:rPr lang="it-IT" sz="1400" i="1" u="sng" dirty="0" smtClean="0"/>
              <a:t> the crime</a:t>
            </a:r>
            <a:r>
              <a:rPr lang="it-IT" sz="1400" i="1" dirty="0" smtClean="0"/>
              <a:t>)</a:t>
            </a:r>
            <a:r>
              <a:rPr lang="it-IT" dirty="0" smtClean="0"/>
              <a:t> </a:t>
            </a:r>
            <a:endParaRPr lang="it-IT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Pubblicazione della sentenza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Publication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conviction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2699792" y="2924944"/>
            <a:ext cx="4104456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Pubblicazione della </a:t>
            </a:r>
            <a:r>
              <a:rPr lang="it-IT" b="1" u="sng" cap="small" dirty="0" smtClean="0"/>
              <a:t>condanna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Publication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u="sng" dirty="0" err="1" smtClean="0"/>
              <a:t>conviction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3861048"/>
            <a:ext cx="3672408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Solo se c’è condanna alla </a:t>
            </a:r>
            <a:r>
              <a:rPr lang="it-IT" u="sng" dirty="0" smtClean="0"/>
              <a:t>sanzione </a:t>
            </a:r>
            <a:r>
              <a:rPr lang="it-IT" u="sng" dirty="0" err="1" smtClean="0"/>
              <a:t>interdittiva</a:t>
            </a:r>
            <a:r>
              <a:rPr lang="it-IT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Only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disqualified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1403648" y="5517232"/>
            <a:ext cx="7128792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Art. 36 c.p.</a:t>
            </a:r>
            <a:r>
              <a:rPr lang="it-IT" dirty="0" smtClean="0"/>
              <a:t> – pubblicazione per estratto nel comune ove il delitto ha avuto luogo; il giudice decide la durata della pubblicazione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36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Criminal Code – </a:t>
            </a:r>
            <a:r>
              <a:rPr lang="it-IT" sz="1400" i="1" dirty="0" err="1" smtClean="0"/>
              <a:t>publication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extract</a:t>
            </a:r>
            <a:r>
              <a:rPr lang="it-IT" sz="1400" i="1" dirty="0" smtClean="0"/>
              <a:t> in the </a:t>
            </a:r>
            <a:r>
              <a:rPr lang="it-IT" sz="1400" i="1" dirty="0" err="1" smtClean="0"/>
              <a:t>municipality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crime </a:t>
            </a:r>
            <a:r>
              <a:rPr lang="it-IT" sz="1400" i="1" dirty="0" err="1" smtClean="0"/>
              <a:t>took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place</a:t>
            </a:r>
            <a:r>
              <a:rPr lang="it-IT" sz="1400" i="1" dirty="0" smtClean="0"/>
              <a:t>; the </a:t>
            </a:r>
            <a:r>
              <a:rPr lang="it-IT" sz="1400" i="1" dirty="0" err="1" smtClean="0"/>
              <a:t>jude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decides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duration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publication</a:t>
            </a:r>
            <a:r>
              <a:rPr lang="it-IT" sz="1400" i="1" dirty="0" smtClean="0"/>
              <a:t>.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5220072" y="3861048"/>
            <a:ext cx="367240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Pubblicazione a </a:t>
            </a:r>
            <a:r>
              <a:rPr lang="it-IT" u="sng" dirty="0" smtClean="0"/>
              <a:t>spese dell’ente</a:t>
            </a:r>
            <a:r>
              <a:rPr lang="it-IT" dirty="0" smtClean="0"/>
              <a:t> 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Costs</a:t>
            </a:r>
            <a:r>
              <a:rPr lang="it-IT" sz="1400" i="1" dirty="0" smtClean="0"/>
              <a:t> are </a:t>
            </a:r>
            <a:r>
              <a:rPr lang="it-IT" sz="1400" i="1" dirty="0" err="1" smtClean="0"/>
              <a:t>paid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the body)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4716016" y="4509120"/>
            <a:ext cx="4248472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Pubblicazione </a:t>
            </a:r>
            <a:r>
              <a:rPr lang="it-IT" u="sng" dirty="0" smtClean="0"/>
              <a:t>anche nel comune di sede dell’ente</a:t>
            </a:r>
            <a:r>
              <a:rPr lang="it-IT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Publication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also</a:t>
            </a:r>
            <a:r>
              <a:rPr lang="it-IT" sz="1400" i="1" dirty="0" smtClean="0"/>
              <a:t> in the </a:t>
            </a:r>
            <a:r>
              <a:rPr lang="it-IT" sz="1400" i="1" dirty="0" err="1" smtClean="0"/>
              <a:t>municipality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where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has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main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offices</a:t>
            </a:r>
            <a:r>
              <a:rPr lang="it-IT" sz="1400" i="1" dirty="0" smtClean="0"/>
              <a:t>)</a:t>
            </a:r>
            <a:endParaRPr lang="it-IT" dirty="0"/>
          </a:p>
        </p:txBody>
      </p:sp>
      <p:cxnSp>
        <p:nvCxnSpPr>
          <p:cNvPr id="10" name="Connettore 2 9"/>
          <p:cNvCxnSpPr>
            <a:stCxn id="4" idx="2"/>
          </p:cNvCxnSpPr>
          <p:nvPr/>
        </p:nvCxnSpPr>
        <p:spPr>
          <a:xfrm flipH="1">
            <a:off x="2555776" y="3509719"/>
            <a:ext cx="2196244" cy="3513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>
            <a:stCxn id="4" idx="2"/>
          </p:cNvCxnSpPr>
          <p:nvPr/>
        </p:nvCxnSpPr>
        <p:spPr>
          <a:xfrm flipH="1">
            <a:off x="3851920" y="3509719"/>
            <a:ext cx="900100" cy="20075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/>
          <p:cNvCxnSpPr/>
          <p:nvPr/>
        </p:nvCxnSpPr>
        <p:spPr>
          <a:xfrm>
            <a:off x="4788024" y="3501008"/>
            <a:ext cx="360040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2 16"/>
          <p:cNvCxnSpPr>
            <a:stCxn id="4" idx="2"/>
          </p:cNvCxnSpPr>
          <p:nvPr/>
        </p:nvCxnSpPr>
        <p:spPr>
          <a:xfrm>
            <a:off x="4752020" y="3509719"/>
            <a:ext cx="1332148" cy="3513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Confisca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Seizure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2843808" y="2780928"/>
            <a:ext cx="352839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Confisca</a:t>
            </a:r>
            <a:r>
              <a:rPr lang="it-IT" sz="1400" i="1" cap="small" dirty="0" smtClean="0"/>
              <a:t> (</a:t>
            </a:r>
            <a:r>
              <a:rPr lang="it-IT" sz="1400" i="1" dirty="0" err="1" smtClean="0"/>
              <a:t>Seizure</a:t>
            </a:r>
            <a:r>
              <a:rPr lang="it-IT" sz="1400" i="1" dirty="0" smtClean="0"/>
              <a:t>)</a:t>
            </a:r>
            <a:endParaRPr lang="it-IT" b="1" cap="small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251520" y="3861048"/>
            <a:ext cx="3672408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Oggetto: </a:t>
            </a:r>
            <a:r>
              <a:rPr lang="it-IT" b="1" dirty="0" smtClean="0"/>
              <a:t>prezzo</a:t>
            </a:r>
            <a:r>
              <a:rPr lang="it-IT" dirty="0" smtClean="0"/>
              <a:t> o </a:t>
            </a:r>
            <a:r>
              <a:rPr lang="it-IT" b="1" dirty="0" smtClean="0"/>
              <a:t>profitto</a:t>
            </a:r>
            <a:r>
              <a:rPr lang="it-IT" dirty="0" smtClean="0"/>
              <a:t> del reato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Object</a:t>
            </a:r>
            <a:r>
              <a:rPr lang="it-IT" sz="1400" i="1" dirty="0" smtClean="0"/>
              <a:t>: the </a:t>
            </a:r>
            <a:r>
              <a:rPr lang="it-IT" sz="1400" i="1" dirty="0" err="1" smtClean="0"/>
              <a:t>proceeds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profits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offence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99792" y="5085184"/>
            <a:ext cx="3672408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Tutela del </a:t>
            </a:r>
            <a:r>
              <a:rPr lang="it-IT" u="sng" dirty="0" smtClean="0"/>
              <a:t>danneggiato</a:t>
            </a:r>
            <a:r>
              <a:rPr lang="it-IT" dirty="0" smtClean="0"/>
              <a:t> e dei </a:t>
            </a:r>
            <a:r>
              <a:rPr lang="it-IT" u="sng" dirty="0" smtClean="0"/>
              <a:t>terzi di buona fede</a:t>
            </a:r>
            <a:r>
              <a:rPr lang="it-IT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Protection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injured</a:t>
            </a:r>
            <a:r>
              <a:rPr lang="it-IT" sz="1400" i="1" dirty="0" smtClean="0"/>
              <a:t> party and </a:t>
            </a:r>
            <a:r>
              <a:rPr lang="it-IT" sz="1400" i="1" dirty="0" err="1" smtClean="0"/>
              <a:t>third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parties</a:t>
            </a:r>
            <a:r>
              <a:rPr lang="it-IT" sz="1400" i="1" dirty="0" smtClean="0"/>
              <a:t> in </a:t>
            </a:r>
            <a:r>
              <a:rPr lang="it-IT" sz="1400" i="1" dirty="0" err="1" smtClean="0"/>
              <a:t>good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faith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5220072" y="3861048"/>
            <a:ext cx="3672408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Possibile la </a:t>
            </a:r>
            <a:r>
              <a:rPr lang="it-IT" b="1" dirty="0" smtClean="0"/>
              <a:t>confisca per equivalente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possible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seizure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equivalent</a:t>
            </a:r>
            <a:r>
              <a:rPr lang="it-IT" sz="1400" i="1" dirty="0" smtClean="0"/>
              <a:t>)</a:t>
            </a:r>
            <a:endParaRPr lang="it-IT" b="1" dirty="0"/>
          </a:p>
        </p:txBody>
      </p:sp>
      <p:cxnSp>
        <p:nvCxnSpPr>
          <p:cNvPr id="9" name="Connettore 2 8"/>
          <p:cNvCxnSpPr>
            <a:stCxn id="4" idx="2"/>
          </p:cNvCxnSpPr>
          <p:nvPr/>
        </p:nvCxnSpPr>
        <p:spPr>
          <a:xfrm flipH="1">
            <a:off x="2411760" y="3150260"/>
            <a:ext cx="2196244" cy="7107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2 10"/>
          <p:cNvCxnSpPr>
            <a:stCxn id="4" idx="2"/>
          </p:cNvCxnSpPr>
          <p:nvPr/>
        </p:nvCxnSpPr>
        <p:spPr>
          <a:xfrm>
            <a:off x="4608004" y="3150260"/>
            <a:ext cx="36004" cy="19349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>
            <a:stCxn id="4" idx="2"/>
            <a:endCxn id="7" idx="0"/>
          </p:cNvCxnSpPr>
          <p:nvPr/>
        </p:nvCxnSpPr>
        <p:spPr>
          <a:xfrm>
            <a:off x="4608004" y="3150260"/>
            <a:ext cx="2448272" cy="7107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tella a 12 punte 13"/>
          <p:cNvSpPr/>
          <p:nvPr/>
        </p:nvSpPr>
        <p:spPr>
          <a:xfrm>
            <a:off x="6372200" y="1484784"/>
            <a:ext cx="2555776" cy="1512168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b="1" dirty="0" smtClean="0"/>
              <a:t>Pena o misura di sicurezza?</a:t>
            </a:r>
          </a:p>
          <a:p>
            <a:pPr algn="ctr"/>
            <a:r>
              <a:rPr lang="it-IT" sz="1200" i="1" dirty="0" smtClean="0"/>
              <a:t>(Penalty or security </a:t>
            </a:r>
            <a:r>
              <a:rPr lang="it-IT" sz="1200" i="1" dirty="0" err="1" smtClean="0"/>
              <a:t>measure</a:t>
            </a:r>
            <a:r>
              <a:rPr lang="it-IT" sz="1200" i="1" dirty="0" smtClean="0"/>
              <a:t>?)</a:t>
            </a:r>
            <a:endParaRPr lang="it-IT" sz="1200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norme</a:t>
            </a:r>
            <a:endParaRPr lang="it-IT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380504"/>
            <a:ext cx="4104456" cy="311772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6659" y="4653136"/>
            <a:ext cx="4081911" cy="203160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norme</a:t>
            </a:r>
            <a:endParaRPr lang="it-IT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060848"/>
            <a:ext cx="3600400" cy="233312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577133"/>
            <a:ext cx="3600400" cy="218380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132856"/>
            <a:ext cx="3933825" cy="43910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norme</a:t>
            </a:r>
            <a:endParaRPr lang="it-IT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2060848"/>
            <a:ext cx="3528392" cy="165618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429000"/>
            <a:ext cx="4791075" cy="32385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norme</a:t>
            </a:r>
            <a:endParaRPr lang="it-IT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132856"/>
            <a:ext cx="4153269" cy="33230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6806" y="3083005"/>
            <a:ext cx="4617194" cy="377499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norme</a:t>
            </a:r>
            <a:endParaRPr lang="it-IT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202236"/>
            <a:ext cx="3816424" cy="171229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780928"/>
            <a:ext cx="4492228" cy="296634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941168"/>
            <a:ext cx="3986039" cy="174348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norme</a:t>
            </a:r>
            <a:endParaRPr lang="it-IT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060848"/>
            <a:ext cx="5580731" cy="441485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1155</TotalTime>
  <Words>1160</Words>
  <Application>Microsoft Office PowerPoint</Application>
  <PresentationFormat>Presentazione su schermo (4:3)</PresentationFormat>
  <Paragraphs>91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17" baseType="lpstr">
      <vt:lpstr>Tramonto</vt:lpstr>
      <vt:lpstr>Sanzioni e confisca</vt:lpstr>
      <vt:lpstr>Sanzioni</vt:lpstr>
      <vt:lpstr>Determinazione della sanzione pecuniaria</vt:lpstr>
      <vt:lpstr>Condizioni di applicabilità delle sanzioni interdittive</vt:lpstr>
      <vt:lpstr>Scelta delle sanzioni interdittive</vt:lpstr>
      <vt:lpstr>Commissario giudiziale</vt:lpstr>
      <vt:lpstr>Commissario giudiziale</vt:lpstr>
      <vt:lpstr>La pena di morte dell’ente</vt:lpstr>
      <vt:lpstr>Pubblicazione della sentenza</vt:lpstr>
      <vt:lpstr>Confisca</vt:lpstr>
      <vt:lpstr>Le norme</vt:lpstr>
      <vt:lpstr>Le norme</vt:lpstr>
      <vt:lpstr>Le norme</vt:lpstr>
      <vt:lpstr>Le norme</vt:lpstr>
      <vt:lpstr>Le norme</vt:lpstr>
      <vt:lpstr>Le norme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210</cp:revision>
  <dcterms:created xsi:type="dcterms:W3CDTF">2023-02-26T14:53:05Z</dcterms:created>
  <dcterms:modified xsi:type="dcterms:W3CDTF">2023-03-25T15:51:25Z</dcterms:modified>
</cp:coreProperties>
</file>