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BB0E5-7A7E-4907-8119-6FC586371B0E}" type="datetimeFigureOut">
              <a:rPr lang="it-IT" smtClean="0"/>
              <a:pPr/>
              <a:t>15/04/2023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155E7A-242A-46F2-8385-C7B608616373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tangolo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ttangolo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ttangolo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ttangolo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ttangolo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ettangolo arrotondato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ettangolo arrotondato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ttangolo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15/04/2023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15/04/2023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data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191FFCA-963B-4DC2-87AB-C2EFE23C69C4}" type="datetimeFigureOut">
              <a:rPr lang="it-IT" smtClean="0"/>
              <a:pPr/>
              <a:t>15/04/2023</a:t>
            </a:fld>
            <a:endParaRPr lang="it-IT"/>
          </a:p>
        </p:txBody>
      </p:sp>
      <p:sp>
        <p:nvSpPr>
          <p:cNvPr id="27" name="Segnaposto numero diapositiva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191FFCA-963B-4DC2-87AB-C2EFE23C69C4}" type="datetimeFigureOut">
              <a:rPr lang="it-IT" smtClean="0"/>
              <a:pPr/>
              <a:t>15/04/2023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15/04/2023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15/04/2023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15/04/2023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1FFCA-963B-4DC2-87AB-C2EFE23C69C4}" type="datetimeFigureOut">
              <a:rPr lang="it-IT" smtClean="0"/>
              <a:pPr/>
              <a:t>15/04/2023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ttangolo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ttangolo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ttangolo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ttangolo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ttangolo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ettangolo arrotondato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ettangolo arrotondato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ttangolo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ttangolo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ttangolo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ttangolo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ttangolo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ttangolo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191FFCA-963B-4DC2-87AB-C2EFE23C69C4}" type="datetimeFigureOut">
              <a:rPr lang="it-IT" smtClean="0"/>
              <a:pPr/>
              <a:t>15/04/2023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it-IT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ADF9EA1-B0C1-480B-9BB9-CB0CD13ED7FB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467544" y="1988840"/>
            <a:ext cx="8458200" cy="1470025"/>
          </a:xfrm>
        </p:spPr>
        <p:txBody>
          <a:bodyPr/>
          <a:lstStyle/>
          <a:p>
            <a:pPr algn="just"/>
            <a:r>
              <a:rPr lang="it-IT" dirty="0" smtClean="0"/>
              <a:t>Misure cautelari / I </a:t>
            </a: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b="1" dirty="0" smtClean="0"/>
              <a:t>Modelli organizzativi e responsabilità d’impresa / B (</a:t>
            </a:r>
            <a:r>
              <a:rPr lang="it-IT" b="1" dirty="0" err="1" smtClean="0"/>
              <a:t>GIUR.INN.</a:t>
            </a:r>
            <a:r>
              <a:rPr lang="it-IT" b="1" dirty="0" smtClean="0"/>
              <a:t>)</a:t>
            </a:r>
          </a:p>
          <a:p>
            <a:r>
              <a:rPr lang="it-IT" dirty="0" smtClean="0"/>
              <a:t>Prof. Francesco </a:t>
            </a:r>
            <a:r>
              <a:rPr lang="it-IT" dirty="0" err="1" smtClean="0"/>
              <a:t>Trapella</a:t>
            </a:r>
            <a:endParaRPr lang="it-IT" dirty="0" smtClean="0"/>
          </a:p>
          <a:p>
            <a:r>
              <a:rPr lang="it-IT" dirty="0" smtClean="0"/>
              <a:t>Lezione n. </a:t>
            </a:r>
            <a:r>
              <a:rPr lang="it-IT" dirty="0" smtClean="0"/>
              <a:t>12 </a:t>
            </a:r>
            <a:r>
              <a:rPr lang="it-IT" dirty="0" smtClean="0"/>
              <a:t>– </a:t>
            </a:r>
            <a:r>
              <a:rPr lang="it-IT" dirty="0" smtClean="0"/>
              <a:t>18 </a:t>
            </a:r>
            <a:r>
              <a:rPr lang="it-IT" dirty="0" smtClean="0"/>
              <a:t>aprile 2023</a:t>
            </a:r>
          </a:p>
          <a:p>
            <a:endParaRPr lang="it-IT" dirty="0" smtClean="0"/>
          </a:p>
          <a:p>
            <a:endParaRPr lang="it-IT" dirty="0" smtClean="0"/>
          </a:p>
          <a:p>
            <a:endParaRPr lang="it-IT" dirty="0"/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5805264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5436096" y="3501008"/>
            <a:ext cx="3563888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err="1" smtClean="0">
                <a:solidFill>
                  <a:schemeClr val="bg1"/>
                </a:solidFill>
              </a:rPr>
              <a:t>Precautionary</a:t>
            </a:r>
            <a:r>
              <a:rPr lang="it-IT" b="1" dirty="0" smtClean="0">
                <a:solidFill>
                  <a:schemeClr val="bg1"/>
                </a:solidFill>
              </a:rPr>
              <a:t> </a:t>
            </a:r>
            <a:r>
              <a:rPr lang="it-IT" b="1" dirty="0" err="1" smtClean="0">
                <a:solidFill>
                  <a:schemeClr val="bg1"/>
                </a:solidFill>
              </a:rPr>
              <a:t>measures</a:t>
            </a:r>
            <a:r>
              <a:rPr lang="it-IT" b="1" dirty="0" smtClean="0">
                <a:solidFill>
                  <a:schemeClr val="bg1"/>
                </a:solidFill>
              </a:rPr>
              <a:t> / I</a:t>
            </a:r>
            <a:endParaRPr lang="it-IT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Presupposti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Preconditions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it-IT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780928"/>
            <a:ext cx="5616624" cy="277419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cxnSp>
        <p:nvCxnSpPr>
          <p:cNvPr id="8" name="Connettore 1 7"/>
          <p:cNvCxnSpPr/>
          <p:nvPr/>
        </p:nvCxnSpPr>
        <p:spPr>
          <a:xfrm>
            <a:off x="2123728" y="3645024"/>
            <a:ext cx="367240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1 9"/>
          <p:cNvCxnSpPr/>
          <p:nvPr/>
        </p:nvCxnSpPr>
        <p:spPr>
          <a:xfrm>
            <a:off x="323528" y="3861048"/>
            <a:ext cx="194421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1 12"/>
          <p:cNvCxnSpPr/>
          <p:nvPr/>
        </p:nvCxnSpPr>
        <p:spPr>
          <a:xfrm>
            <a:off x="1259632" y="4293096"/>
            <a:ext cx="648072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/>
          <p:cNvSpPr txBox="1"/>
          <p:nvPr/>
        </p:nvSpPr>
        <p:spPr>
          <a:xfrm>
            <a:off x="6012160" y="2996952"/>
            <a:ext cx="2880320" cy="10772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Gravi indizi</a:t>
            </a:r>
            <a:r>
              <a:rPr lang="it-IT" dirty="0" smtClean="0"/>
              <a:t> di responsabilità dell’ente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Serious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circumstantial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evidence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body </a:t>
            </a:r>
            <a:r>
              <a:rPr lang="it-IT" sz="1400" i="1" dirty="0" err="1" smtClean="0"/>
              <a:t>liability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15" name="CasellaDiTesto 14"/>
          <p:cNvSpPr txBox="1"/>
          <p:nvPr/>
        </p:nvSpPr>
        <p:spPr>
          <a:xfrm>
            <a:off x="6012160" y="4293096"/>
            <a:ext cx="2952328" cy="1077218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it-IT" b="1" dirty="0" smtClean="0"/>
              <a:t>Pericolo</a:t>
            </a:r>
            <a:r>
              <a:rPr lang="it-IT" dirty="0" smtClean="0"/>
              <a:t> di nuovi illeciti della stessa indole</a:t>
            </a:r>
            <a:endParaRPr lang="it-IT" sz="1400" dirty="0" smtClean="0"/>
          </a:p>
          <a:p>
            <a:r>
              <a:rPr lang="it-IT" sz="1400" i="1" dirty="0" smtClean="0"/>
              <a:t>(</a:t>
            </a:r>
            <a:r>
              <a:rPr lang="it-IT" sz="1400" i="1" dirty="0" err="1" smtClean="0"/>
              <a:t>Danger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new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unlawful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same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type</a:t>
            </a:r>
            <a:r>
              <a:rPr lang="it-IT" sz="1400" i="1" dirty="0" smtClean="0"/>
              <a:t>)</a:t>
            </a:r>
            <a:endParaRPr lang="it-IT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Gravi indizi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Serious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circumstantial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evidence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the body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liability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67544" y="2564904"/>
            <a:ext cx="8280920" cy="1631216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dirty="0" smtClean="0"/>
              <a:t> Nozione non esplicitata dal </a:t>
            </a:r>
            <a:r>
              <a:rPr lang="it-IT" dirty="0" err="1" smtClean="0"/>
              <a:t>D.Lgs.</a:t>
            </a:r>
            <a:r>
              <a:rPr lang="it-IT" dirty="0" smtClean="0"/>
              <a:t> n. 231 del 2001 </a:t>
            </a:r>
            <a:r>
              <a:rPr lang="it-IT" sz="1400" i="1" dirty="0" smtClean="0"/>
              <a:t>(Legislative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231/2001 </a:t>
            </a:r>
            <a:r>
              <a:rPr lang="it-IT" sz="1400" i="1" dirty="0" err="1" smtClean="0"/>
              <a:t>doesn</a:t>
            </a:r>
            <a:r>
              <a:rPr lang="it-IT" sz="1400" i="1" dirty="0" smtClean="0"/>
              <a:t>’t </a:t>
            </a:r>
            <a:r>
              <a:rPr lang="it-IT" sz="1400" i="1" dirty="0" err="1" smtClean="0"/>
              <a:t>explicit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concept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Riferimento all’art. 273 </a:t>
            </a:r>
            <a:r>
              <a:rPr lang="it-IT" dirty="0" err="1" smtClean="0"/>
              <a:t>c.p.p.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Reference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273 </a:t>
            </a:r>
            <a:r>
              <a:rPr lang="it-IT" sz="1400" i="1" dirty="0" err="1" smtClean="0"/>
              <a:t>c.p.p.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Situazione mediana tra la semplice denuncia di un fatto e il suo completo accertamento </a:t>
            </a:r>
            <a:r>
              <a:rPr lang="it-IT" dirty="0" smtClean="0">
                <a:sym typeface="Wingdings" pitchFamily="2" charset="2"/>
              </a:rPr>
              <a:t> </a:t>
            </a:r>
            <a:r>
              <a:rPr lang="it-IT" i="1" dirty="0" smtClean="0">
                <a:sym typeface="Wingdings" pitchFamily="2" charset="2"/>
              </a:rPr>
              <a:t>verosimile</a:t>
            </a:r>
            <a:r>
              <a:rPr lang="it-IT" dirty="0" smtClean="0">
                <a:sym typeface="Wingdings" pitchFamily="2" charset="2"/>
              </a:rPr>
              <a:t> responsabilità </a:t>
            </a:r>
            <a:r>
              <a:rPr lang="it-IT" sz="1400" i="1" dirty="0" smtClean="0">
                <a:sym typeface="Wingdings" pitchFamily="2" charset="2"/>
              </a:rPr>
              <a:t>(</a:t>
            </a:r>
            <a:r>
              <a:rPr lang="it-IT" sz="1400" i="1" dirty="0" err="1" smtClean="0">
                <a:sym typeface="Wingdings" pitchFamily="2" charset="2"/>
              </a:rPr>
              <a:t>Median</a:t>
            </a:r>
            <a:r>
              <a:rPr lang="it-IT" sz="1400" i="1" dirty="0" smtClean="0">
                <a:sym typeface="Wingdings" pitchFamily="2" charset="2"/>
              </a:rPr>
              <a:t> situation </a:t>
            </a:r>
            <a:r>
              <a:rPr lang="it-IT" sz="1400" i="1" dirty="0" err="1" smtClean="0">
                <a:sym typeface="Wingdings" pitchFamily="2" charset="2"/>
              </a:rPr>
              <a:t>between</a:t>
            </a:r>
            <a:r>
              <a:rPr lang="it-IT" sz="1400" i="1" dirty="0" smtClean="0">
                <a:sym typeface="Wingdings" pitchFamily="2" charset="2"/>
              </a:rPr>
              <a:t> the </a:t>
            </a:r>
            <a:r>
              <a:rPr lang="it-IT" sz="1400" i="1" dirty="0" err="1" smtClean="0">
                <a:sym typeface="Wingdings" pitchFamily="2" charset="2"/>
              </a:rPr>
              <a:t>denunciation</a:t>
            </a:r>
            <a:r>
              <a:rPr lang="it-IT" sz="1400" i="1" dirty="0" smtClean="0">
                <a:sym typeface="Wingdings" pitchFamily="2" charset="2"/>
              </a:rPr>
              <a:t> and </a:t>
            </a:r>
            <a:r>
              <a:rPr lang="it-IT" sz="1400" i="1" dirty="0" err="1" smtClean="0">
                <a:sym typeface="Wingdings" pitchFamily="2" charset="2"/>
              </a:rPr>
              <a:t>its</a:t>
            </a:r>
            <a:r>
              <a:rPr lang="it-IT" sz="1400" i="1" dirty="0" smtClean="0">
                <a:sym typeface="Wingdings" pitchFamily="2" charset="2"/>
              </a:rPr>
              <a:t> complete </a:t>
            </a:r>
            <a:r>
              <a:rPr lang="it-IT" sz="1400" i="1" dirty="0" err="1" smtClean="0">
                <a:sym typeface="Wingdings" pitchFamily="2" charset="2"/>
              </a:rPr>
              <a:t>verification</a:t>
            </a:r>
            <a:r>
              <a:rPr lang="it-IT" sz="1400" i="1" dirty="0" smtClean="0">
                <a:sym typeface="Wingdings" pitchFamily="2" charset="2"/>
              </a:rPr>
              <a:t>  </a:t>
            </a:r>
            <a:r>
              <a:rPr lang="it-IT" sz="1400" dirty="0" err="1" smtClean="0">
                <a:sym typeface="Wingdings" pitchFamily="2" charset="2"/>
              </a:rPr>
              <a:t>probable</a:t>
            </a:r>
            <a:r>
              <a:rPr lang="it-IT" sz="1400" i="1" dirty="0" smtClean="0">
                <a:sym typeface="Wingdings" pitchFamily="2" charset="2"/>
              </a:rPr>
              <a:t> </a:t>
            </a:r>
            <a:r>
              <a:rPr lang="it-IT" sz="1400" i="1" dirty="0" err="1" smtClean="0">
                <a:sym typeface="Wingdings" pitchFamily="2" charset="2"/>
              </a:rPr>
              <a:t>liability</a:t>
            </a:r>
            <a:r>
              <a:rPr lang="it-IT" sz="1400" i="1" dirty="0" smtClean="0">
                <a:sym typeface="Wingdings" pitchFamily="2" charset="2"/>
              </a:rPr>
              <a:t>)</a:t>
            </a:r>
            <a:endParaRPr lang="it-IT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4293096"/>
            <a:ext cx="4958754" cy="234715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  <p:cxnSp>
        <p:nvCxnSpPr>
          <p:cNvPr id="10" name="Connettore 1 9"/>
          <p:cNvCxnSpPr/>
          <p:nvPr/>
        </p:nvCxnSpPr>
        <p:spPr>
          <a:xfrm>
            <a:off x="3851920" y="5085184"/>
            <a:ext cx="49685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1 11"/>
          <p:cNvCxnSpPr/>
          <p:nvPr/>
        </p:nvCxnSpPr>
        <p:spPr>
          <a:xfrm>
            <a:off x="3851920" y="5661248"/>
            <a:ext cx="49685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1 13"/>
          <p:cNvCxnSpPr/>
          <p:nvPr/>
        </p:nvCxnSpPr>
        <p:spPr>
          <a:xfrm>
            <a:off x="3851920" y="5085184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1 15"/>
          <p:cNvCxnSpPr/>
          <p:nvPr/>
        </p:nvCxnSpPr>
        <p:spPr>
          <a:xfrm>
            <a:off x="8820472" y="5085184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2 18"/>
          <p:cNvCxnSpPr/>
          <p:nvPr/>
        </p:nvCxnSpPr>
        <p:spPr>
          <a:xfrm flipH="1" flipV="1">
            <a:off x="3491880" y="5301208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asellaDiTesto 19"/>
          <p:cNvSpPr txBox="1"/>
          <p:nvPr/>
        </p:nvSpPr>
        <p:spPr>
          <a:xfrm>
            <a:off x="611560" y="4869160"/>
            <a:ext cx="2880320" cy="1354217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Applicazione delle </a:t>
            </a:r>
            <a:r>
              <a:rPr lang="it-IT" u="sng" dirty="0" smtClean="0"/>
              <a:t>tradizionali regole di valutazione della prova</a:t>
            </a:r>
            <a:r>
              <a:rPr lang="it-IT" dirty="0" smtClean="0"/>
              <a:t> </a:t>
            </a:r>
            <a:endParaRPr lang="it-IT" u="sng" dirty="0" smtClean="0"/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Application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ordinary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evidence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evaluation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rules</a:t>
            </a:r>
            <a:r>
              <a:rPr lang="it-IT" sz="1400" i="1" dirty="0" smtClean="0"/>
              <a:t>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Pericolo</a:t>
            </a:r>
            <a:endParaRPr lang="it-IT" b="1" dirty="0"/>
          </a:p>
        </p:txBody>
      </p:sp>
      <p:graphicFrame>
        <p:nvGraphicFramePr>
          <p:cNvPr id="4" name="Tabella 3"/>
          <p:cNvGraphicFramePr>
            <a:graphicFrameLocks noGrp="1"/>
          </p:cNvGraphicFramePr>
          <p:nvPr/>
        </p:nvGraphicFramePr>
        <p:xfrm>
          <a:off x="323528" y="2636912"/>
          <a:ext cx="8568952" cy="241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4476"/>
                <a:gridCol w="428447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 err="1" smtClean="0"/>
                        <a:t>D.Lgs.</a:t>
                      </a:r>
                      <a:r>
                        <a:rPr lang="it-IT" baseline="0" dirty="0" smtClean="0"/>
                        <a:t> 231/2001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smtClean="0"/>
                        <a:t>C.P.P.</a:t>
                      </a:r>
                      <a:endParaRPr lang="it-I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it-IT" baseline="0" dirty="0" smtClean="0"/>
                        <a:t> Pericolo che vengano </a:t>
                      </a:r>
                      <a:r>
                        <a:rPr lang="it-IT" u="sng" baseline="0" dirty="0" smtClean="0"/>
                        <a:t>commessi reati della stessa indole</a:t>
                      </a:r>
                      <a:r>
                        <a:rPr lang="it-IT" u="none" baseline="0" dirty="0" smtClean="0"/>
                        <a:t> </a:t>
                      </a:r>
                      <a:r>
                        <a:rPr lang="it-IT" baseline="0" dirty="0" smtClean="0"/>
                        <a:t>di quello per cui si procede</a:t>
                      </a:r>
                    </a:p>
                    <a:p>
                      <a:pPr algn="just">
                        <a:buFont typeface="Arial" pitchFamily="34" charset="0"/>
                        <a:buNone/>
                      </a:pPr>
                      <a:r>
                        <a:rPr lang="it-IT" sz="1400" i="1" baseline="0" dirty="0" smtClean="0"/>
                        <a:t>(</a:t>
                      </a:r>
                      <a:r>
                        <a:rPr lang="en-US" sz="1400" i="1" dirty="0" smtClean="0"/>
                        <a:t>very real danger that </a:t>
                      </a:r>
                      <a:r>
                        <a:rPr lang="en-US" sz="1400" i="1" u="sng" dirty="0" smtClean="0"/>
                        <a:t>unlawful acts of the same type</a:t>
                      </a:r>
                      <a:r>
                        <a:rPr lang="en-US" sz="1400" i="1" dirty="0" smtClean="0"/>
                        <a:t> in respect of which prosecution was brought, </a:t>
                      </a:r>
                      <a:r>
                        <a:rPr lang="en-US" sz="1400" i="1" u="sng" dirty="0" smtClean="0"/>
                        <a:t>may be committed</a:t>
                      </a:r>
                      <a:r>
                        <a:rPr lang="en-US" sz="1400" i="1" dirty="0" smtClean="0"/>
                        <a:t>)</a:t>
                      </a:r>
                      <a:endParaRPr lang="it-IT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it-IT" dirty="0" smtClean="0"/>
                        <a:t> Pericolo</a:t>
                      </a:r>
                      <a:r>
                        <a:rPr lang="it-IT" baseline="0" dirty="0" smtClean="0"/>
                        <a:t> di </a:t>
                      </a:r>
                      <a:r>
                        <a:rPr lang="it-IT" u="sng" baseline="0" dirty="0" smtClean="0"/>
                        <a:t>inquinamento probatorio </a:t>
                      </a:r>
                      <a:r>
                        <a:rPr lang="it-IT" sz="1400" i="1" baseline="0" dirty="0" smtClean="0"/>
                        <a:t>(</a:t>
                      </a:r>
                      <a:r>
                        <a:rPr lang="it-IT" sz="1400" i="1" baseline="0" dirty="0" err="1" smtClean="0"/>
                        <a:t>Risk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of</a:t>
                      </a:r>
                      <a:r>
                        <a:rPr lang="it-IT" sz="1400" i="1" baseline="0" dirty="0" smtClean="0"/>
                        <a:t> tampering </a:t>
                      </a:r>
                      <a:r>
                        <a:rPr lang="it-IT" sz="1400" i="1" baseline="0" dirty="0" err="1" smtClean="0"/>
                        <a:t>evidences</a:t>
                      </a:r>
                      <a:r>
                        <a:rPr lang="it-IT" sz="1400" i="1" baseline="0" dirty="0" smtClean="0"/>
                        <a:t>)</a:t>
                      </a:r>
                      <a:endParaRPr lang="it-IT" baseline="0" dirty="0" smtClean="0"/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it-IT" baseline="0" dirty="0" smtClean="0"/>
                        <a:t> Pericolo di </a:t>
                      </a:r>
                      <a:r>
                        <a:rPr lang="it-IT" u="sng" baseline="0" dirty="0" smtClean="0"/>
                        <a:t>fuga</a:t>
                      </a:r>
                      <a:r>
                        <a:rPr lang="it-IT" baseline="0" dirty="0" smtClean="0"/>
                        <a:t> </a:t>
                      </a:r>
                      <a:r>
                        <a:rPr lang="it-IT" sz="1400" i="1" baseline="0" dirty="0" smtClean="0"/>
                        <a:t>(</a:t>
                      </a:r>
                      <a:r>
                        <a:rPr lang="it-IT" sz="1400" i="1" baseline="0" dirty="0" err="1" smtClean="0"/>
                        <a:t>Risk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of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escape</a:t>
                      </a:r>
                      <a:r>
                        <a:rPr lang="it-IT" sz="1400" i="1" baseline="0" dirty="0" smtClean="0"/>
                        <a:t>)</a:t>
                      </a:r>
                      <a:endParaRPr lang="it-IT" baseline="0" dirty="0" smtClean="0"/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r>
                        <a:rPr lang="it-IT" baseline="0" dirty="0" smtClean="0"/>
                        <a:t> Pericolo di </a:t>
                      </a:r>
                      <a:r>
                        <a:rPr lang="it-IT" u="sng" baseline="0" dirty="0" smtClean="0"/>
                        <a:t>reiterazione del reato</a:t>
                      </a:r>
                      <a:r>
                        <a:rPr lang="it-IT" baseline="0" dirty="0" smtClean="0"/>
                        <a:t> </a:t>
                      </a:r>
                      <a:r>
                        <a:rPr lang="it-IT" sz="1400" i="1" baseline="0" dirty="0" smtClean="0"/>
                        <a:t>(</a:t>
                      </a:r>
                      <a:r>
                        <a:rPr lang="it-IT" sz="1400" i="1" baseline="0" dirty="0" err="1" smtClean="0"/>
                        <a:t>Danger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of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new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unlawful</a:t>
                      </a:r>
                      <a:r>
                        <a:rPr lang="it-IT" sz="1400" i="1" baseline="0" dirty="0" smtClean="0"/>
                        <a:t> </a:t>
                      </a:r>
                      <a:r>
                        <a:rPr lang="it-IT" sz="1400" i="1" baseline="0" dirty="0" err="1" smtClean="0"/>
                        <a:t>acts</a:t>
                      </a:r>
                      <a:r>
                        <a:rPr lang="it-IT" sz="1400" i="1" baseline="0" dirty="0" smtClean="0"/>
                        <a:t>)</a:t>
                      </a:r>
                      <a:endParaRPr lang="it-IT" sz="1400" i="0" baseline="0" dirty="0" smtClean="0"/>
                    </a:p>
                    <a:p>
                      <a:pPr algn="just">
                        <a:buFont typeface="Arial" pitchFamily="34" charset="0"/>
                        <a:buChar char="•"/>
                      </a:pPr>
                      <a:endParaRPr lang="it-IT" sz="1400" i="0" baseline="0" dirty="0" smtClean="0"/>
                    </a:p>
                    <a:p>
                      <a:pPr algn="just">
                        <a:buFont typeface="Arial" pitchFamily="34" charset="0"/>
                        <a:buNone/>
                      </a:pPr>
                      <a:endParaRPr lang="it-IT" sz="1400" i="0" baseline="0" dirty="0" smtClean="0"/>
                    </a:p>
                    <a:p>
                      <a:pPr algn="just">
                        <a:buFont typeface="Arial" pitchFamily="34" charset="0"/>
                        <a:buNone/>
                      </a:pPr>
                      <a:r>
                        <a:rPr lang="it-IT" baseline="0" dirty="0" smtClean="0">
                          <a:sym typeface="Wingdings" pitchFamily="2" charset="2"/>
                        </a:rPr>
                        <a:t> Art. 274 </a:t>
                      </a:r>
                      <a:r>
                        <a:rPr lang="it-IT" baseline="0" dirty="0" err="1" smtClean="0">
                          <a:sym typeface="Wingdings" pitchFamily="2" charset="2"/>
                        </a:rPr>
                        <a:t>c.p.p.</a:t>
                      </a:r>
                      <a:endParaRPr lang="it-IT" baseline="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ttangolo 4"/>
          <p:cNvSpPr/>
          <p:nvPr/>
        </p:nvSpPr>
        <p:spPr>
          <a:xfrm>
            <a:off x="395536" y="2060848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Danger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new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unlawful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acts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same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type</a:t>
            </a:r>
            <a:endParaRPr lang="it-IT" sz="14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Pericolo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Danger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new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unlawful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acts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same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type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36912"/>
            <a:ext cx="4708034" cy="2304256"/>
          </a:xfrm>
          <a:prstGeom prst="rect">
            <a:avLst/>
          </a:prstGeom>
          <a:noFill/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5157192"/>
            <a:ext cx="4920654" cy="1057310"/>
          </a:xfrm>
          <a:prstGeom prst="rect">
            <a:avLst/>
          </a:prstGeom>
          <a:noFill/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Pericolo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Danger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new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unlawful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acts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of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same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type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36912"/>
            <a:ext cx="4683205" cy="3312369"/>
          </a:xfrm>
          <a:prstGeom prst="rect">
            <a:avLst/>
          </a:prstGeom>
          <a:noFill/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924944"/>
            <a:ext cx="4032448" cy="206084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6" name="CasellaDiTesto 5"/>
          <p:cNvSpPr txBox="1"/>
          <p:nvPr/>
        </p:nvSpPr>
        <p:spPr>
          <a:xfrm>
            <a:off x="5076056" y="5373216"/>
            <a:ext cx="3816424" cy="1354217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Simile situazione processuale … </a:t>
            </a:r>
          </a:p>
          <a:p>
            <a:pPr algn="just"/>
            <a:r>
              <a:rPr lang="it-IT" dirty="0" smtClean="0"/>
              <a:t>… diversa esplicitazione dei presupposti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Similar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procedural</a:t>
            </a:r>
            <a:r>
              <a:rPr lang="it-IT" sz="1400" i="1" dirty="0" smtClean="0"/>
              <a:t> situation … </a:t>
            </a:r>
            <a:r>
              <a:rPr lang="it-IT" sz="1400" i="1" dirty="0" err="1" smtClean="0"/>
              <a:t>different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explanation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preconditions</a:t>
            </a:r>
            <a:r>
              <a:rPr lang="it-IT" sz="1400" i="1" dirty="0" smtClean="0"/>
              <a:t>.</a:t>
            </a:r>
            <a:endParaRPr lang="it-IT" sz="1400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Quali misure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What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measures</a:t>
            </a:r>
            <a:endParaRPr lang="it-IT" sz="1400" dirty="0" smtClean="0"/>
          </a:p>
          <a:p>
            <a:pPr algn="just">
              <a:buNone/>
            </a:pPr>
            <a:endParaRPr lang="it-IT" sz="1400" b="1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95536" y="2780928"/>
            <a:ext cx="8424936" cy="1200329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I </a:t>
            </a:r>
            <a:r>
              <a:rPr lang="it-IT" b="1" dirty="0" smtClean="0"/>
              <a:t>principi</a:t>
            </a:r>
            <a:r>
              <a:rPr lang="it-IT" dirty="0" smtClean="0"/>
              <a:t> (non esplicitati dal </a:t>
            </a:r>
            <a:r>
              <a:rPr lang="it-IT" dirty="0" err="1" smtClean="0"/>
              <a:t>D.Lgs.</a:t>
            </a:r>
            <a:r>
              <a:rPr lang="it-IT" dirty="0" smtClean="0"/>
              <a:t> n. 231/2001, </a:t>
            </a:r>
            <a:r>
              <a:rPr lang="it-IT" u="sng" dirty="0" smtClean="0"/>
              <a:t>ma dall’art. 275 </a:t>
            </a:r>
            <a:r>
              <a:rPr lang="it-IT" u="sng" dirty="0" err="1" smtClean="0"/>
              <a:t>c.p.p.</a:t>
            </a:r>
            <a:r>
              <a:rPr lang="it-IT" dirty="0" smtClean="0"/>
              <a:t>):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Adeguatezza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Adequacy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Proporzionalità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Proportionality</a:t>
            </a:r>
            <a:r>
              <a:rPr lang="it-IT" sz="1400" i="1" dirty="0" smtClean="0"/>
              <a:t>)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Gradualità </a:t>
            </a:r>
            <a:r>
              <a:rPr lang="it-IT" sz="1400" dirty="0" smtClean="0"/>
              <a:t>(</a:t>
            </a:r>
            <a:r>
              <a:rPr lang="it-IT" sz="1400" i="1" dirty="0" err="1" smtClean="0"/>
              <a:t>Gradualness</a:t>
            </a:r>
            <a:r>
              <a:rPr lang="it-IT" sz="1400" i="1" dirty="0" smtClean="0"/>
              <a:t>)</a:t>
            </a:r>
            <a:endParaRPr lang="it-IT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95536" y="4149080"/>
            <a:ext cx="8424936" cy="2154436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Le misure applicabili sono le </a:t>
            </a:r>
            <a:r>
              <a:rPr lang="it-IT" b="1" dirty="0" smtClean="0"/>
              <a:t>sanzioni </a:t>
            </a:r>
            <a:r>
              <a:rPr lang="it-IT" b="1" dirty="0" err="1" smtClean="0"/>
              <a:t>interdittive</a:t>
            </a:r>
            <a:r>
              <a:rPr lang="it-IT" dirty="0" smtClean="0"/>
              <a:t> previste dall’art. 9, comma 2, </a:t>
            </a:r>
            <a:r>
              <a:rPr lang="it-IT" dirty="0" err="1" smtClean="0"/>
              <a:t>D.Lgs.</a:t>
            </a:r>
            <a:r>
              <a:rPr lang="it-IT" dirty="0" smtClean="0"/>
              <a:t> 231/2001 </a:t>
            </a:r>
            <a:endParaRPr lang="it-IT" sz="1400" dirty="0" smtClean="0"/>
          </a:p>
          <a:p>
            <a:pPr algn="just"/>
            <a:r>
              <a:rPr lang="it-IT" sz="1400" i="1" dirty="0" smtClean="0"/>
              <a:t>(The </a:t>
            </a:r>
            <a:r>
              <a:rPr lang="it-IT" sz="1400" i="1" dirty="0" err="1" smtClean="0"/>
              <a:t>applicable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measures</a:t>
            </a:r>
            <a:r>
              <a:rPr lang="it-IT" sz="1400" i="1" dirty="0" smtClean="0"/>
              <a:t> are the </a:t>
            </a:r>
            <a:r>
              <a:rPr lang="it-IT" sz="1400" i="1" dirty="0" err="1" smtClean="0"/>
              <a:t>disqualification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penalties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provided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Article</a:t>
            </a:r>
            <a:r>
              <a:rPr lang="it-IT" sz="1400" i="1" dirty="0" smtClean="0"/>
              <a:t> 9, para 2, Legislative </a:t>
            </a:r>
            <a:r>
              <a:rPr lang="it-IT" sz="1400" i="1" dirty="0" err="1" smtClean="0"/>
              <a:t>Decree</a:t>
            </a:r>
            <a:r>
              <a:rPr lang="it-IT" sz="1400" i="1" dirty="0" smtClean="0"/>
              <a:t> no. 231/2001)</a:t>
            </a:r>
          </a:p>
          <a:p>
            <a:pPr algn="just">
              <a:buFont typeface="Arial" pitchFamily="34" charset="0"/>
              <a:buChar char="•"/>
            </a:pPr>
            <a:r>
              <a:rPr lang="it-IT" sz="1400" b="1" cap="small" dirty="0" smtClean="0"/>
              <a:t> </a:t>
            </a:r>
            <a:r>
              <a:rPr lang="it-IT" sz="1400" dirty="0" smtClean="0"/>
              <a:t>Interdizione dall’esercizio dell’attività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Disqualification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execising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activity</a:t>
            </a:r>
            <a:r>
              <a:rPr lang="it-IT" sz="1400" i="1" dirty="0" smtClean="0"/>
              <a:t>)</a:t>
            </a:r>
            <a:endParaRPr lang="it-IT" sz="1400" dirty="0" smtClean="0"/>
          </a:p>
          <a:p>
            <a:pPr algn="just">
              <a:buFont typeface="Arial" pitchFamily="34" charset="0"/>
              <a:buChar char="•"/>
            </a:pPr>
            <a:r>
              <a:rPr lang="it-IT" sz="1400" b="1" cap="small" dirty="0" smtClean="0"/>
              <a:t> </a:t>
            </a:r>
            <a:r>
              <a:rPr lang="it-IT" sz="1400" dirty="0" smtClean="0"/>
              <a:t>Sospensione/revoca di autorizzazioni/licenze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Supension</a:t>
            </a:r>
            <a:r>
              <a:rPr lang="it-IT" sz="1400" i="1" dirty="0" smtClean="0"/>
              <a:t>/</a:t>
            </a:r>
            <a:r>
              <a:rPr lang="it-IT" sz="1400" i="1" dirty="0" err="1" smtClean="0"/>
              <a:t>cancellation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authorisations</a:t>
            </a:r>
            <a:r>
              <a:rPr lang="it-IT" sz="1400" i="1" dirty="0" smtClean="0"/>
              <a:t>/</a:t>
            </a:r>
            <a:r>
              <a:rPr lang="it-IT" sz="1400" i="1" dirty="0" err="1" smtClean="0"/>
              <a:t>licenses</a:t>
            </a:r>
            <a:r>
              <a:rPr lang="it-IT" sz="1400" i="1" dirty="0" smtClean="0"/>
              <a:t>)</a:t>
            </a:r>
            <a:endParaRPr lang="it-IT" sz="1400" dirty="0" smtClean="0"/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Esclusione di agevolazioni/finanziamenti/contributi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Exclusions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from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benefits</a:t>
            </a:r>
            <a:r>
              <a:rPr lang="it-IT" sz="1400" i="1" dirty="0" smtClean="0"/>
              <a:t>/</a:t>
            </a:r>
            <a:r>
              <a:rPr lang="it-IT" sz="1400" i="1" dirty="0" err="1" smtClean="0"/>
              <a:t>loans</a:t>
            </a:r>
            <a:r>
              <a:rPr lang="it-IT" sz="1400" i="1" dirty="0" smtClean="0"/>
              <a:t>/</a:t>
            </a:r>
            <a:r>
              <a:rPr lang="it-IT" sz="1400" i="1" dirty="0" err="1" smtClean="0"/>
              <a:t>contributions</a:t>
            </a:r>
            <a:r>
              <a:rPr lang="it-IT" sz="1400" i="1" dirty="0" smtClean="0"/>
              <a:t>)</a:t>
            </a:r>
            <a:endParaRPr lang="it-IT" sz="1400" dirty="0" smtClean="0"/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Divieto </a:t>
            </a:r>
            <a:r>
              <a:rPr lang="it-IT" sz="1400" dirty="0" smtClean="0"/>
              <a:t>di contrattare con la P.A.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Prohibition</a:t>
            </a:r>
            <a:r>
              <a:rPr lang="it-IT" sz="1400" i="1" dirty="0" smtClean="0"/>
              <a:t> on </a:t>
            </a:r>
            <a:r>
              <a:rPr lang="it-IT" sz="1400" i="1" dirty="0" err="1" smtClean="0"/>
              <a:t>entering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into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contract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with</a:t>
            </a:r>
            <a:r>
              <a:rPr lang="it-IT" sz="1400" i="1" dirty="0" smtClean="0"/>
              <a:t> the P.A.)</a:t>
            </a:r>
            <a:endParaRPr lang="it-IT" sz="1400" dirty="0" smtClean="0"/>
          </a:p>
          <a:p>
            <a:pPr algn="just">
              <a:buFont typeface="Arial" pitchFamily="34" charset="0"/>
              <a:buChar char="•"/>
            </a:pPr>
            <a:r>
              <a:rPr lang="it-IT" sz="1400" dirty="0" smtClean="0"/>
              <a:t> Divieto </a:t>
            </a:r>
            <a:r>
              <a:rPr lang="it-IT" sz="1400" dirty="0" smtClean="0"/>
              <a:t>di pubblicizzare beni/servizi </a:t>
            </a:r>
            <a:r>
              <a:rPr lang="it-IT" sz="1400" i="1" dirty="0" smtClean="0"/>
              <a:t>(</a:t>
            </a:r>
            <a:r>
              <a:rPr lang="it-IT" sz="1400" i="1" dirty="0" err="1" smtClean="0"/>
              <a:t>Prohibition</a:t>
            </a:r>
            <a:r>
              <a:rPr lang="it-IT" sz="1400" i="1" dirty="0" smtClean="0"/>
              <a:t> on </a:t>
            </a:r>
            <a:r>
              <a:rPr lang="it-IT" sz="1400" i="1" dirty="0" err="1" smtClean="0"/>
              <a:t>publicising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goods</a:t>
            </a:r>
            <a:r>
              <a:rPr lang="it-IT" sz="1400" i="1" dirty="0" smtClean="0"/>
              <a:t> or </a:t>
            </a:r>
            <a:r>
              <a:rPr lang="it-IT" sz="1400" i="1" dirty="0" err="1" smtClean="0"/>
              <a:t>services</a:t>
            </a:r>
            <a:r>
              <a:rPr lang="it-IT" sz="1400" i="1" dirty="0" smtClean="0"/>
              <a:t>)</a:t>
            </a:r>
            <a:endParaRPr lang="it-IT" sz="1400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dirty="0" smtClean="0"/>
              <a:t>La richiesta cautelare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interim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request</a:t>
            </a:r>
            <a:endParaRPr lang="it-IT" sz="1400" dirty="0" smtClean="0"/>
          </a:p>
          <a:p>
            <a:pPr algn="just">
              <a:buNone/>
            </a:pPr>
            <a:endParaRPr lang="it-IT" sz="12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467544" y="2708920"/>
            <a:ext cx="8352928" cy="58477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È un atto del </a:t>
            </a:r>
            <a:r>
              <a:rPr lang="it-IT" u="sng" dirty="0" smtClean="0"/>
              <a:t>Pubblico Ministero</a:t>
            </a:r>
            <a:endParaRPr lang="it-IT" sz="1400" u="sng" dirty="0" smtClean="0"/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act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u="sng" dirty="0" err="1" smtClean="0"/>
              <a:t>Prosecutor</a:t>
            </a:r>
            <a:r>
              <a:rPr lang="it-IT" sz="1400" i="1" dirty="0" smtClean="0"/>
              <a:t>)</a:t>
            </a:r>
            <a:endParaRPr lang="it-IT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467544" y="3501008"/>
            <a:ext cx="8352928" cy="190821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Si basa su:</a:t>
            </a:r>
          </a:p>
          <a:p>
            <a:pPr algn="just">
              <a:buFont typeface="Arial" pitchFamily="34" charset="0"/>
              <a:buChar char="•"/>
            </a:pPr>
            <a:r>
              <a:rPr lang="it-IT" i="1" dirty="0" smtClean="0"/>
              <a:t> </a:t>
            </a:r>
            <a:r>
              <a:rPr lang="it-IT" dirty="0" smtClean="0"/>
              <a:t>Elementi di indagine (il Pubblico Ministero li può scegliere tra quelli raccolti sino a quel momento: </a:t>
            </a:r>
            <a:r>
              <a:rPr lang="it-IT" u="sng" dirty="0" smtClean="0"/>
              <a:t>non c’è un obbligo di piena </a:t>
            </a:r>
            <a:r>
              <a:rPr lang="it-IT" i="1" u="sng" dirty="0" err="1" smtClean="0"/>
              <a:t>discovery</a:t>
            </a:r>
            <a:r>
              <a:rPr lang="it-IT" dirty="0" smtClean="0"/>
              <a:t>);</a:t>
            </a:r>
          </a:p>
          <a:p>
            <a:pPr algn="just">
              <a:buFont typeface="Arial" pitchFamily="34" charset="0"/>
              <a:buChar char="•"/>
            </a:pPr>
            <a:r>
              <a:rPr lang="it-IT" i="1" dirty="0" smtClean="0"/>
              <a:t> </a:t>
            </a:r>
            <a:r>
              <a:rPr lang="it-IT" dirty="0" smtClean="0"/>
              <a:t>Elementi </a:t>
            </a:r>
            <a:r>
              <a:rPr lang="it-IT" u="sng" dirty="0" smtClean="0"/>
              <a:t>a favore</a:t>
            </a:r>
            <a:r>
              <a:rPr lang="it-IT" dirty="0" smtClean="0"/>
              <a:t> già raccolti dal Pubblico Ministero;</a:t>
            </a:r>
          </a:p>
          <a:p>
            <a:pPr algn="just">
              <a:buFont typeface="Arial" pitchFamily="34" charset="0"/>
              <a:buChar char="•"/>
            </a:pPr>
            <a:r>
              <a:rPr lang="it-IT" i="1" dirty="0" smtClean="0"/>
              <a:t> </a:t>
            </a:r>
            <a:r>
              <a:rPr lang="it-IT" u="sng" dirty="0" smtClean="0"/>
              <a:t>Memorie e deduzioni difensiv</a:t>
            </a:r>
            <a:r>
              <a:rPr lang="it-IT" dirty="0" smtClean="0"/>
              <a:t>e eventualmente già depositate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It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based</a:t>
            </a:r>
            <a:r>
              <a:rPr lang="it-IT" sz="1400" i="1" dirty="0" smtClean="0"/>
              <a:t> on </a:t>
            </a:r>
            <a:r>
              <a:rPr lang="it-IT" sz="1400" i="1" dirty="0" err="1" smtClean="0"/>
              <a:t>Prosecutor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investigation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results</a:t>
            </a:r>
            <a:r>
              <a:rPr lang="it-IT" sz="1400" i="1" dirty="0" smtClean="0"/>
              <a:t> (</a:t>
            </a:r>
            <a:r>
              <a:rPr lang="it-IT" sz="1400" i="1" dirty="0" err="1" smtClean="0"/>
              <a:t>there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is</a:t>
            </a:r>
            <a:r>
              <a:rPr lang="it-IT" sz="1400" i="1" dirty="0" smtClean="0"/>
              <a:t> no </a:t>
            </a:r>
            <a:r>
              <a:rPr lang="it-IT" sz="1400" i="1" dirty="0" err="1" smtClean="0"/>
              <a:t>obligation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full </a:t>
            </a:r>
            <a:r>
              <a:rPr lang="it-IT" sz="1400" i="1" dirty="0" err="1" smtClean="0"/>
              <a:t>discovery</a:t>
            </a:r>
            <a:r>
              <a:rPr lang="it-IT" sz="1400" i="1" dirty="0" smtClean="0"/>
              <a:t>), </a:t>
            </a:r>
            <a:r>
              <a:rPr lang="it-IT" sz="1400" i="1" dirty="0" err="1" smtClean="0"/>
              <a:t>evidence</a:t>
            </a:r>
            <a:r>
              <a:rPr lang="it-IT" sz="1400" i="1" dirty="0" smtClean="0"/>
              <a:t> in favor </a:t>
            </a:r>
            <a:r>
              <a:rPr lang="it-IT" sz="1400" i="1" dirty="0" err="1" smtClean="0"/>
              <a:t>collected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by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Prosecutor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memoirs</a:t>
            </a:r>
            <a:r>
              <a:rPr lang="it-IT" sz="1400" i="1" dirty="0" smtClean="0"/>
              <a:t> and </a:t>
            </a:r>
            <a:r>
              <a:rPr lang="it-IT" sz="1400" i="1" dirty="0" err="1" smtClean="0"/>
              <a:t>defensive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deductions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possibly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already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filed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4258816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it-IT" b="1" dirty="0" smtClean="0"/>
              <a:t>Il provvedimento cautelare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The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precautionary</a:t>
            </a:r>
            <a:r>
              <a:rPr lang="it-IT" sz="14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dirty="0" err="1" smtClean="0">
                <a:solidFill>
                  <a:schemeClr val="accent3">
                    <a:lumMod val="75000"/>
                  </a:schemeClr>
                </a:solidFill>
              </a:rPr>
              <a:t>order</a:t>
            </a:r>
            <a:endParaRPr lang="it-IT" sz="1400" dirty="0" smtClean="0"/>
          </a:p>
          <a:p>
            <a:pPr algn="just">
              <a:buNone/>
            </a:pPr>
            <a:endParaRPr lang="it-IT" sz="1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068960"/>
            <a:ext cx="4464495" cy="670180"/>
          </a:xfrm>
          <a:prstGeom prst="rect">
            <a:avLst/>
          </a:prstGeom>
          <a:noFill/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509120"/>
            <a:ext cx="4464496" cy="576064"/>
          </a:xfrm>
          <a:prstGeom prst="rect">
            <a:avLst/>
          </a:prstGeom>
          <a:noFill/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10125" y="1268760"/>
            <a:ext cx="4333875" cy="536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20688"/>
            <a:ext cx="4219575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620688"/>
            <a:ext cx="4162425" cy="555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764704"/>
            <a:ext cx="3581400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052736"/>
            <a:ext cx="375285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b="1" i="1" dirty="0" err="1" smtClean="0"/>
              <a:t>Simultaneus</a:t>
            </a:r>
            <a:r>
              <a:rPr lang="it-IT" b="1" i="1" dirty="0" smtClean="0"/>
              <a:t> </a:t>
            </a:r>
            <a:r>
              <a:rPr lang="it-IT" b="1" i="1" dirty="0" err="1" smtClean="0"/>
              <a:t>processus</a:t>
            </a:r>
            <a:endParaRPr lang="it-IT" b="1" i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it-IT" sz="1400" b="1" i="1" dirty="0" err="1" smtClean="0">
                <a:solidFill>
                  <a:schemeClr val="accent3">
                    <a:lumMod val="75000"/>
                  </a:schemeClr>
                </a:solidFill>
              </a:rPr>
              <a:t>Simultaneus</a:t>
            </a:r>
            <a:r>
              <a:rPr lang="it-IT" sz="1400" b="1" i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it-IT" sz="1400" b="1" i="1" dirty="0" err="1" smtClean="0">
                <a:solidFill>
                  <a:schemeClr val="accent3">
                    <a:lumMod val="75000"/>
                  </a:schemeClr>
                </a:solidFill>
              </a:rPr>
              <a:t>processus</a:t>
            </a:r>
            <a:endParaRPr lang="it-IT" sz="1400" i="1" dirty="0" smtClean="0"/>
          </a:p>
          <a:p>
            <a:pPr algn="just">
              <a:buNone/>
            </a:pPr>
            <a:endParaRPr lang="it-IT" sz="1400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3131840" y="2708920"/>
            <a:ext cx="3240360" cy="1077218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Stesso fatto, stesse esigenze cautelari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same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fact</a:t>
            </a:r>
            <a:r>
              <a:rPr lang="it-IT" sz="1400" i="1" dirty="0" smtClean="0"/>
              <a:t>, </a:t>
            </a:r>
            <a:r>
              <a:rPr lang="it-IT" sz="1400" i="1" dirty="0" err="1" smtClean="0"/>
              <a:t>same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precautionary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requirements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3131840" y="4005064"/>
            <a:ext cx="3240360" cy="58477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Stessa ordinanza</a:t>
            </a:r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same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order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cxnSp>
        <p:nvCxnSpPr>
          <p:cNvPr id="7" name="Connettore 2 6"/>
          <p:cNvCxnSpPr>
            <a:stCxn id="4" idx="2"/>
            <a:endCxn id="5" idx="0"/>
          </p:cNvCxnSpPr>
          <p:nvPr/>
        </p:nvCxnSpPr>
        <p:spPr>
          <a:xfrm>
            <a:off x="4752020" y="3786138"/>
            <a:ext cx="0" cy="2189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ttore 2 8"/>
          <p:cNvCxnSpPr>
            <a:stCxn id="5" idx="2"/>
          </p:cNvCxnSpPr>
          <p:nvPr/>
        </p:nvCxnSpPr>
        <p:spPr>
          <a:xfrm flipH="1">
            <a:off x="2627784" y="4589839"/>
            <a:ext cx="2124236" cy="5673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ttore 2 10"/>
          <p:cNvCxnSpPr>
            <a:stCxn id="5" idx="2"/>
          </p:cNvCxnSpPr>
          <p:nvPr/>
        </p:nvCxnSpPr>
        <p:spPr>
          <a:xfrm>
            <a:off x="4752020" y="4589839"/>
            <a:ext cx="2052228" cy="5673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sellaDiTesto 11"/>
          <p:cNvSpPr txBox="1"/>
          <p:nvPr/>
        </p:nvSpPr>
        <p:spPr>
          <a:xfrm>
            <a:off x="827584" y="5157192"/>
            <a:ext cx="3240360" cy="1077218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u="sng" dirty="0" smtClean="0"/>
              <a:t>Immediata</a:t>
            </a:r>
            <a:r>
              <a:rPr lang="it-IT" dirty="0" smtClean="0"/>
              <a:t> applicazione della misura cautelare agli indagati</a:t>
            </a:r>
          </a:p>
          <a:p>
            <a:pPr algn="just"/>
            <a:r>
              <a:rPr lang="it-IT" sz="1400" i="1" dirty="0" smtClean="0"/>
              <a:t>(Immediate </a:t>
            </a:r>
            <a:r>
              <a:rPr lang="it-IT" sz="1400" i="1" dirty="0" err="1" smtClean="0"/>
              <a:t>application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measure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suspects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  <p:sp>
        <p:nvSpPr>
          <p:cNvPr id="13" name="CasellaDiTesto 12"/>
          <p:cNvSpPr txBox="1"/>
          <p:nvPr/>
        </p:nvSpPr>
        <p:spPr>
          <a:xfrm>
            <a:off x="5220072" y="5157192"/>
            <a:ext cx="3240360" cy="1354217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A</a:t>
            </a:r>
            <a:r>
              <a:rPr lang="it-IT" dirty="0" smtClean="0"/>
              <a:t>pplicazione della misura cautelare all’ente </a:t>
            </a:r>
            <a:r>
              <a:rPr lang="it-IT" u="sng" dirty="0" smtClean="0"/>
              <a:t>dopo un’udienza</a:t>
            </a:r>
            <a:r>
              <a:rPr lang="it-IT" i="1" u="sng" dirty="0" smtClean="0"/>
              <a:t> ad hoc</a:t>
            </a:r>
            <a:endParaRPr lang="it-IT" u="sng" dirty="0" smtClean="0"/>
          </a:p>
          <a:p>
            <a:pPr algn="just"/>
            <a:r>
              <a:rPr lang="it-IT" sz="1400" i="1" dirty="0" smtClean="0"/>
              <a:t>(</a:t>
            </a:r>
            <a:r>
              <a:rPr lang="it-IT" sz="1400" i="1" dirty="0" err="1" smtClean="0"/>
              <a:t>Application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of</a:t>
            </a:r>
            <a:r>
              <a:rPr lang="it-IT" sz="1400" i="1" dirty="0" smtClean="0"/>
              <a:t> the </a:t>
            </a:r>
            <a:r>
              <a:rPr lang="it-IT" sz="1400" i="1" dirty="0" err="1" smtClean="0"/>
              <a:t>measure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to</a:t>
            </a:r>
            <a:r>
              <a:rPr lang="it-IT" sz="1400" i="1" dirty="0" smtClean="0"/>
              <a:t> the body </a:t>
            </a:r>
            <a:r>
              <a:rPr lang="it-IT" sz="1400" i="1" dirty="0" err="1" smtClean="0"/>
              <a:t>after</a:t>
            </a:r>
            <a:r>
              <a:rPr lang="it-IT" sz="1400" i="1" dirty="0" smtClean="0"/>
              <a:t> the</a:t>
            </a:r>
            <a:r>
              <a:rPr lang="it-IT" sz="1400" dirty="0" smtClean="0"/>
              <a:t> ad hoc</a:t>
            </a:r>
            <a:r>
              <a:rPr lang="it-IT" sz="1400" i="1" dirty="0" smtClean="0"/>
              <a:t> </a:t>
            </a:r>
            <a:r>
              <a:rPr lang="it-IT" sz="1400" i="1" dirty="0" err="1" smtClean="0"/>
              <a:t>hearing</a:t>
            </a:r>
            <a:r>
              <a:rPr lang="it-IT" sz="1400" i="1" dirty="0" smtClean="0"/>
              <a:t>)</a:t>
            </a:r>
            <a:endParaRPr lang="it-IT" sz="1400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amonto">
  <a:themeElements>
    <a:clrScheme name="Personalizzato 1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78397A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Tramont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amont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1460</TotalTime>
  <Words>600</Words>
  <Application>Microsoft Office PowerPoint</Application>
  <PresentationFormat>Presentazione su schermo (4:3)</PresentationFormat>
  <Paragraphs>72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13" baseType="lpstr">
      <vt:lpstr>Tramonto</vt:lpstr>
      <vt:lpstr>Misure cautelari / I </vt:lpstr>
      <vt:lpstr>Presupposti</vt:lpstr>
      <vt:lpstr>Gravi indizi</vt:lpstr>
      <vt:lpstr>Pericolo</vt:lpstr>
      <vt:lpstr>Pericolo</vt:lpstr>
      <vt:lpstr>Pericolo</vt:lpstr>
      <vt:lpstr>Quali misure</vt:lpstr>
      <vt:lpstr>La richiesta cautelare</vt:lpstr>
      <vt:lpstr>Il provvedimento cautelare</vt:lpstr>
      <vt:lpstr>Diapositiva 10</vt:lpstr>
      <vt:lpstr>Diapositiva 11</vt:lpstr>
      <vt:lpstr>Simultaneus processus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 societas delinquere non potest al D.Lgs. 231/2001</dc:title>
  <dc:creator>Francesco Trapella</dc:creator>
  <cp:lastModifiedBy>Francesco Trapella</cp:lastModifiedBy>
  <cp:revision>260</cp:revision>
  <dcterms:created xsi:type="dcterms:W3CDTF">2023-02-26T14:53:05Z</dcterms:created>
  <dcterms:modified xsi:type="dcterms:W3CDTF">2023-04-15T10:27:27Z</dcterms:modified>
</cp:coreProperties>
</file>