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10/04/2024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L’estinzione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alcuni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reati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per </a:t>
            </a:r>
            <a:r>
              <a:rPr lang="en-US" dirty="0" err="1" smtClean="0">
                <a:solidFill>
                  <a:srgbClr val="002060"/>
                </a:solidFill>
              </a:rPr>
              <a:t>condotte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riparatorie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41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</a:t>
            </a:r>
            <a:r>
              <a:rPr lang="it-IT" dirty="0" smtClean="0"/>
              <a:t>11 </a:t>
            </a:r>
            <a:r>
              <a:rPr lang="it-IT" dirty="0" smtClean="0"/>
              <a:t>aprile 2024, ore 18.00 – 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13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Lo schema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base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44" name="CasellaDiTesto 43"/>
          <p:cNvSpPr txBox="1"/>
          <p:nvPr/>
        </p:nvSpPr>
        <p:spPr>
          <a:xfrm>
            <a:off x="406574" y="836712"/>
            <a:ext cx="540060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Attività di indagine nell’impresa</a:t>
            </a:r>
            <a:endParaRPr lang="it-IT" dirty="0"/>
          </a:p>
        </p:txBody>
      </p:sp>
      <p:sp>
        <p:nvSpPr>
          <p:cNvPr id="50" name="CasellaDiTesto 49"/>
          <p:cNvSpPr txBox="1"/>
          <p:nvPr/>
        </p:nvSpPr>
        <p:spPr>
          <a:xfrm>
            <a:off x="406574" y="1412776"/>
            <a:ext cx="540060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Accertamento del reato</a:t>
            </a:r>
            <a:endParaRPr lang="it-IT" dirty="0"/>
          </a:p>
        </p:txBody>
      </p:sp>
      <p:sp>
        <p:nvSpPr>
          <p:cNvPr id="54" name="CasellaDiTesto 53"/>
          <p:cNvSpPr txBox="1"/>
          <p:nvPr/>
        </p:nvSpPr>
        <p:spPr>
          <a:xfrm>
            <a:off x="406574" y="1988840"/>
            <a:ext cx="540060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rgbClr val="FF0000"/>
                </a:solidFill>
              </a:rPr>
              <a:t>Prescrizione</a:t>
            </a:r>
            <a:r>
              <a:rPr lang="it-IT" sz="1600" dirty="0" smtClean="0"/>
              <a:t>, cioè ordine di </a:t>
            </a:r>
            <a:r>
              <a:rPr lang="it-IT" sz="1600" u="sng" dirty="0" smtClean="0"/>
              <a:t>fare</a:t>
            </a:r>
            <a:r>
              <a:rPr lang="it-IT" sz="1600" dirty="0" smtClean="0"/>
              <a:t> e di </a:t>
            </a:r>
            <a:r>
              <a:rPr lang="it-IT" sz="1600" u="sng" dirty="0" smtClean="0"/>
              <a:t>pagare</a:t>
            </a:r>
            <a:r>
              <a:rPr lang="it-IT" sz="1600" dirty="0" smtClean="0"/>
              <a:t> entro un termine</a:t>
            </a:r>
            <a:endParaRPr lang="it-IT" sz="1600" b="1" dirty="0">
              <a:solidFill>
                <a:srgbClr val="FF0000"/>
              </a:solidFill>
            </a:endParaRPr>
          </a:p>
        </p:txBody>
      </p:sp>
      <p:cxnSp>
        <p:nvCxnSpPr>
          <p:cNvPr id="56" name="Connettore 2 55"/>
          <p:cNvCxnSpPr>
            <a:stCxn id="54" idx="2"/>
          </p:cNvCxnSpPr>
          <p:nvPr/>
        </p:nvCxnSpPr>
        <p:spPr>
          <a:xfrm flipH="1">
            <a:off x="1558702" y="2327394"/>
            <a:ext cx="1548172" cy="6695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ttore 2 59"/>
          <p:cNvCxnSpPr>
            <a:stCxn id="54" idx="2"/>
          </p:cNvCxnSpPr>
          <p:nvPr/>
        </p:nvCxnSpPr>
        <p:spPr>
          <a:xfrm>
            <a:off x="3106874" y="2327394"/>
            <a:ext cx="1548172" cy="7415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asellaDiTesto 62"/>
          <p:cNvSpPr txBox="1"/>
          <p:nvPr/>
        </p:nvSpPr>
        <p:spPr>
          <a:xfrm>
            <a:off x="190550" y="3068960"/>
            <a:ext cx="29523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L’</a:t>
            </a:r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imprenditore</a:t>
            </a:r>
            <a:r>
              <a:rPr lang="it-IT" dirty="0" smtClean="0"/>
              <a:t> adempie </a:t>
            </a:r>
            <a:endParaRPr lang="it-IT" dirty="0"/>
          </a:p>
        </p:txBody>
      </p:sp>
      <p:sp>
        <p:nvSpPr>
          <p:cNvPr id="64" name="CasellaDiTesto 63"/>
          <p:cNvSpPr txBox="1"/>
          <p:nvPr/>
        </p:nvSpPr>
        <p:spPr>
          <a:xfrm>
            <a:off x="3862958" y="3068960"/>
            <a:ext cx="29523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L’imprenditore NON adempie </a:t>
            </a:r>
            <a:endParaRPr lang="it-IT" dirty="0"/>
          </a:p>
        </p:txBody>
      </p:sp>
      <p:sp>
        <p:nvSpPr>
          <p:cNvPr id="65" name="CasellaDiTesto 64"/>
          <p:cNvSpPr txBox="1"/>
          <p:nvPr/>
        </p:nvSpPr>
        <p:spPr>
          <a:xfrm>
            <a:off x="190550" y="3573016"/>
            <a:ext cx="29523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Il reato si estingue.</a:t>
            </a:r>
          </a:p>
          <a:p>
            <a:pPr algn="ctr"/>
            <a:r>
              <a:rPr lang="it-IT" dirty="0" smtClean="0"/>
              <a:t>L’imprenditore evita il processo.</a:t>
            </a:r>
            <a:endParaRPr lang="it-IT" dirty="0"/>
          </a:p>
        </p:txBody>
      </p:sp>
      <p:sp>
        <p:nvSpPr>
          <p:cNvPr id="66" name="CasellaDiTesto 65"/>
          <p:cNvSpPr txBox="1"/>
          <p:nvPr/>
        </p:nvSpPr>
        <p:spPr>
          <a:xfrm>
            <a:off x="3862958" y="3573016"/>
            <a:ext cx="29523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Il procedimento riprende il proprio corso.</a:t>
            </a:r>
            <a:endParaRPr lang="it-IT" dirty="0"/>
          </a:p>
        </p:txBody>
      </p:sp>
      <p:cxnSp>
        <p:nvCxnSpPr>
          <p:cNvPr id="68" name="Connettore 1 67"/>
          <p:cNvCxnSpPr/>
          <p:nvPr/>
        </p:nvCxnSpPr>
        <p:spPr>
          <a:xfrm>
            <a:off x="1414686" y="3356992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CasellaDiTesto 68"/>
          <p:cNvSpPr txBox="1"/>
          <p:nvPr/>
        </p:nvSpPr>
        <p:spPr>
          <a:xfrm>
            <a:off x="190550" y="4941168"/>
            <a:ext cx="29523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err="1" smtClean="0"/>
              <a:t>NB</a:t>
            </a:r>
            <a:r>
              <a:rPr lang="it-IT" sz="1600" b="1" dirty="0" smtClean="0"/>
              <a:t>.</a:t>
            </a:r>
            <a:r>
              <a:rPr lang="it-IT" sz="1600" dirty="0" smtClean="0"/>
              <a:t> L’imprenditore, e non l’ente. Per l’ente valgono i meccanismi “premiali” (o, meglio, riparatori degli artt. 12 e 17 d.lgs. 231/01).</a:t>
            </a:r>
            <a:endParaRPr lang="it-IT" sz="1600" b="1" dirty="0"/>
          </a:p>
        </p:txBody>
      </p:sp>
      <p:sp>
        <p:nvSpPr>
          <p:cNvPr id="70" name="Parentesi quadra chiusa 69"/>
          <p:cNvSpPr/>
          <p:nvPr/>
        </p:nvSpPr>
        <p:spPr>
          <a:xfrm>
            <a:off x="6743278" y="2132856"/>
            <a:ext cx="144016" cy="1368152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1" name="CasellaDiTesto 70"/>
          <p:cNvSpPr txBox="1"/>
          <p:nvPr/>
        </p:nvSpPr>
        <p:spPr>
          <a:xfrm rot="16200000">
            <a:off x="5945674" y="2714436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 smtClean="0"/>
              <a:t>Procedimento sospeso</a:t>
            </a:r>
            <a:endParaRPr lang="it-IT" sz="1200" b="1" dirty="0"/>
          </a:p>
        </p:txBody>
      </p:sp>
      <p:cxnSp>
        <p:nvCxnSpPr>
          <p:cNvPr id="73" name="Connettore 2 72"/>
          <p:cNvCxnSpPr/>
          <p:nvPr/>
        </p:nvCxnSpPr>
        <p:spPr>
          <a:xfrm>
            <a:off x="4583038" y="980728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CasellaDiTesto 73"/>
          <p:cNvSpPr txBox="1"/>
          <p:nvPr/>
        </p:nvSpPr>
        <p:spPr>
          <a:xfrm>
            <a:off x="6167214" y="76470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Quindi, sia sull’ente, sia sull’imprenditore.</a:t>
            </a:r>
            <a:endParaRPr lang="it-IT" sz="1400" dirty="0"/>
          </a:p>
        </p:txBody>
      </p:sp>
      <p:cxnSp>
        <p:nvCxnSpPr>
          <p:cNvPr id="75" name="Connettore 2 74"/>
          <p:cNvCxnSpPr/>
          <p:nvPr/>
        </p:nvCxnSpPr>
        <p:spPr>
          <a:xfrm>
            <a:off x="4222998" y="1628800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CasellaDiTesto 76"/>
          <p:cNvSpPr txBox="1"/>
          <p:nvPr/>
        </p:nvSpPr>
        <p:spPr>
          <a:xfrm>
            <a:off x="6167214" y="1268760"/>
            <a:ext cx="2160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Attenzione:</a:t>
            </a:r>
            <a:r>
              <a:rPr lang="it-IT" sz="1400" dirty="0" smtClean="0"/>
              <a:t> NON vale per tutti i reati (≠ artt. 12, 17 D.lgs. 231/01)</a:t>
            </a:r>
            <a:endParaRPr lang="it-IT" sz="1400" b="1" dirty="0"/>
          </a:p>
        </p:txBody>
      </p:sp>
      <p:sp>
        <p:nvSpPr>
          <p:cNvPr id="81" name="CasellaDiTesto 80"/>
          <p:cNvSpPr txBox="1"/>
          <p:nvPr/>
        </p:nvSpPr>
        <p:spPr>
          <a:xfrm>
            <a:off x="7463358" y="1988840"/>
            <a:ext cx="4464496" cy="39703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7030A0"/>
                </a:solidFill>
              </a:rPr>
              <a:t>Problemi aperti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Segreto investigativo</a:t>
            </a:r>
            <a:r>
              <a:rPr lang="it-IT" dirty="0" smtClean="0"/>
              <a:t>: se gli accertatori prescrivono all’imprenditore determinati adempimenti, significa che </a:t>
            </a:r>
            <a:r>
              <a:rPr lang="it-IT" u="sng" dirty="0" smtClean="0"/>
              <a:t>lo informano che è in corso un’indagine a suo carico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Tempistiche dell’indagine</a:t>
            </a:r>
            <a:r>
              <a:rPr lang="it-IT" dirty="0" smtClean="0"/>
              <a:t>: se l’imprenditore deve adempiere alla prescrizione, </a:t>
            </a:r>
            <a:r>
              <a:rPr lang="it-IT" u="sng" dirty="0" smtClean="0"/>
              <a:t>i tempi dell’indagine si dilatano</a:t>
            </a:r>
            <a:r>
              <a:rPr lang="it-IT" dirty="0" smtClean="0"/>
              <a:t>; la circostanza assume rilievo se, poi, l’imprenditore non adempie e il procedimento riprende.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i="1" dirty="0" smtClean="0"/>
              <a:t>Giustizia </a:t>
            </a:r>
            <a:r>
              <a:rPr lang="it-IT" i="1" dirty="0" err="1" smtClean="0"/>
              <a:t>riparativa</a:t>
            </a:r>
            <a:r>
              <a:rPr lang="it-IT" dirty="0" smtClean="0"/>
              <a:t>: il meccanismo ha punti in comune con la riparazione degli artt. 12 e 17 d.lgs. 231/01. </a:t>
            </a:r>
            <a:r>
              <a:rPr lang="it-IT" u="sng" dirty="0" smtClean="0"/>
              <a:t>Si può parlare di giustizia </a:t>
            </a:r>
            <a:r>
              <a:rPr lang="it-IT" u="sng" dirty="0" err="1" smtClean="0"/>
              <a:t>riparativa</a:t>
            </a:r>
            <a:r>
              <a:rPr lang="it-IT" dirty="0" smtClean="0"/>
              <a:t> (v. d.lgs. 150/2022)?</a:t>
            </a:r>
            <a:endParaRPr lang="it-IT" i="1" dirty="0"/>
          </a:p>
        </p:txBody>
      </p:sp>
      <p:cxnSp>
        <p:nvCxnSpPr>
          <p:cNvPr id="83" name="Connettore 2 82"/>
          <p:cNvCxnSpPr>
            <a:stCxn id="77" idx="3"/>
          </p:cNvCxnSpPr>
          <p:nvPr/>
        </p:nvCxnSpPr>
        <p:spPr>
          <a:xfrm flipV="1">
            <a:off x="8327454" y="1628800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CasellaDiTesto 83"/>
          <p:cNvSpPr txBox="1"/>
          <p:nvPr/>
        </p:nvSpPr>
        <p:spPr>
          <a:xfrm>
            <a:off x="9119542" y="1124744"/>
            <a:ext cx="273630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Artt. 20 ss. d.lgs. 758/1994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Artt. 12-</a:t>
            </a:r>
            <a:r>
              <a:rPr lang="it-IT" sz="1400" i="1" dirty="0" smtClean="0"/>
              <a:t>ter</a:t>
            </a:r>
            <a:r>
              <a:rPr lang="it-IT" sz="1400" dirty="0" smtClean="0"/>
              <a:t> ss. l. 283/1962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Artt. 318 ss. d.lgs. 152/2006</a:t>
            </a:r>
            <a:endParaRPr lang="it-IT" sz="1400" dirty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disciplina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giuslavoristica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06574" y="764704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Ambito di applicazione – </a:t>
            </a:r>
            <a:r>
              <a:rPr lang="it-IT" u="sng" dirty="0" smtClean="0"/>
              <a:t>Contravvenzioni</a:t>
            </a:r>
            <a:r>
              <a:rPr lang="it-IT" dirty="0" smtClean="0"/>
              <a:t>, cioè reati in materia di </a:t>
            </a:r>
            <a:r>
              <a:rPr lang="it-IT" u="sng" dirty="0" smtClean="0"/>
              <a:t>sicurezza</a:t>
            </a:r>
            <a:r>
              <a:rPr lang="it-IT" dirty="0" smtClean="0"/>
              <a:t> e di </a:t>
            </a:r>
            <a:r>
              <a:rPr lang="it-IT" u="sng" dirty="0" smtClean="0"/>
              <a:t>igiene sul lavoro</a:t>
            </a:r>
            <a:r>
              <a:rPr lang="it-IT" dirty="0" smtClean="0"/>
              <a:t> puniti con la pena alternativa dell’arresto o dell’ammenda, secondo quanto previsto dalle norme a cui rimanda l’all. 1 del d.lgs. 758/1994.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06574" y="1556792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Scopo – </a:t>
            </a:r>
            <a:r>
              <a:rPr lang="it-IT" dirty="0" smtClean="0"/>
              <a:t>Garantire l’</a:t>
            </a:r>
            <a:r>
              <a:rPr lang="it-IT" u="sng" dirty="0" smtClean="0"/>
              <a:t>eliminazione della situazione pericolosa</a:t>
            </a:r>
            <a:r>
              <a:rPr lang="it-IT" dirty="0" smtClean="0"/>
              <a:t> mediante l’adempimento dell’imprenditore alle necessarie prescrizioni.</a:t>
            </a:r>
            <a:endParaRPr lang="it-IT" b="1" dirty="0"/>
          </a:p>
        </p:txBody>
      </p:sp>
      <p:cxnSp>
        <p:nvCxnSpPr>
          <p:cNvPr id="10" name="Connettore 1 9"/>
          <p:cNvCxnSpPr/>
          <p:nvPr/>
        </p:nvCxnSpPr>
        <p:spPr>
          <a:xfrm>
            <a:off x="3934966" y="2276872"/>
            <a:ext cx="0" cy="388843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406574" y="2564904"/>
            <a:ext cx="3312368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NB</a:t>
            </a:r>
            <a:r>
              <a:rPr lang="it-IT" b="1" dirty="0" smtClean="0"/>
              <a:t>. </a:t>
            </a:r>
            <a:r>
              <a:rPr lang="it-IT" i="1" dirty="0" smtClean="0"/>
              <a:t>Somiglianza con i meccanismi “premiali” degli artt. 12 e 17 d.lgs. 231/2001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Lo Stato </a:t>
            </a:r>
            <a:r>
              <a:rPr lang="it-IT" u="sng" dirty="0" smtClean="0"/>
              <a:t>rinuncia all’esercizio dell’azione penale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Lo Stato </a:t>
            </a:r>
            <a:r>
              <a:rPr lang="it-IT" u="sng" dirty="0" smtClean="0"/>
              <a:t>tutela l’attività economica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Lo Stato incentiva i soggetti economici ad operare in modo conforme ai principi di sicurezza, ordine e utilità sociale (</a:t>
            </a:r>
            <a:r>
              <a:rPr lang="it-IT" b="1" dirty="0" smtClean="0"/>
              <a:t>art. 41 Cost.</a:t>
            </a:r>
            <a:r>
              <a:rPr lang="it-IT" dirty="0" smtClean="0"/>
              <a:t>).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4150990" y="2420888"/>
            <a:ext cx="7704856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1.- La prescrizione</a:t>
            </a:r>
            <a:r>
              <a:rPr lang="it-IT" dirty="0" smtClean="0"/>
              <a:t>. </a:t>
            </a:r>
            <a:r>
              <a:rPr lang="it-IT" i="1" dirty="0" smtClean="0"/>
              <a:t>“Allo scopo di eliminare la contravvenzione accertata, l'organo di vigilanza, nell'esercizio delle funzioni di polizia giudiziaria di cui all'art. 55 del codice di procedura penale, impartisce al contravventore un'apposita prescrizione, </a:t>
            </a:r>
            <a:r>
              <a:rPr lang="it-IT" i="1" u="sng" dirty="0" smtClean="0"/>
              <a:t>fissando per la regolarizzazione un termine</a:t>
            </a:r>
            <a:r>
              <a:rPr lang="it-IT" i="1" dirty="0" smtClean="0"/>
              <a:t> non eccedente il periodo di tempo tecnicamente necessario</a:t>
            </a:r>
            <a:r>
              <a:rPr lang="it-IT" i="1" dirty="0" smtClean="0"/>
              <a:t>.” </a:t>
            </a:r>
            <a:r>
              <a:rPr lang="it-IT" b="1" dirty="0" smtClean="0"/>
              <a:t>(art. 20, comma 1, d.lgs. 754/1994).</a:t>
            </a:r>
            <a:endParaRPr lang="it-IT" b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4295006" y="3933056"/>
            <a:ext cx="756084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Il contenuto della prescrizione è rappresentato da una serie di adempimenti utili a risolvere la situazione che ha generato il reato (</a:t>
            </a:r>
            <a:r>
              <a:rPr lang="it-IT" sz="1600" b="1" dirty="0" smtClean="0"/>
              <a:t>struttura elastica della prescrizione</a:t>
            </a:r>
            <a:r>
              <a:rPr lang="it-IT" sz="1600" dirty="0" smtClean="0"/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Per l’adempimento l’imprenditore deve provvedere nel più breve tempo possibile (</a:t>
            </a:r>
            <a:r>
              <a:rPr lang="it-IT" sz="1600" i="1" dirty="0" smtClean="0"/>
              <a:t>periodo di tempo tecnicamente necessario</a:t>
            </a:r>
            <a:r>
              <a:rPr lang="it-IT" sz="1600" dirty="0" smtClean="0"/>
              <a:t> </a:t>
            </a:r>
            <a:r>
              <a:rPr lang="it-IT" sz="1600" dirty="0" smtClean="0">
                <a:sym typeface="Wingdings" pitchFamily="2" charset="2"/>
              </a:rPr>
              <a:t>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sz="1400" dirty="0" smtClean="0">
                <a:sym typeface="Wingdings" pitchFamily="2" charset="2"/>
              </a:rPr>
              <a:t>con possibilità di proroga. Il primo comma, infatti, si chiude così: </a:t>
            </a:r>
            <a:r>
              <a:rPr lang="it-IT" sz="1400" i="1" dirty="0" smtClean="0">
                <a:sym typeface="Wingdings" pitchFamily="2" charset="2"/>
              </a:rPr>
              <a:t>“t</a:t>
            </a:r>
            <a:r>
              <a:rPr lang="it-IT" sz="1400" i="1" dirty="0" smtClean="0"/>
              <a:t>ale </a:t>
            </a:r>
            <a:r>
              <a:rPr lang="it-IT" sz="1400" i="1" dirty="0" smtClean="0"/>
              <a:t>termine è </a:t>
            </a:r>
            <a:r>
              <a:rPr lang="it-IT" sz="1400" i="1" u="sng" dirty="0" smtClean="0"/>
              <a:t>prorogabile a richiesta del contravventore</a:t>
            </a:r>
            <a:r>
              <a:rPr lang="it-IT" sz="1400" i="1" dirty="0" smtClean="0"/>
              <a:t>, per la particolare complessità o per l'oggettiva difficoltà dell'adempimento. </a:t>
            </a:r>
            <a:r>
              <a:rPr lang="it-IT" sz="1400" i="1" u="sng" dirty="0" smtClean="0"/>
              <a:t>In nessun caso esso può superare i sei mesi</a:t>
            </a:r>
            <a:r>
              <a:rPr lang="it-IT" sz="1400" i="1" dirty="0" smtClean="0"/>
              <a:t>. Tuttavia, quando specifiche </a:t>
            </a:r>
            <a:r>
              <a:rPr lang="it-IT" sz="1400" i="1" u="sng" dirty="0" smtClean="0"/>
              <a:t>circostanze non imputabili al contravventore</a:t>
            </a:r>
            <a:r>
              <a:rPr lang="it-IT" sz="1400" i="1" dirty="0" smtClean="0"/>
              <a:t> determinano un ritardo nella regolarizzazione, il termine di sei mesi può essere prorogato per una sola volta, a richiesta del contravventore, per un tempo non superiore ad ulteriori sei mesi, con provvedimento motivato che è comunicato immediatamente al pubblico </a:t>
            </a:r>
            <a:r>
              <a:rPr lang="it-IT" sz="1400" i="1" dirty="0" smtClean="0"/>
              <a:t>ministero”).</a:t>
            </a:r>
            <a:endParaRPr lang="it-IT" sz="1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disciplina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giuslavoristica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150990" y="764704"/>
            <a:ext cx="77048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2.- Il controllo sull’adempimento</a:t>
            </a:r>
            <a:r>
              <a:rPr lang="it-IT" dirty="0" smtClean="0"/>
              <a:t>. È nelle mani di un </a:t>
            </a:r>
            <a:r>
              <a:rPr lang="it-IT" u="sng" dirty="0" smtClean="0">
                <a:solidFill>
                  <a:schemeClr val="tx2">
                    <a:lumMod val="75000"/>
                  </a:schemeClr>
                </a:solidFill>
              </a:rPr>
              <a:t>organo di vigilanza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10" name="Connettore 1 9"/>
          <p:cNvCxnSpPr/>
          <p:nvPr/>
        </p:nvCxnSpPr>
        <p:spPr>
          <a:xfrm>
            <a:off x="9983638" y="105273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 flipH="1">
            <a:off x="3214886" y="1340768"/>
            <a:ext cx="67687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406574" y="836712"/>
            <a:ext cx="2808312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ATTENZIONE.</a:t>
            </a:r>
            <a:r>
              <a:rPr lang="it-IT" sz="1600" dirty="0" smtClean="0"/>
              <a:t> Non confondete questo soggetto con l’</a:t>
            </a:r>
            <a:r>
              <a:rPr lang="it-IT" sz="1600" dirty="0" err="1" smtClean="0"/>
              <a:t>O.d.V</a:t>
            </a:r>
            <a:r>
              <a:rPr lang="it-IT" sz="1600" dirty="0" smtClean="0"/>
              <a:t>.</a:t>
            </a:r>
          </a:p>
          <a:p>
            <a:pPr algn="just"/>
            <a:r>
              <a:rPr lang="it-IT" sz="1600" dirty="0" smtClean="0"/>
              <a:t>Il d.lgs. 758/1994 si riferisce a </a:t>
            </a:r>
            <a:r>
              <a:rPr lang="it-IT" sz="1600" i="1" dirty="0" smtClean="0"/>
              <a:t>“il personale ispettivo di cui all’art. 21, c. 3, l. 883/1978, fatte salve le diverse competenze previste da altre norme”</a:t>
            </a:r>
            <a:r>
              <a:rPr lang="it-IT" sz="1600" dirty="0" smtClean="0"/>
              <a:t> </a:t>
            </a:r>
            <a:r>
              <a:rPr lang="it-IT" sz="1600" dirty="0" smtClean="0"/>
              <a:t>(cd. </a:t>
            </a:r>
            <a:r>
              <a:rPr lang="it-IT" sz="1600" b="1" dirty="0" smtClean="0"/>
              <a:t>“ispettorato del lavoro in materia di prevenzione”</a:t>
            </a:r>
            <a:r>
              <a:rPr lang="it-IT" sz="1600" dirty="0" smtClean="0"/>
              <a:t>)</a:t>
            </a:r>
            <a:endParaRPr lang="it-IT" sz="1600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4078982" y="1484784"/>
            <a:ext cx="770485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L’organo di vigilanza: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può imporre specifiche misure finalizzate a fare cessare il pericolo per la sicurezza o per la salute dei lavoratori (art. 20, comma 3, d.lgs. 758/1994);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agisce in qualità di soggetto di </a:t>
            </a:r>
            <a:r>
              <a:rPr lang="it-IT" u="sng" dirty="0" smtClean="0"/>
              <a:t>polizia giudiziaria</a:t>
            </a:r>
            <a:r>
              <a:rPr lang="it-IT" dirty="0" smtClean="0"/>
              <a:t> e, quindi, ha l’obbligo di </a:t>
            </a:r>
            <a:r>
              <a:rPr lang="it-IT" u="sng" dirty="0" smtClean="0"/>
              <a:t>riferirsi al pubblico ministero</a:t>
            </a:r>
            <a:r>
              <a:rPr lang="it-IT" dirty="0" smtClean="0"/>
              <a:t> con costanza (art. 347 c.p.p.) (art. 20, comma 4, d.lgs. 758/1994);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verifica il corretto adempimento della prescrizione (art. 21, comma 1, d.lgs. 758/1994).</a:t>
            </a:r>
            <a:endParaRPr lang="it-IT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4078982" y="4149080"/>
            <a:ext cx="770485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3.- Il pagamento di una somma in sede amministrativa</a:t>
            </a:r>
            <a:r>
              <a:rPr lang="it-IT" dirty="0" smtClean="0"/>
              <a:t>. </a:t>
            </a:r>
            <a:r>
              <a:rPr lang="it-IT" u="sng" dirty="0" smtClean="0"/>
              <a:t>Se l’imprenditore adempie correttamente</a:t>
            </a:r>
            <a:r>
              <a:rPr lang="it-IT" dirty="0" smtClean="0"/>
              <a:t>, il contravventore è ammesso a pagare una somma in sede amministrativa.</a:t>
            </a:r>
            <a:endParaRPr lang="it-IT" b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406574" y="3573016"/>
            <a:ext cx="2808312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CALCOLO DELLA SOMMA DA PAGARE IN SEDE AMMINISTRATIVA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Si individua il massimo dell’ammenda stabilita per la contravvenzione;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Si calcola il 25% di quel valore.</a:t>
            </a:r>
            <a:endParaRPr lang="it-IT" sz="1600" dirty="0"/>
          </a:p>
        </p:txBody>
      </p:sp>
      <p:cxnSp>
        <p:nvCxnSpPr>
          <p:cNvPr id="20" name="Connettore 2 19"/>
          <p:cNvCxnSpPr>
            <a:stCxn id="17" idx="1"/>
          </p:cNvCxnSpPr>
          <p:nvPr/>
        </p:nvCxnSpPr>
        <p:spPr>
          <a:xfrm flipH="1" flipV="1">
            <a:off x="3214886" y="4581128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disciplina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giuslavoristica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150990" y="764704"/>
            <a:ext cx="770485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4.- L’estinzione</a:t>
            </a:r>
            <a:r>
              <a:rPr lang="it-IT" dirty="0" smtClean="0"/>
              <a:t>. Avviene: </a:t>
            </a:r>
            <a:r>
              <a:rPr lang="it-IT" i="1" dirty="0" smtClean="0"/>
              <a:t>a)</a:t>
            </a:r>
            <a:r>
              <a:rPr lang="it-IT" dirty="0" smtClean="0"/>
              <a:t> se il contravventore adempie alla prescrizione nei termini impartiti; </a:t>
            </a:r>
            <a:r>
              <a:rPr lang="it-IT" i="1" dirty="0" smtClean="0"/>
              <a:t>b)</a:t>
            </a:r>
            <a:r>
              <a:rPr lang="it-IT" dirty="0" smtClean="0"/>
              <a:t> se paga la somma prevista dall’art. 21, comma 2, d.lgs. 758/1994 nei termini impartiti (art. 24, comma 1, d.lgs. 758/1994).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78582" y="620688"/>
            <a:ext cx="2808312" cy="280076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E SE L’ADEMPIMENTO E’ SOLO PARZIALE??? (es. adempimento tardivo; adempimento senza pagamento; ecc.)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 </a:t>
            </a:r>
            <a:r>
              <a:rPr lang="it-IT" sz="1600" dirty="0" smtClean="0"/>
              <a:t>Attenuanti generiche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Estinzione del reato </a:t>
            </a:r>
            <a:r>
              <a:rPr lang="it-IT" sz="1600" i="1" dirty="0" smtClean="0"/>
              <a:t>ex</a:t>
            </a:r>
            <a:r>
              <a:rPr lang="it-IT" sz="1600" dirty="0" smtClean="0"/>
              <a:t> art. 162-</a:t>
            </a:r>
            <a:r>
              <a:rPr lang="it-IT" sz="1600" i="1" dirty="0" smtClean="0"/>
              <a:t>ter</a:t>
            </a:r>
            <a:r>
              <a:rPr lang="it-IT" sz="1600" dirty="0" smtClean="0"/>
              <a:t> c.p. (od oblazione </a:t>
            </a:r>
            <a:r>
              <a:rPr lang="it-IT" sz="1600" i="1" dirty="0" smtClean="0"/>
              <a:t>ex</a:t>
            </a:r>
            <a:r>
              <a:rPr lang="it-IT" sz="1600" dirty="0" smtClean="0"/>
              <a:t> art. 162-</a:t>
            </a:r>
            <a:r>
              <a:rPr lang="it-IT" sz="1600" i="1" dirty="0" smtClean="0"/>
              <a:t>bis</a:t>
            </a:r>
            <a:r>
              <a:rPr lang="it-IT" sz="1600" dirty="0" smtClean="0"/>
              <a:t> c.p.)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Tenuità del fatto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Ecc.</a:t>
            </a:r>
            <a:endParaRPr lang="it-IT" sz="1600" dirty="0"/>
          </a:p>
        </p:txBody>
      </p:sp>
      <p:cxnSp>
        <p:nvCxnSpPr>
          <p:cNvPr id="10" name="Connettore 2 9"/>
          <p:cNvCxnSpPr/>
          <p:nvPr/>
        </p:nvCxnSpPr>
        <p:spPr>
          <a:xfrm flipH="1" flipV="1">
            <a:off x="3286894" y="1196752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3574926" y="2060848"/>
            <a:ext cx="8615487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1 16"/>
          <p:cNvCxnSpPr/>
          <p:nvPr/>
        </p:nvCxnSpPr>
        <p:spPr>
          <a:xfrm>
            <a:off x="3574926" y="2060848"/>
            <a:ext cx="0" cy="4248472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3718942" y="2204864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Notizie non apprese dall’organo di vigilanza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3862958" y="2708920"/>
            <a:ext cx="230425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Pubblico ministero (</a:t>
            </a:r>
            <a:r>
              <a:rPr lang="it-IT" i="1" dirty="0" smtClean="0"/>
              <a:t>prende notizia dei reati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8471470" y="2708920"/>
            <a:ext cx="2304256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Organo di vigilanza (riceve la comunicazione ed </a:t>
            </a:r>
            <a:r>
              <a:rPr lang="it-IT" i="1" u="sng" dirty="0" smtClean="0"/>
              <a:t>entro 60 giorni si esprime</a:t>
            </a:r>
            <a:r>
              <a:rPr lang="it-IT" dirty="0" smtClean="0"/>
              <a:t>)</a:t>
            </a:r>
            <a:endParaRPr lang="it-IT" dirty="0"/>
          </a:p>
        </p:txBody>
      </p:sp>
      <p:cxnSp>
        <p:nvCxnSpPr>
          <p:cNvPr id="24" name="Connettore 2 23"/>
          <p:cNvCxnSpPr>
            <a:stCxn id="21" idx="3"/>
            <a:endCxn id="22" idx="1"/>
          </p:cNvCxnSpPr>
          <p:nvPr/>
        </p:nvCxnSpPr>
        <p:spPr>
          <a:xfrm>
            <a:off x="6167214" y="3170585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0883472" y="2492896"/>
            <a:ext cx="13069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Inversione dei </a:t>
            </a:r>
          </a:p>
          <a:p>
            <a:pPr algn="ctr"/>
            <a:r>
              <a:rPr lang="it-IT" sz="1400" b="1" dirty="0" smtClean="0"/>
              <a:t>rapporti tra </a:t>
            </a:r>
          </a:p>
          <a:p>
            <a:pPr algn="ctr"/>
            <a:r>
              <a:rPr lang="it-IT" sz="1400" b="1" dirty="0" smtClean="0"/>
              <a:t>PM e Organismo di vigilanza</a:t>
            </a:r>
            <a:endParaRPr lang="it-IT" sz="1400" b="1" dirty="0"/>
          </a:p>
        </p:txBody>
      </p:sp>
      <p:sp>
        <p:nvSpPr>
          <p:cNvPr id="27" name="CasellaDiTesto 26"/>
          <p:cNvSpPr txBox="1"/>
          <p:nvPr/>
        </p:nvSpPr>
        <p:spPr>
          <a:xfrm>
            <a:off x="3790950" y="4437112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Sospensione del procedimento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3862958" y="4797152"/>
            <a:ext cx="813690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Nei casi in cui la notizia sia stata appresa dall’organo di vigilanza, il procedimento è sospeso </a:t>
            </a:r>
            <a:r>
              <a:rPr lang="it-IT" u="sng" dirty="0" smtClean="0"/>
              <a:t>durante il tempo necessario all’adempimento e al pagamento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Nei casi in cui la notizia sia stata appresa dal pubblico ministero, vale la stessa regola </a:t>
            </a:r>
            <a:r>
              <a:rPr lang="it-IT" u="sng" dirty="0" smtClean="0"/>
              <a:t>tranne nel caso in cui l’organo di vigilanza non ritenga di procedere secondo il meccanismo estintivo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34" name="Connettore 2 33"/>
          <p:cNvCxnSpPr>
            <a:stCxn id="28" idx="1"/>
          </p:cNvCxnSpPr>
          <p:nvPr/>
        </p:nvCxnSpPr>
        <p:spPr>
          <a:xfrm flipH="1" flipV="1">
            <a:off x="3214886" y="551723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asellaDiTesto 34"/>
          <p:cNvSpPr txBox="1"/>
          <p:nvPr/>
        </p:nvSpPr>
        <p:spPr>
          <a:xfrm>
            <a:off x="910630" y="5013176"/>
            <a:ext cx="2304256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Durante la sospensione???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Atti urgenti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Archiviazione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Nessun altro adempimento procedimentale.</a:t>
            </a:r>
            <a:endParaRPr lang="it-IT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2033</TotalTime>
  <Words>1062</Words>
  <Application>Microsoft Office PowerPoint</Application>
  <PresentationFormat>Personalizzato</PresentationFormat>
  <Paragraphs>82</Paragraphs>
  <Slides>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L’estinzione di alcuni reati  per condotte riparatorie</vt:lpstr>
      <vt:lpstr>Lo schema di base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300</cp:revision>
  <dcterms:created xsi:type="dcterms:W3CDTF">2023-10-03T16:19:00Z</dcterms:created>
  <dcterms:modified xsi:type="dcterms:W3CDTF">2024-04-10T15:56:40Z</dcterms:modified>
</cp:coreProperties>
</file>