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81BB0E5-7A7E-4907-8119-6FC586371B0E}" type="datetimeFigureOut">
              <a:rPr lang="it-IT" smtClean="0"/>
              <a:pPr/>
              <a:t>20/03/2023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2155E7A-242A-46F2-8385-C7B608616373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ttangolo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Rettangolo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Rettangolo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Rettangolo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Rettangolo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Rettangolo arrotondato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Rettangolo arrotondato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Rettangolo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ttangolo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ttangolo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ttangolo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olo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9" name="Sottotitolo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it-IT" smtClean="0"/>
              <a:t>Fare clic per modificare lo stile del sottotitolo dello schema</a:t>
            </a:r>
            <a:endParaRPr kumimoji="0" lang="en-US"/>
          </a:p>
        </p:txBody>
      </p:sp>
      <p:sp>
        <p:nvSpPr>
          <p:cNvPr id="28" name="Segnaposto data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A191FFCA-963B-4DC2-87AB-C2EFE23C69C4}" type="datetimeFigureOut">
              <a:rPr lang="it-IT" smtClean="0"/>
              <a:pPr/>
              <a:t>20/03/2023</a:t>
            </a:fld>
            <a:endParaRPr lang="it-IT"/>
          </a:p>
        </p:txBody>
      </p:sp>
      <p:sp>
        <p:nvSpPr>
          <p:cNvPr id="17" name="Segnaposto piè di pagina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it-IT"/>
          </a:p>
        </p:txBody>
      </p:sp>
      <p:sp>
        <p:nvSpPr>
          <p:cNvPr id="29" name="Segnaposto numero diapositiva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1FFCA-963B-4DC2-87AB-C2EFE23C69C4}" type="datetimeFigureOut">
              <a:rPr lang="it-IT" smtClean="0"/>
              <a:pPr/>
              <a:t>20/03/2023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1FFCA-963B-4DC2-87AB-C2EFE23C69C4}" type="datetimeFigureOut">
              <a:rPr lang="it-IT" smtClean="0"/>
              <a:pPr/>
              <a:t>20/03/2023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1FFCA-963B-4DC2-87AB-C2EFE23C69C4}" type="datetimeFigureOut">
              <a:rPr lang="it-IT" smtClean="0"/>
              <a:pPr/>
              <a:t>20/03/2023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5" name="Segnaposto contenuto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26" name="Segnaposto data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A191FFCA-963B-4DC2-87AB-C2EFE23C69C4}" type="datetimeFigureOut">
              <a:rPr lang="it-IT" smtClean="0"/>
              <a:pPr/>
              <a:t>20/03/2023</a:t>
            </a:fld>
            <a:endParaRPr lang="it-IT"/>
          </a:p>
        </p:txBody>
      </p:sp>
      <p:sp>
        <p:nvSpPr>
          <p:cNvPr id="27" name="Segnaposto numero diapositiva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28" name="Segnaposto piè di pagina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A191FFCA-963B-4DC2-87AB-C2EFE23C69C4}" type="datetimeFigureOut">
              <a:rPr lang="it-IT" smtClean="0"/>
              <a:pPr/>
              <a:t>20/03/2023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1FFCA-963B-4DC2-87AB-C2EFE23C69C4}" type="datetimeFigureOut">
              <a:rPr lang="it-IT" smtClean="0"/>
              <a:pPr/>
              <a:t>20/03/2023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1FFCA-963B-4DC2-87AB-C2EFE23C69C4}" type="datetimeFigureOut">
              <a:rPr lang="it-IT" smtClean="0"/>
              <a:pPr/>
              <a:t>20/03/2023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it-IT" smtClean="0"/>
              <a:t>Fare clic sull'icona per inserire un'immagine</a:t>
            </a:r>
            <a:endParaRPr kumimoji="0" lang="en-US" dirty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1FFCA-963B-4DC2-87AB-C2EFE23C69C4}" type="datetimeFigureOut">
              <a:rPr lang="it-IT" smtClean="0"/>
              <a:pPr/>
              <a:t>20/03/2023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1FFCA-963B-4DC2-87AB-C2EFE23C69C4}" type="datetimeFigureOut">
              <a:rPr lang="it-IT" smtClean="0"/>
              <a:pPr/>
              <a:t>20/03/2023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1FFCA-963B-4DC2-87AB-C2EFE23C69C4}" type="datetimeFigureOut">
              <a:rPr lang="it-IT" smtClean="0"/>
              <a:pPr/>
              <a:t>20/03/2023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ttangolo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Rettangolo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Rettangolo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Rettangolo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ttangolo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Rettangolo arrotondato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Rettangolo arrotondato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Rettangolo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Rettangolo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Rettangolo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Rettangolo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Rettangolo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Rettangolo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Segnaposto titolo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13" name="Segnaposto testo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  <a:p>
            <a:pPr lvl="1" eaLnBrk="1" latinLnBrk="0" hangingPunct="1"/>
            <a:r>
              <a:rPr kumimoji="0" lang="it-IT" smtClean="0"/>
              <a:t>Secondo livello</a:t>
            </a:r>
          </a:p>
          <a:p>
            <a:pPr lvl="2" eaLnBrk="1" latinLnBrk="0" hangingPunct="1"/>
            <a:r>
              <a:rPr kumimoji="0" lang="it-IT" smtClean="0"/>
              <a:t>Terzo livello</a:t>
            </a:r>
          </a:p>
          <a:p>
            <a:pPr lvl="3" eaLnBrk="1" latinLnBrk="0" hangingPunct="1"/>
            <a:r>
              <a:rPr kumimoji="0" lang="it-IT" smtClean="0"/>
              <a:t>Quarto livello</a:t>
            </a:r>
          </a:p>
          <a:p>
            <a:pPr lvl="4" eaLnBrk="1" latinLnBrk="0" hangingPunct="1"/>
            <a:r>
              <a:rPr kumimoji="0" lang="it-IT" smtClean="0"/>
              <a:t>Quinto livello</a:t>
            </a:r>
            <a:endParaRPr kumimoji="0" lang="en-US"/>
          </a:p>
        </p:txBody>
      </p:sp>
      <p:sp>
        <p:nvSpPr>
          <p:cNvPr id="14" name="Segnaposto data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A191FFCA-963B-4DC2-87AB-C2EFE23C69C4}" type="datetimeFigureOut">
              <a:rPr lang="it-IT" smtClean="0"/>
              <a:pPr/>
              <a:t>20/03/2023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it-IT"/>
          </a:p>
        </p:txBody>
      </p:sp>
      <p:sp>
        <p:nvSpPr>
          <p:cNvPr id="23" name="Segnaposto numero diapositiva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467544" y="1988840"/>
            <a:ext cx="8458200" cy="1470025"/>
          </a:xfrm>
        </p:spPr>
        <p:txBody>
          <a:bodyPr/>
          <a:lstStyle/>
          <a:p>
            <a:pPr algn="just"/>
            <a:r>
              <a:rPr lang="it-IT" dirty="0" smtClean="0"/>
              <a:t>Giustizia </a:t>
            </a:r>
            <a:r>
              <a:rPr lang="it-IT" dirty="0" err="1" smtClean="0"/>
              <a:t>riparativa</a:t>
            </a:r>
            <a:r>
              <a:rPr lang="it-IT" dirty="0" smtClean="0"/>
              <a:t> ed enti</a:t>
            </a:r>
            <a:endParaRPr lang="it-IT" dirty="0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it-IT" b="1" dirty="0" smtClean="0"/>
              <a:t>Modelli organizzativi e responsabilità d’impresa / B (</a:t>
            </a:r>
            <a:r>
              <a:rPr lang="it-IT" b="1" dirty="0" err="1" smtClean="0"/>
              <a:t>GIUR.INN.</a:t>
            </a:r>
            <a:r>
              <a:rPr lang="it-IT" b="1" dirty="0" smtClean="0"/>
              <a:t>)</a:t>
            </a:r>
          </a:p>
          <a:p>
            <a:r>
              <a:rPr lang="it-IT" dirty="0" smtClean="0"/>
              <a:t>Prof. Francesco </a:t>
            </a:r>
            <a:r>
              <a:rPr lang="it-IT" dirty="0" err="1" smtClean="0"/>
              <a:t>Trapella</a:t>
            </a:r>
            <a:endParaRPr lang="it-IT" dirty="0" smtClean="0"/>
          </a:p>
          <a:p>
            <a:r>
              <a:rPr lang="it-IT" dirty="0" smtClean="0"/>
              <a:t>Lezione n. </a:t>
            </a:r>
            <a:r>
              <a:rPr lang="it-IT" dirty="0" smtClean="0"/>
              <a:t>7 </a:t>
            </a:r>
            <a:r>
              <a:rPr lang="it-IT" dirty="0" smtClean="0"/>
              <a:t>– </a:t>
            </a:r>
            <a:r>
              <a:rPr lang="it-IT" dirty="0" smtClean="0"/>
              <a:t>22 </a:t>
            </a:r>
            <a:r>
              <a:rPr lang="it-IT" dirty="0" smtClean="0"/>
              <a:t>marzo 2023</a:t>
            </a:r>
          </a:p>
          <a:p>
            <a:endParaRPr lang="it-IT" dirty="0" smtClean="0"/>
          </a:p>
          <a:p>
            <a:endParaRPr lang="it-IT" dirty="0" smtClean="0"/>
          </a:p>
          <a:p>
            <a:endParaRPr lang="it-IT" dirty="0"/>
          </a:p>
        </p:txBody>
      </p:sp>
      <p:pic>
        <p:nvPicPr>
          <p:cNvPr id="4" name="Picture 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92280" y="4149080"/>
            <a:ext cx="1584176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80312" y="5805264"/>
            <a:ext cx="1009650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CasellaDiTesto 5"/>
          <p:cNvSpPr txBox="1"/>
          <p:nvPr/>
        </p:nvSpPr>
        <p:spPr>
          <a:xfrm>
            <a:off x="5364088" y="2060848"/>
            <a:ext cx="3563888" cy="646331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err="1" smtClean="0">
                <a:solidFill>
                  <a:schemeClr val="bg1"/>
                </a:solidFill>
              </a:rPr>
              <a:t>Restorative</a:t>
            </a:r>
            <a:r>
              <a:rPr lang="it-IT" b="1" dirty="0" smtClean="0">
                <a:solidFill>
                  <a:schemeClr val="bg1"/>
                </a:solidFill>
              </a:rPr>
              <a:t> </a:t>
            </a:r>
            <a:r>
              <a:rPr lang="it-IT" b="1" dirty="0" err="1" smtClean="0">
                <a:solidFill>
                  <a:schemeClr val="bg1"/>
                </a:solidFill>
              </a:rPr>
              <a:t>justice</a:t>
            </a:r>
            <a:r>
              <a:rPr lang="it-IT" b="1" dirty="0" smtClean="0">
                <a:solidFill>
                  <a:schemeClr val="bg1"/>
                </a:solidFill>
              </a:rPr>
              <a:t> and </a:t>
            </a:r>
            <a:r>
              <a:rPr lang="it-IT" b="1" dirty="0" err="1" smtClean="0">
                <a:solidFill>
                  <a:schemeClr val="bg1"/>
                </a:solidFill>
              </a:rPr>
              <a:t>entites</a:t>
            </a:r>
            <a:endParaRPr lang="it-IT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it-IT" b="1" dirty="0" smtClean="0"/>
              <a:t>Paradigmi diversi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Different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paradigms</a:t>
            </a:r>
            <a:endParaRPr lang="it-IT" sz="1400" b="1" dirty="0" smtClean="0">
              <a:solidFill>
                <a:schemeClr val="accent3">
                  <a:lumMod val="75000"/>
                </a:schemeClr>
              </a:solidFill>
            </a:endParaRPr>
          </a:p>
          <a:p>
            <a:pPr algn="just">
              <a:buNone/>
            </a:pPr>
            <a:endParaRPr lang="it-IT" sz="1400" dirty="0"/>
          </a:p>
        </p:txBody>
      </p:sp>
      <p:graphicFrame>
        <p:nvGraphicFramePr>
          <p:cNvPr id="15" name="Tabella 14"/>
          <p:cNvGraphicFramePr>
            <a:graphicFrameLocks noGrp="1"/>
          </p:cNvGraphicFramePr>
          <p:nvPr/>
        </p:nvGraphicFramePr>
        <p:xfrm>
          <a:off x="683568" y="2636912"/>
          <a:ext cx="7992888" cy="4145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96444"/>
                <a:gridCol w="3996444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t-IT" b="1" i="0" cap="small" dirty="0" smtClean="0"/>
                        <a:t>Giustizia</a:t>
                      </a:r>
                      <a:r>
                        <a:rPr lang="it-IT" b="1" i="0" cap="small" baseline="0" dirty="0" smtClean="0"/>
                        <a:t> </a:t>
                      </a:r>
                      <a:r>
                        <a:rPr lang="it-IT" b="1" i="0" cap="small" dirty="0" smtClean="0"/>
                        <a:t>retributiva</a:t>
                      </a:r>
                    </a:p>
                    <a:p>
                      <a:pPr algn="ctr"/>
                      <a:r>
                        <a:rPr lang="it-IT" sz="1400" b="0" i="1" dirty="0" smtClean="0"/>
                        <a:t>(Retributive</a:t>
                      </a:r>
                      <a:r>
                        <a:rPr lang="it-IT" sz="1400" b="0" i="1" baseline="0" dirty="0" smtClean="0"/>
                        <a:t> </a:t>
                      </a:r>
                      <a:r>
                        <a:rPr lang="it-IT" sz="1400" b="0" i="1" baseline="0" dirty="0" err="1" smtClean="0"/>
                        <a:t>justice</a:t>
                      </a:r>
                      <a:r>
                        <a:rPr lang="it-IT" sz="1400" b="0" i="1" baseline="0" dirty="0" smtClean="0"/>
                        <a:t>)</a:t>
                      </a:r>
                      <a:endParaRPr lang="it-IT" sz="1400" b="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cap="small" dirty="0" smtClean="0"/>
                        <a:t>Giustizia</a:t>
                      </a:r>
                      <a:r>
                        <a:rPr lang="it-IT" cap="small" baseline="0" dirty="0" smtClean="0"/>
                        <a:t> </a:t>
                      </a:r>
                      <a:r>
                        <a:rPr lang="it-IT" cap="small" baseline="0" dirty="0" err="1" smtClean="0"/>
                        <a:t>riparativa</a:t>
                      </a:r>
                      <a:endParaRPr lang="it-IT" cap="small" baseline="0" dirty="0" smtClean="0"/>
                    </a:p>
                    <a:p>
                      <a:pPr algn="ctr"/>
                      <a:r>
                        <a:rPr lang="it-IT" sz="1400" b="0" i="1" baseline="0" dirty="0" smtClean="0"/>
                        <a:t>(</a:t>
                      </a:r>
                      <a:r>
                        <a:rPr lang="it-IT" sz="1400" b="0" i="1" baseline="0" dirty="0" err="1" smtClean="0"/>
                        <a:t>Restorative</a:t>
                      </a:r>
                      <a:r>
                        <a:rPr lang="it-IT" sz="1400" b="0" i="1" baseline="0" dirty="0" smtClean="0"/>
                        <a:t> </a:t>
                      </a:r>
                      <a:r>
                        <a:rPr lang="it-IT" sz="1400" b="0" i="1" baseline="0" dirty="0" err="1" smtClean="0"/>
                        <a:t>justice</a:t>
                      </a:r>
                      <a:r>
                        <a:rPr lang="it-IT" sz="1400" b="0" i="1" baseline="0" dirty="0" smtClean="0"/>
                        <a:t>)</a:t>
                      </a:r>
                      <a:endParaRPr lang="it-IT" sz="1400" b="0" i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buFont typeface="Arial" pitchFamily="34" charset="0"/>
                        <a:buChar char="•"/>
                      </a:pPr>
                      <a:r>
                        <a:rPr lang="it-IT" sz="1600" dirty="0" smtClean="0"/>
                        <a:t>Applicazione</a:t>
                      </a:r>
                      <a:r>
                        <a:rPr lang="it-IT" sz="1600" baseline="0" dirty="0" smtClean="0"/>
                        <a:t> al responsabile di una </a:t>
                      </a:r>
                      <a:r>
                        <a:rPr lang="it-IT" sz="1600" u="sng" baseline="0" dirty="0" smtClean="0"/>
                        <a:t>sanzione proporzionata all’offesa</a:t>
                      </a:r>
                      <a:r>
                        <a:rPr lang="it-IT" sz="1600" i="1" u="sng" baseline="0" dirty="0" smtClean="0"/>
                        <a:t> </a:t>
                      </a:r>
                      <a:r>
                        <a:rPr lang="it-IT" sz="1400" i="1" baseline="0" dirty="0" smtClean="0"/>
                        <a:t>(</a:t>
                      </a:r>
                      <a:r>
                        <a:rPr lang="it-IT" sz="1400" i="1" baseline="0" dirty="0" err="1" smtClean="0"/>
                        <a:t>Application</a:t>
                      </a:r>
                      <a:r>
                        <a:rPr lang="it-IT" sz="1400" i="1" baseline="0" dirty="0" smtClean="0"/>
                        <a:t> </a:t>
                      </a:r>
                      <a:r>
                        <a:rPr lang="it-IT" sz="1400" i="1" baseline="0" dirty="0" err="1" smtClean="0"/>
                        <a:t>to</a:t>
                      </a:r>
                      <a:r>
                        <a:rPr lang="it-IT" sz="1400" i="1" baseline="0" dirty="0" smtClean="0"/>
                        <a:t> the offender </a:t>
                      </a:r>
                      <a:r>
                        <a:rPr lang="it-IT" sz="1400" i="1" baseline="0" dirty="0" err="1" smtClean="0"/>
                        <a:t>of</a:t>
                      </a:r>
                      <a:r>
                        <a:rPr lang="it-IT" sz="1400" i="1" baseline="0" dirty="0" smtClean="0"/>
                        <a:t> a penalty </a:t>
                      </a:r>
                      <a:r>
                        <a:rPr lang="it-IT" sz="1400" i="1" baseline="0" dirty="0" err="1" smtClean="0"/>
                        <a:t>proprtionate</a:t>
                      </a:r>
                      <a:r>
                        <a:rPr lang="it-IT" sz="1400" i="1" baseline="0" dirty="0" smtClean="0"/>
                        <a:t> </a:t>
                      </a:r>
                      <a:r>
                        <a:rPr lang="it-IT" sz="1400" i="1" baseline="0" dirty="0" err="1" smtClean="0"/>
                        <a:t>to</a:t>
                      </a:r>
                      <a:r>
                        <a:rPr lang="it-IT" sz="1400" i="1" baseline="0" dirty="0" smtClean="0"/>
                        <a:t> the </a:t>
                      </a:r>
                      <a:r>
                        <a:rPr lang="it-IT" sz="1400" i="1" baseline="0" dirty="0" err="1" smtClean="0"/>
                        <a:t>offence</a:t>
                      </a:r>
                      <a:r>
                        <a:rPr lang="it-IT" sz="1400" i="1" baseline="0" dirty="0" smtClean="0"/>
                        <a:t>)</a:t>
                      </a:r>
                    </a:p>
                    <a:p>
                      <a:pPr algn="just">
                        <a:buFont typeface="Arial" pitchFamily="34" charset="0"/>
                        <a:buChar char="•"/>
                      </a:pPr>
                      <a:r>
                        <a:rPr lang="it-IT" sz="1600" i="0" baseline="0" dirty="0" smtClean="0"/>
                        <a:t>Trinomio </a:t>
                      </a:r>
                      <a:r>
                        <a:rPr lang="it-IT" sz="1600" i="0" u="sng" baseline="0" dirty="0" smtClean="0"/>
                        <a:t>reato/processo/pena</a:t>
                      </a:r>
                      <a:r>
                        <a:rPr lang="it-IT" sz="1600" i="0" baseline="0" dirty="0" smtClean="0"/>
                        <a:t> </a:t>
                      </a:r>
                      <a:r>
                        <a:rPr lang="it-IT" sz="1400" i="1" baseline="0" dirty="0" smtClean="0"/>
                        <a:t>(Crime/trial/penalty </a:t>
                      </a:r>
                      <a:r>
                        <a:rPr lang="it-IT" sz="1400" i="1" baseline="0" dirty="0" err="1" smtClean="0"/>
                        <a:t>trinomial</a:t>
                      </a:r>
                      <a:r>
                        <a:rPr lang="it-IT" sz="1400" i="1" baseline="0" dirty="0" smtClean="0"/>
                        <a:t>)</a:t>
                      </a:r>
                    </a:p>
                    <a:p>
                      <a:pPr algn="just">
                        <a:buFont typeface="Arial" pitchFamily="34" charset="0"/>
                        <a:buChar char="•"/>
                      </a:pPr>
                      <a:r>
                        <a:rPr lang="it-IT" sz="1600" i="0" baseline="0" dirty="0" smtClean="0"/>
                        <a:t>Obiettivo del </a:t>
                      </a:r>
                      <a:r>
                        <a:rPr lang="it-IT" sz="1600" i="0" u="sng" baseline="0" dirty="0" smtClean="0"/>
                        <a:t>mantenimento della pace sociale</a:t>
                      </a:r>
                      <a:r>
                        <a:rPr lang="it-IT" sz="1800" i="0" baseline="0" dirty="0" smtClean="0"/>
                        <a:t> </a:t>
                      </a:r>
                      <a:r>
                        <a:rPr lang="it-IT" sz="1400" i="1" baseline="0" dirty="0" smtClean="0"/>
                        <a:t>(</a:t>
                      </a:r>
                      <a:r>
                        <a:rPr lang="it-IT" sz="1400" i="1" baseline="0" dirty="0" err="1" smtClean="0"/>
                        <a:t>Objective</a:t>
                      </a:r>
                      <a:r>
                        <a:rPr lang="it-IT" sz="1400" i="1" baseline="0" dirty="0" smtClean="0"/>
                        <a:t>: </a:t>
                      </a:r>
                      <a:r>
                        <a:rPr lang="it-IT" sz="1400" i="1" baseline="0" dirty="0" err="1" smtClean="0"/>
                        <a:t>to</a:t>
                      </a:r>
                      <a:r>
                        <a:rPr lang="it-IT" sz="1400" i="1" baseline="0" dirty="0" smtClean="0"/>
                        <a:t> </a:t>
                      </a:r>
                      <a:r>
                        <a:rPr lang="it-IT" sz="1400" i="1" baseline="0" dirty="0" err="1" smtClean="0"/>
                        <a:t>mantain</a:t>
                      </a:r>
                      <a:r>
                        <a:rPr lang="it-IT" sz="1400" i="1" baseline="0" dirty="0" smtClean="0"/>
                        <a:t> the social </a:t>
                      </a:r>
                      <a:r>
                        <a:rPr lang="it-IT" sz="1400" i="1" baseline="0" dirty="0" err="1" smtClean="0"/>
                        <a:t>peace</a:t>
                      </a:r>
                      <a:r>
                        <a:rPr lang="it-IT" sz="1400" i="1" baseline="0" dirty="0" smtClean="0"/>
                        <a:t>)</a:t>
                      </a:r>
                      <a:endParaRPr lang="it-IT" sz="1800" i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buFont typeface="Arial" pitchFamily="34" charset="0"/>
                        <a:buChar char="•"/>
                      </a:pPr>
                      <a:r>
                        <a:rPr lang="it-IT" sz="1600" dirty="0" smtClean="0"/>
                        <a:t>Obbligo</a:t>
                      </a:r>
                      <a:r>
                        <a:rPr lang="it-IT" sz="1600" baseline="0" dirty="0" smtClean="0"/>
                        <a:t> per il responsabile di </a:t>
                      </a:r>
                      <a:r>
                        <a:rPr lang="it-IT" sz="1600" u="sng" baseline="0" dirty="0" smtClean="0"/>
                        <a:t>riparare il danno derivato alla vittima del reato</a:t>
                      </a:r>
                      <a:r>
                        <a:rPr lang="it-IT" sz="1600" baseline="0" dirty="0" smtClean="0"/>
                        <a:t>, non solo economicamente, ma anche, ad esempio, attraverso percorsi di mediazione penale</a:t>
                      </a:r>
                      <a:r>
                        <a:rPr lang="it-IT" sz="1400" i="1" baseline="0" dirty="0" smtClean="0"/>
                        <a:t> (The offender </a:t>
                      </a:r>
                      <a:r>
                        <a:rPr lang="it-IT" sz="1400" i="1" baseline="0" dirty="0" err="1" smtClean="0"/>
                        <a:t>has</a:t>
                      </a:r>
                      <a:r>
                        <a:rPr lang="it-IT" sz="1400" i="1" baseline="0" dirty="0" smtClean="0"/>
                        <a:t> </a:t>
                      </a:r>
                      <a:r>
                        <a:rPr lang="it-IT" sz="1400" i="1" baseline="0" dirty="0" err="1" smtClean="0"/>
                        <a:t>to</a:t>
                      </a:r>
                      <a:r>
                        <a:rPr lang="it-IT" sz="1400" i="1" baseline="0" dirty="0" smtClean="0"/>
                        <a:t> </a:t>
                      </a:r>
                      <a:r>
                        <a:rPr lang="it-IT" sz="1400" i="1" baseline="0" dirty="0" err="1" smtClean="0"/>
                        <a:t>repair</a:t>
                      </a:r>
                      <a:r>
                        <a:rPr lang="it-IT" sz="1400" i="1" baseline="0" dirty="0" smtClean="0"/>
                        <a:t> the </a:t>
                      </a:r>
                      <a:r>
                        <a:rPr lang="it-IT" sz="1400" i="1" baseline="0" dirty="0" err="1" smtClean="0"/>
                        <a:t>damage</a:t>
                      </a:r>
                      <a:r>
                        <a:rPr lang="it-IT" sz="1400" i="1" baseline="0" dirty="0" smtClean="0"/>
                        <a:t> </a:t>
                      </a:r>
                      <a:r>
                        <a:rPr lang="it-IT" sz="1400" i="1" baseline="0" dirty="0" err="1" smtClean="0"/>
                        <a:t>caused</a:t>
                      </a:r>
                      <a:r>
                        <a:rPr lang="it-IT" sz="1400" i="1" baseline="0" dirty="0" smtClean="0"/>
                        <a:t> </a:t>
                      </a:r>
                      <a:r>
                        <a:rPr lang="it-IT" sz="1400" i="1" baseline="0" dirty="0" err="1" smtClean="0"/>
                        <a:t>to</a:t>
                      </a:r>
                      <a:r>
                        <a:rPr lang="it-IT" sz="1400" i="1" baseline="0" dirty="0" smtClean="0"/>
                        <a:t> the </a:t>
                      </a:r>
                      <a:r>
                        <a:rPr lang="it-IT" sz="1400" i="1" baseline="0" dirty="0" err="1" smtClean="0"/>
                        <a:t>victim</a:t>
                      </a:r>
                      <a:r>
                        <a:rPr lang="it-IT" sz="1400" i="1" baseline="0" dirty="0" smtClean="0"/>
                        <a:t>, </a:t>
                      </a:r>
                      <a:r>
                        <a:rPr lang="it-IT" sz="1400" i="1" baseline="0" dirty="0" err="1" smtClean="0"/>
                        <a:t>not</a:t>
                      </a:r>
                      <a:r>
                        <a:rPr lang="it-IT" sz="1400" i="1" baseline="0" dirty="0" smtClean="0"/>
                        <a:t> </a:t>
                      </a:r>
                      <a:r>
                        <a:rPr lang="it-IT" sz="1400" i="1" baseline="0" dirty="0" err="1" smtClean="0"/>
                        <a:t>only</a:t>
                      </a:r>
                      <a:r>
                        <a:rPr lang="it-IT" sz="1400" i="1" baseline="0" dirty="0" smtClean="0"/>
                        <a:t> </a:t>
                      </a:r>
                      <a:r>
                        <a:rPr lang="it-IT" sz="1400" i="1" baseline="0" dirty="0" err="1" smtClean="0"/>
                        <a:t>economically</a:t>
                      </a:r>
                      <a:r>
                        <a:rPr lang="it-IT" sz="1400" i="1" baseline="0" dirty="0" smtClean="0"/>
                        <a:t>, </a:t>
                      </a:r>
                      <a:r>
                        <a:rPr lang="it-IT" sz="1400" i="1" baseline="0" dirty="0" err="1" smtClean="0"/>
                        <a:t>but</a:t>
                      </a:r>
                      <a:r>
                        <a:rPr lang="it-IT" sz="1400" i="1" baseline="0" dirty="0" smtClean="0"/>
                        <a:t> </a:t>
                      </a:r>
                      <a:r>
                        <a:rPr lang="it-IT" sz="1400" i="1" baseline="0" dirty="0" err="1" smtClean="0"/>
                        <a:t>also</a:t>
                      </a:r>
                      <a:r>
                        <a:rPr lang="it-IT" sz="1400" i="1" baseline="0" dirty="0" smtClean="0"/>
                        <a:t>, </a:t>
                      </a:r>
                      <a:r>
                        <a:rPr lang="it-IT" sz="1400" i="1" baseline="0" dirty="0" err="1" smtClean="0"/>
                        <a:t>for</a:t>
                      </a:r>
                      <a:r>
                        <a:rPr lang="it-IT" sz="1400" i="1" baseline="0" dirty="0" smtClean="0"/>
                        <a:t> </a:t>
                      </a:r>
                      <a:r>
                        <a:rPr lang="it-IT" sz="1400" i="1" baseline="0" dirty="0" err="1" smtClean="0"/>
                        <a:t>example</a:t>
                      </a:r>
                      <a:r>
                        <a:rPr lang="it-IT" sz="1400" i="1" baseline="0" dirty="0" smtClean="0"/>
                        <a:t>, </a:t>
                      </a:r>
                      <a:r>
                        <a:rPr lang="it-IT" sz="1400" i="1" baseline="0" dirty="0" err="1" smtClean="0"/>
                        <a:t>through</a:t>
                      </a:r>
                      <a:r>
                        <a:rPr lang="it-IT" sz="1400" i="1" baseline="0" dirty="0" smtClean="0"/>
                        <a:t> the criminal </a:t>
                      </a:r>
                      <a:r>
                        <a:rPr lang="it-IT" sz="1400" i="1" baseline="0" dirty="0" err="1" smtClean="0"/>
                        <a:t>mediation</a:t>
                      </a:r>
                      <a:r>
                        <a:rPr lang="it-IT" sz="1400" i="1" baseline="0" dirty="0" smtClean="0"/>
                        <a:t>)</a:t>
                      </a:r>
                    </a:p>
                    <a:p>
                      <a:pPr algn="just">
                        <a:buFont typeface="Arial" pitchFamily="34" charset="0"/>
                        <a:buChar char="•"/>
                      </a:pPr>
                      <a:r>
                        <a:rPr lang="it-IT" sz="1600" i="0" u="sng" baseline="0" dirty="0" smtClean="0"/>
                        <a:t>Percorsi alternativi</a:t>
                      </a:r>
                      <a:r>
                        <a:rPr lang="it-IT" sz="1600" i="0" baseline="0" dirty="0" smtClean="0"/>
                        <a:t> al trinomio reato/processo/pena</a:t>
                      </a:r>
                      <a:r>
                        <a:rPr lang="it-IT" sz="1600" i="1" baseline="0" dirty="0" smtClean="0"/>
                        <a:t> </a:t>
                      </a:r>
                      <a:r>
                        <a:rPr lang="it-IT" sz="1400" i="1" baseline="0" dirty="0" smtClean="0"/>
                        <a:t>(Alternative </a:t>
                      </a:r>
                      <a:r>
                        <a:rPr lang="it-IT" sz="1400" i="1" baseline="0" dirty="0" err="1" smtClean="0"/>
                        <a:t>paths</a:t>
                      </a:r>
                      <a:r>
                        <a:rPr lang="it-IT" sz="1400" i="1" baseline="0" dirty="0" smtClean="0"/>
                        <a:t> </a:t>
                      </a:r>
                      <a:r>
                        <a:rPr lang="it-IT" sz="1400" i="1" baseline="0" dirty="0" err="1" smtClean="0"/>
                        <a:t>to</a:t>
                      </a:r>
                      <a:r>
                        <a:rPr lang="it-IT" sz="1400" i="1" baseline="0" dirty="0" smtClean="0"/>
                        <a:t> the Crime/trial/penalty </a:t>
                      </a:r>
                      <a:r>
                        <a:rPr lang="it-IT" sz="1400" i="1" baseline="0" dirty="0" err="1" smtClean="0"/>
                        <a:t>trinomial</a:t>
                      </a:r>
                      <a:r>
                        <a:rPr lang="it-IT" sz="1400" i="1" baseline="0" dirty="0" smtClean="0"/>
                        <a:t>)</a:t>
                      </a:r>
                      <a:endParaRPr lang="it-IT" sz="1400" i="0" baseline="0" dirty="0" smtClean="0"/>
                    </a:p>
                    <a:p>
                      <a:pPr algn="just">
                        <a:buFont typeface="Arial" pitchFamily="34" charset="0"/>
                        <a:buChar char="•"/>
                      </a:pPr>
                      <a:r>
                        <a:rPr lang="it-IT" sz="1600" i="0" baseline="0" dirty="0" smtClean="0"/>
                        <a:t>Pace sociale recuperata </a:t>
                      </a:r>
                      <a:r>
                        <a:rPr lang="it-IT" sz="1600" i="0" u="sng" baseline="0" dirty="0" smtClean="0"/>
                        <a:t>ricomponendo il rapporto tra l’autore del reato e la vittima</a:t>
                      </a:r>
                      <a:r>
                        <a:rPr lang="it-IT" sz="1400" i="0" u="sng" baseline="0" dirty="0" smtClean="0"/>
                        <a:t> </a:t>
                      </a:r>
                      <a:r>
                        <a:rPr lang="it-IT" sz="1400" i="0" baseline="0" dirty="0" smtClean="0"/>
                        <a:t>(</a:t>
                      </a:r>
                      <a:r>
                        <a:rPr lang="it-IT" sz="1400" i="1" baseline="0" dirty="0" smtClean="0"/>
                        <a:t>Social </a:t>
                      </a:r>
                      <a:r>
                        <a:rPr lang="it-IT" sz="1400" i="1" baseline="0" dirty="0" err="1" smtClean="0"/>
                        <a:t>peace</a:t>
                      </a:r>
                      <a:r>
                        <a:rPr lang="it-IT" sz="1400" i="1" baseline="0" dirty="0" smtClean="0"/>
                        <a:t> </a:t>
                      </a:r>
                      <a:r>
                        <a:rPr lang="it-IT" sz="1400" i="1" baseline="0" dirty="0" err="1" smtClean="0"/>
                        <a:t>recovered</a:t>
                      </a:r>
                      <a:r>
                        <a:rPr lang="it-IT" sz="1400" i="1" baseline="0" dirty="0" smtClean="0"/>
                        <a:t> </a:t>
                      </a:r>
                      <a:r>
                        <a:rPr lang="it-IT" sz="1400" i="1" baseline="0" dirty="0" err="1" smtClean="0"/>
                        <a:t>by</a:t>
                      </a:r>
                      <a:r>
                        <a:rPr lang="it-IT" sz="1400" i="1" baseline="0" dirty="0" smtClean="0"/>
                        <a:t> </a:t>
                      </a:r>
                      <a:r>
                        <a:rPr lang="it-IT" sz="1400" i="1" baseline="0" dirty="0" err="1" smtClean="0"/>
                        <a:t>approaching</a:t>
                      </a:r>
                      <a:r>
                        <a:rPr lang="it-IT" sz="1400" i="1" baseline="0" dirty="0" smtClean="0"/>
                        <a:t> the </a:t>
                      </a:r>
                      <a:r>
                        <a:rPr lang="it-IT" sz="1400" i="1" baseline="0" dirty="0" err="1" smtClean="0"/>
                        <a:t>perpetrator</a:t>
                      </a:r>
                      <a:r>
                        <a:rPr lang="it-IT" sz="1400" i="1" baseline="0" dirty="0" smtClean="0"/>
                        <a:t> and the </a:t>
                      </a:r>
                      <a:r>
                        <a:rPr lang="it-IT" sz="1400" i="1" baseline="0" dirty="0" err="1" smtClean="0"/>
                        <a:t>victim</a:t>
                      </a:r>
                      <a:r>
                        <a:rPr lang="it-IT" sz="1400" i="0" baseline="0" dirty="0" smtClean="0"/>
                        <a:t>)</a:t>
                      </a:r>
                      <a:endParaRPr lang="it-IT" sz="1800" i="0" dirty="0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22" name="Connettore 2 21"/>
          <p:cNvCxnSpPr/>
          <p:nvPr/>
        </p:nvCxnSpPr>
        <p:spPr>
          <a:xfrm>
            <a:off x="2987824" y="5229200"/>
            <a:ext cx="0" cy="21602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CasellaDiTesto 22"/>
          <p:cNvSpPr txBox="1"/>
          <p:nvPr/>
        </p:nvSpPr>
        <p:spPr>
          <a:xfrm>
            <a:off x="827584" y="5445224"/>
            <a:ext cx="3672408" cy="126188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sz="1600" u="sng" dirty="0" smtClean="0"/>
              <a:t>Correttivi</a:t>
            </a:r>
            <a:r>
              <a:rPr lang="it-IT" sz="1600" dirty="0" smtClean="0"/>
              <a:t>: funzione rieducativa della pena, umanità della pena e, prima, giusto processo</a:t>
            </a:r>
            <a:r>
              <a:rPr lang="it-IT" sz="1400" i="1" dirty="0" smtClean="0"/>
              <a:t> (</a:t>
            </a:r>
            <a:r>
              <a:rPr lang="it-IT" sz="1400" i="1" dirty="0" err="1" smtClean="0"/>
              <a:t>Corrective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measures</a:t>
            </a:r>
            <a:r>
              <a:rPr lang="it-IT" sz="1400" i="1" dirty="0" smtClean="0"/>
              <a:t>: re-educational </a:t>
            </a:r>
            <a:r>
              <a:rPr lang="it-IT" sz="1400" i="1" dirty="0" err="1" smtClean="0"/>
              <a:t>function</a:t>
            </a:r>
            <a:r>
              <a:rPr lang="it-IT" sz="1400" i="1" dirty="0" smtClean="0"/>
              <a:t> and </a:t>
            </a:r>
            <a:r>
              <a:rPr lang="it-IT" sz="1400" i="1" dirty="0" err="1" smtClean="0"/>
              <a:t>humanity</a:t>
            </a:r>
            <a:r>
              <a:rPr lang="it-IT" sz="1400" i="1" dirty="0" smtClean="0"/>
              <a:t>; fair trial</a:t>
            </a:r>
            <a:endParaRPr lang="it-IT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Paradigmi diversi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Different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paradigms</a:t>
            </a:r>
            <a:endParaRPr lang="it-IT" sz="1400" b="1" dirty="0" smtClean="0">
              <a:solidFill>
                <a:schemeClr val="accent3">
                  <a:lumMod val="75000"/>
                </a:schemeClr>
              </a:solidFill>
            </a:endParaRPr>
          </a:p>
          <a:p>
            <a:pPr algn="just">
              <a:buNone/>
            </a:pPr>
            <a:endParaRPr lang="it-IT" sz="1400" dirty="0"/>
          </a:p>
        </p:txBody>
      </p:sp>
      <p:sp>
        <p:nvSpPr>
          <p:cNvPr id="4" name="CasellaDiTesto 3"/>
          <p:cNvSpPr txBox="1"/>
          <p:nvPr/>
        </p:nvSpPr>
        <p:spPr>
          <a:xfrm>
            <a:off x="539552" y="2708920"/>
            <a:ext cx="8280920" cy="184665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Caso </a:t>
            </a:r>
            <a:r>
              <a:rPr lang="it-IT" b="1" i="1" dirty="0" smtClean="0"/>
              <a:t>Impregilo</a:t>
            </a:r>
            <a:r>
              <a:rPr lang="it-IT" dirty="0" smtClean="0"/>
              <a:t> – La Cassazione dà alcune coordinate sulla responsabilità degli enti, che sono responsabili </a:t>
            </a:r>
            <a:r>
              <a:rPr lang="it-IT" b="1" u="sng" dirty="0" smtClean="0"/>
              <a:t>solo</a:t>
            </a:r>
            <a:r>
              <a:rPr lang="it-IT" u="sng" dirty="0" smtClean="0"/>
              <a:t> quando l’accusa riesca a provare gli elementi costitutivi del reato e l’insussistenza delle cause di esclusione</a:t>
            </a:r>
            <a:r>
              <a:rPr lang="it-IT" dirty="0" smtClean="0"/>
              <a:t> previste dagli artt. 5, 6 e 7 </a:t>
            </a:r>
            <a:r>
              <a:rPr lang="it-IT" dirty="0" err="1" smtClean="0"/>
              <a:t>D.Lgs.</a:t>
            </a:r>
            <a:r>
              <a:rPr lang="it-IT" dirty="0" smtClean="0"/>
              <a:t> 231/2001</a:t>
            </a:r>
            <a:r>
              <a:rPr lang="it-IT" sz="1400" dirty="0" smtClean="0"/>
              <a:t> </a:t>
            </a:r>
            <a:r>
              <a:rPr lang="it-IT" sz="1400" i="1" dirty="0" smtClean="0"/>
              <a:t>(The Supreme Court </a:t>
            </a:r>
            <a:r>
              <a:rPr lang="it-IT" sz="1400" i="1" dirty="0" err="1" smtClean="0"/>
              <a:t>gives</a:t>
            </a:r>
            <a:r>
              <a:rPr lang="it-IT" sz="1400" i="1" dirty="0" smtClean="0"/>
              <a:t> some </a:t>
            </a:r>
            <a:r>
              <a:rPr lang="it-IT" sz="1400" i="1" dirty="0" err="1" smtClean="0"/>
              <a:t>coordinates</a:t>
            </a:r>
            <a:r>
              <a:rPr lang="it-IT" sz="1400" i="1" dirty="0" smtClean="0"/>
              <a:t> on the </a:t>
            </a:r>
            <a:r>
              <a:rPr lang="it-IT" sz="1400" i="1" dirty="0" err="1" smtClean="0"/>
              <a:t>entities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liability</a:t>
            </a:r>
            <a:r>
              <a:rPr lang="it-IT" sz="1400" i="1" dirty="0" smtClean="0"/>
              <a:t>: </a:t>
            </a:r>
            <a:r>
              <a:rPr lang="it-IT" sz="1400" i="1" dirty="0" err="1" smtClean="0"/>
              <a:t>they</a:t>
            </a:r>
            <a:r>
              <a:rPr lang="it-IT" sz="1400" i="1" dirty="0" smtClean="0"/>
              <a:t> are </a:t>
            </a:r>
            <a:r>
              <a:rPr lang="it-IT" sz="1400" i="1" dirty="0" err="1" smtClean="0"/>
              <a:t>considered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liable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when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Prosecutor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is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able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to</a:t>
            </a:r>
            <a:r>
              <a:rPr lang="it-IT" sz="1400" i="1" dirty="0" smtClean="0"/>
              <a:t> prove the </a:t>
            </a:r>
            <a:r>
              <a:rPr lang="it-IT" sz="1400" i="1" dirty="0" err="1" smtClean="0"/>
              <a:t>constituent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elements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crimes</a:t>
            </a:r>
            <a:r>
              <a:rPr lang="it-IT" sz="1400" i="1" dirty="0" smtClean="0"/>
              <a:t> and the </a:t>
            </a:r>
            <a:r>
              <a:rPr lang="it-IT" sz="1400" i="1" dirty="0" err="1" smtClean="0"/>
              <a:t>non-existence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exclusion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causes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regulated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by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Articles</a:t>
            </a:r>
            <a:r>
              <a:rPr lang="it-IT" sz="1400" i="1" dirty="0" smtClean="0"/>
              <a:t> 5, 6 and 7 Legislative </a:t>
            </a:r>
            <a:r>
              <a:rPr lang="it-IT" sz="1400" i="1" dirty="0" err="1" smtClean="0"/>
              <a:t>Decree</a:t>
            </a:r>
            <a:r>
              <a:rPr lang="it-IT" sz="1400" i="1" dirty="0" smtClean="0"/>
              <a:t> no. 231/2001)</a:t>
            </a:r>
            <a:endParaRPr lang="it-IT" b="1" dirty="0"/>
          </a:p>
        </p:txBody>
      </p:sp>
      <p:sp>
        <p:nvSpPr>
          <p:cNvPr id="5" name="CasellaDiTesto 4"/>
          <p:cNvSpPr txBox="1"/>
          <p:nvPr/>
        </p:nvSpPr>
        <p:spPr>
          <a:xfrm>
            <a:off x="539552" y="4725144"/>
            <a:ext cx="8280920" cy="120032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Garanzia del giusto processo</a:t>
            </a:r>
            <a:r>
              <a:rPr lang="it-IT" dirty="0" smtClean="0"/>
              <a:t> applicata agli enti</a:t>
            </a:r>
            <a:r>
              <a:rPr lang="it-IT" sz="1500" i="1" dirty="0" smtClean="0"/>
              <a:t> (Fair trial </a:t>
            </a:r>
            <a:r>
              <a:rPr lang="it-IT" sz="1500" i="1" dirty="0" err="1" smtClean="0"/>
              <a:t>applied</a:t>
            </a:r>
            <a:r>
              <a:rPr lang="it-IT" sz="1500" i="1" dirty="0" smtClean="0"/>
              <a:t> </a:t>
            </a:r>
            <a:r>
              <a:rPr lang="it-IT" sz="1500" i="1" dirty="0" err="1" smtClean="0"/>
              <a:t>to</a:t>
            </a:r>
            <a:r>
              <a:rPr lang="it-IT" sz="1500" i="1" dirty="0" smtClean="0"/>
              <a:t> </a:t>
            </a:r>
            <a:r>
              <a:rPr lang="it-IT" sz="1500" i="1" dirty="0" err="1" smtClean="0"/>
              <a:t>entities</a:t>
            </a:r>
            <a:r>
              <a:rPr lang="it-IT" sz="1500" i="1" dirty="0" smtClean="0"/>
              <a:t>)</a:t>
            </a:r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Diritto dell’ente alla </a:t>
            </a:r>
            <a:r>
              <a:rPr lang="it-IT" u="sng" dirty="0" smtClean="0"/>
              <a:t>prova a discarico</a:t>
            </a:r>
            <a:r>
              <a:rPr lang="it-IT" dirty="0" smtClean="0"/>
              <a:t> e, quindi, di </a:t>
            </a:r>
            <a:r>
              <a:rPr lang="it-IT" u="sng" dirty="0" smtClean="0"/>
              <a:t>partecipare attivamente al processo</a:t>
            </a:r>
            <a:r>
              <a:rPr lang="it-IT" dirty="0" smtClean="0"/>
              <a:t> </a:t>
            </a:r>
            <a:r>
              <a:rPr lang="it-IT" sz="1400" i="1" dirty="0" smtClean="0"/>
              <a:t>(Right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the body </a:t>
            </a:r>
            <a:r>
              <a:rPr lang="it-IT" sz="1400" i="1" dirty="0" err="1" smtClean="0"/>
              <a:t>to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exculpatory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evidence</a:t>
            </a:r>
            <a:r>
              <a:rPr lang="it-IT" sz="1400" i="1" dirty="0" smtClean="0"/>
              <a:t>)</a:t>
            </a:r>
            <a:endParaRPr lang="it-IT" dirty="0" smtClean="0"/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u="sng" dirty="0" smtClean="0"/>
              <a:t>Presunzione di non colpevolezza</a:t>
            </a:r>
            <a:r>
              <a:rPr lang="it-IT" dirty="0" smtClean="0"/>
              <a:t> dell’ente </a:t>
            </a:r>
            <a:r>
              <a:rPr lang="it-IT" sz="1400" i="1" dirty="0" smtClean="0"/>
              <a:t>(</a:t>
            </a:r>
            <a:r>
              <a:rPr lang="it-IT" sz="1400" i="1" dirty="0" err="1" smtClean="0"/>
              <a:t>Presumption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not-guilty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entity</a:t>
            </a:r>
            <a:r>
              <a:rPr lang="it-IT" sz="1400" i="1" dirty="0" smtClean="0"/>
              <a:t>)</a:t>
            </a:r>
            <a:endParaRPr lang="it-I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Paradigmi diversi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Different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paradigms</a:t>
            </a:r>
            <a:endParaRPr lang="it-IT" sz="1400" b="1" dirty="0" smtClean="0">
              <a:solidFill>
                <a:schemeClr val="accent3">
                  <a:lumMod val="75000"/>
                </a:schemeClr>
              </a:solidFill>
            </a:endParaRPr>
          </a:p>
          <a:p>
            <a:pPr algn="just">
              <a:buNone/>
            </a:pPr>
            <a:endParaRPr lang="it-IT" sz="1400" dirty="0"/>
          </a:p>
        </p:txBody>
      </p:sp>
      <p:sp>
        <p:nvSpPr>
          <p:cNvPr id="4" name="CasellaDiTesto 3"/>
          <p:cNvSpPr txBox="1"/>
          <p:nvPr/>
        </p:nvSpPr>
        <p:spPr>
          <a:xfrm>
            <a:off x="539552" y="2708920"/>
            <a:ext cx="8280920" cy="86177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Giustizia </a:t>
            </a:r>
            <a:r>
              <a:rPr lang="it-IT" b="1" dirty="0" err="1" smtClean="0"/>
              <a:t>riparativa</a:t>
            </a:r>
            <a:r>
              <a:rPr lang="it-IT" b="1" dirty="0" smtClean="0"/>
              <a:t> </a:t>
            </a:r>
            <a:r>
              <a:rPr lang="it-IT" dirty="0" smtClean="0"/>
              <a:t>– </a:t>
            </a:r>
            <a:r>
              <a:rPr lang="it-IT" u="sng" dirty="0" smtClean="0"/>
              <a:t>Per evitare il processo</a:t>
            </a:r>
            <a:r>
              <a:rPr lang="it-IT" dirty="0" smtClean="0"/>
              <a:t> l’ente si impegna nella riparazione</a:t>
            </a:r>
            <a:r>
              <a:rPr lang="it-IT" sz="1400" dirty="0" smtClean="0"/>
              <a:t> </a:t>
            </a:r>
            <a:r>
              <a:rPr lang="it-IT" sz="1400" i="1" dirty="0" smtClean="0"/>
              <a:t>(The body </a:t>
            </a:r>
            <a:r>
              <a:rPr lang="it-IT" sz="1400" i="1" dirty="0" err="1" smtClean="0"/>
              <a:t>undertakes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to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repair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damage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caused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to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victim</a:t>
            </a:r>
            <a:r>
              <a:rPr lang="it-IT" sz="1400" i="1" dirty="0" smtClean="0"/>
              <a:t> </a:t>
            </a:r>
            <a:r>
              <a:rPr lang="it-IT" sz="1400" i="1" u="sng" dirty="0" err="1" smtClean="0"/>
              <a:t>to</a:t>
            </a:r>
            <a:r>
              <a:rPr lang="it-IT" sz="1400" i="1" u="sng" dirty="0" smtClean="0"/>
              <a:t> </a:t>
            </a:r>
            <a:r>
              <a:rPr lang="it-IT" sz="1400" i="1" u="sng" dirty="0" err="1" smtClean="0"/>
              <a:t>avoid</a:t>
            </a:r>
            <a:r>
              <a:rPr lang="it-IT" sz="1400" i="1" u="sng" dirty="0" smtClean="0"/>
              <a:t> the </a:t>
            </a:r>
            <a:r>
              <a:rPr lang="it-IT" sz="1400" i="1" u="sng" dirty="0" err="1" smtClean="0"/>
              <a:t>prosecution</a:t>
            </a:r>
            <a:r>
              <a:rPr lang="it-IT" sz="1400" i="1" dirty="0" smtClean="0"/>
              <a:t>)</a:t>
            </a:r>
            <a:endParaRPr lang="it-IT" b="1" dirty="0"/>
          </a:p>
        </p:txBody>
      </p:sp>
      <p:sp>
        <p:nvSpPr>
          <p:cNvPr id="5" name="CasellaDiTesto 4"/>
          <p:cNvSpPr txBox="1"/>
          <p:nvPr/>
        </p:nvSpPr>
        <p:spPr>
          <a:xfrm>
            <a:off x="539552" y="3717032"/>
            <a:ext cx="8280920" cy="184665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Dubbi</a:t>
            </a:r>
            <a:r>
              <a:rPr lang="it-IT" dirty="0" smtClean="0"/>
              <a:t> sulla compatibilità con i principi di giustizia processuale</a:t>
            </a:r>
            <a:r>
              <a:rPr lang="it-IT" sz="1400" dirty="0" smtClean="0"/>
              <a:t> </a:t>
            </a:r>
            <a:r>
              <a:rPr lang="it-IT" sz="1400" i="1" dirty="0" smtClean="0"/>
              <a:t>(</a:t>
            </a:r>
            <a:r>
              <a:rPr lang="it-IT" sz="1400" i="1" dirty="0" err="1" smtClean="0"/>
              <a:t>Doubts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about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compatibility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with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principles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the fair trial)</a:t>
            </a:r>
            <a:endParaRPr lang="it-IT" dirty="0" smtClean="0"/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dirty="0" smtClean="0"/>
              <a:t>Se l’ente accede ai programmi di giustizia </a:t>
            </a:r>
            <a:r>
              <a:rPr lang="it-IT" dirty="0" err="1" smtClean="0"/>
              <a:t>riparativa</a:t>
            </a:r>
            <a:r>
              <a:rPr lang="it-IT" dirty="0" smtClean="0"/>
              <a:t>, </a:t>
            </a:r>
            <a:r>
              <a:rPr lang="it-IT" u="sng" dirty="0" smtClean="0"/>
              <a:t>ammette il fatto</a:t>
            </a:r>
            <a:r>
              <a:rPr lang="it-IT" dirty="0" smtClean="0"/>
              <a:t> </a:t>
            </a:r>
            <a:r>
              <a:rPr lang="it-IT" sz="1400" i="1" dirty="0" smtClean="0"/>
              <a:t>(</a:t>
            </a:r>
            <a:r>
              <a:rPr lang="it-IT" sz="1400" i="1" dirty="0" err="1" smtClean="0"/>
              <a:t>If</a:t>
            </a:r>
            <a:r>
              <a:rPr lang="it-IT" sz="1400" i="1" dirty="0" smtClean="0"/>
              <a:t> the body </a:t>
            </a:r>
            <a:r>
              <a:rPr lang="it-IT" sz="1400" i="1" dirty="0" err="1" smtClean="0"/>
              <a:t>accesses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restorative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justice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programs</a:t>
            </a:r>
            <a:r>
              <a:rPr lang="it-IT" sz="1400" i="1" dirty="0" smtClean="0"/>
              <a:t>, </a:t>
            </a:r>
            <a:r>
              <a:rPr lang="it-IT" sz="1400" i="1" dirty="0" err="1" smtClean="0"/>
              <a:t>it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admits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fact</a:t>
            </a:r>
            <a:r>
              <a:rPr lang="it-IT" sz="1400" i="1" dirty="0" smtClean="0"/>
              <a:t>)</a:t>
            </a:r>
          </a:p>
          <a:p>
            <a:pPr algn="just">
              <a:buFont typeface="Arial" pitchFamily="34" charset="0"/>
              <a:buChar char="•"/>
            </a:pPr>
            <a:r>
              <a:rPr lang="it-IT" sz="1400" dirty="0" smtClean="0"/>
              <a:t> </a:t>
            </a:r>
            <a:r>
              <a:rPr lang="it-IT" dirty="0" smtClean="0"/>
              <a:t>Non è più innocente fino a prova contraria perché qui </a:t>
            </a:r>
            <a:r>
              <a:rPr lang="it-IT" u="sng" dirty="0" smtClean="0"/>
              <a:t>non c’è la prova di colpevolezza, né il processo</a:t>
            </a:r>
            <a:r>
              <a:rPr lang="it-IT" sz="1400" i="1" dirty="0" smtClean="0"/>
              <a:t> (</a:t>
            </a:r>
            <a:r>
              <a:rPr lang="it-IT" sz="1400" i="1" dirty="0" err="1" smtClean="0"/>
              <a:t>He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is</a:t>
            </a:r>
            <a:r>
              <a:rPr lang="it-IT" sz="1400" i="1" dirty="0" smtClean="0"/>
              <a:t> no </a:t>
            </a:r>
            <a:r>
              <a:rPr lang="it-IT" sz="1400" i="1" dirty="0" err="1" smtClean="0"/>
              <a:t>longer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innocent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until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proven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guilty</a:t>
            </a:r>
            <a:r>
              <a:rPr lang="it-IT" sz="1400" i="1" dirty="0" smtClean="0"/>
              <a:t>, </a:t>
            </a:r>
            <a:r>
              <a:rPr lang="it-IT" sz="1400" i="1" dirty="0" err="1" smtClean="0"/>
              <a:t>because</a:t>
            </a:r>
            <a:r>
              <a:rPr lang="it-IT" sz="1400" i="1" dirty="0" smtClean="0"/>
              <a:t>, in </a:t>
            </a:r>
            <a:r>
              <a:rPr lang="it-IT" sz="1400" i="1" dirty="0" err="1" smtClean="0"/>
              <a:t>this</a:t>
            </a:r>
            <a:r>
              <a:rPr lang="it-IT" sz="1400" i="1" dirty="0" smtClean="0"/>
              <a:t> case, </a:t>
            </a:r>
            <a:r>
              <a:rPr lang="it-IT" sz="1400" i="1" dirty="0" err="1" smtClean="0"/>
              <a:t>there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is</a:t>
            </a:r>
            <a:r>
              <a:rPr lang="it-IT" sz="1400" i="1" dirty="0" smtClean="0"/>
              <a:t> no </a:t>
            </a:r>
            <a:r>
              <a:rPr lang="it-IT" sz="1400" i="1" dirty="0" err="1" smtClean="0"/>
              <a:t>proof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guilty</a:t>
            </a:r>
            <a:r>
              <a:rPr lang="it-IT" sz="1400" i="1" dirty="0" smtClean="0"/>
              <a:t>, </a:t>
            </a:r>
            <a:r>
              <a:rPr lang="it-IT" sz="1400" i="1" dirty="0" err="1" smtClean="0"/>
              <a:t>nor</a:t>
            </a:r>
            <a:r>
              <a:rPr lang="it-IT" sz="1400" i="1" dirty="0" smtClean="0"/>
              <a:t> trial)</a:t>
            </a:r>
            <a:endParaRPr lang="it-I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it-IT" b="1" dirty="0" smtClean="0"/>
              <a:t>Giustizia </a:t>
            </a:r>
            <a:r>
              <a:rPr lang="it-IT" b="1" dirty="0" err="1" smtClean="0"/>
              <a:t>riparativa</a:t>
            </a:r>
            <a:r>
              <a:rPr lang="it-IT" b="1" dirty="0" smtClean="0"/>
              <a:t> nel </a:t>
            </a:r>
            <a:r>
              <a:rPr lang="it-IT" b="1" dirty="0" err="1" smtClean="0"/>
              <a:t>D.Lgs.</a:t>
            </a:r>
            <a:r>
              <a:rPr lang="it-IT" b="1" dirty="0" smtClean="0"/>
              <a:t> 231/2001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The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restorative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justice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in Legislative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Decree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no. 231/2001</a:t>
            </a:r>
            <a:endParaRPr lang="it-IT" sz="1400" dirty="0" smtClean="0">
              <a:solidFill>
                <a:schemeClr val="accent3">
                  <a:lumMod val="75000"/>
                </a:schemeClr>
              </a:solidFill>
            </a:endParaRPr>
          </a:p>
          <a:p>
            <a:pPr algn="just"/>
            <a:endParaRPr lang="it-IT" dirty="0" smtClean="0"/>
          </a:p>
          <a:p>
            <a:pPr algn="just"/>
            <a:r>
              <a:rPr lang="it-IT" dirty="0" smtClean="0"/>
              <a:t>Riduzione della sanzione pecuniaria per riparazione del danno (art. 12)</a:t>
            </a:r>
            <a:endParaRPr lang="it-IT" sz="1400" dirty="0" smtClean="0"/>
          </a:p>
          <a:p>
            <a:pPr algn="just">
              <a:buNone/>
            </a:pPr>
            <a:r>
              <a:rPr lang="it-IT" sz="1400" dirty="0" smtClean="0"/>
              <a:t>	</a:t>
            </a:r>
            <a:r>
              <a:rPr lang="it-IT" sz="1400" i="1" dirty="0" smtClean="0"/>
              <a:t>(Fine </a:t>
            </a:r>
            <a:r>
              <a:rPr lang="it-IT" sz="1400" i="1" dirty="0" err="1" smtClean="0"/>
              <a:t>reduction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for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elimination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offence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consequences</a:t>
            </a:r>
            <a:r>
              <a:rPr lang="it-IT" sz="1400" i="1" dirty="0" smtClean="0"/>
              <a:t> – </a:t>
            </a:r>
            <a:r>
              <a:rPr lang="it-IT" sz="1400" i="1" dirty="0" err="1" smtClean="0"/>
              <a:t>Article</a:t>
            </a:r>
            <a:r>
              <a:rPr lang="it-IT" sz="1400" i="1" dirty="0" smtClean="0"/>
              <a:t> 12)</a:t>
            </a:r>
            <a:endParaRPr lang="it-IT" dirty="0" smtClean="0"/>
          </a:p>
          <a:p>
            <a:pPr algn="just"/>
            <a:r>
              <a:rPr lang="it-IT" dirty="0" smtClean="0"/>
              <a:t>Riparazione delle conseguenze del reato (art. 17)</a:t>
            </a:r>
            <a:r>
              <a:rPr lang="it-IT" sz="1400" i="1" dirty="0" smtClean="0"/>
              <a:t> (</a:t>
            </a:r>
            <a:r>
              <a:rPr lang="it-IT" sz="1400" i="1" dirty="0" err="1" smtClean="0"/>
              <a:t>Remedying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consequences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offence</a:t>
            </a:r>
            <a:r>
              <a:rPr lang="it-IT" sz="1400" i="1" dirty="0" smtClean="0"/>
              <a:t> – </a:t>
            </a:r>
            <a:r>
              <a:rPr lang="it-IT" sz="1400" i="1" dirty="0" err="1" smtClean="0"/>
              <a:t>Article</a:t>
            </a:r>
            <a:r>
              <a:rPr lang="it-IT" sz="1400" i="1" dirty="0" smtClean="0"/>
              <a:t> 17)</a:t>
            </a:r>
            <a:endParaRPr lang="it-IT" dirty="0" smtClean="0"/>
          </a:p>
          <a:p>
            <a:pPr algn="just"/>
            <a:r>
              <a:rPr lang="it-IT" dirty="0" smtClean="0"/>
              <a:t>Messa alla prova (non prevista normativamente)</a:t>
            </a:r>
            <a:endParaRPr lang="it-IT" sz="1400" i="1" dirty="0" smtClean="0"/>
          </a:p>
          <a:p>
            <a:pPr algn="just">
              <a:buNone/>
            </a:pPr>
            <a:r>
              <a:rPr lang="it-IT" sz="1400" i="1" dirty="0" smtClean="0"/>
              <a:t>	</a:t>
            </a:r>
            <a:r>
              <a:rPr lang="it-IT" sz="1400" i="1" dirty="0" smtClean="0"/>
              <a:t>(</a:t>
            </a:r>
            <a:r>
              <a:rPr lang="it-IT" sz="1400" i="1" dirty="0" err="1" smtClean="0"/>
              <a:t>Probation</a:t>
            </a:r>
            <a:r>
              <a:rPr lang="it-IT" sz="1400" i="1" dirty="0" smtClean="0"/>
              <a:t> – </a:t>
            </a:r>
            <a:r>
              <a:rPr lang="it-IT" sz="1400" i="1" dirty="0" err="1" smtClean="0"/>
              <a:t>Not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required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by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Law</a:t>
            </a:r>
            <a:r>
              <a:rPr lang="it-IT" sz="1400" i="1" dirty="0" smtClean="0"/>
              <a:t>)</a:t>
            </a:r>
            <a:endParaRPr lang="it-IT" dirty="0" smtClean="0"/>
          </a:p>
          <a:p>
            <a:pPr algn="just">
              <a:buNone/>
            </a:pPr>
            <a:endParaRPr lang="it-IT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Strumenti riparatori</a:t>
            </a:r>
            <a:endParaRPr lang="it-IT" b="1" dirty="0"/>
          </a:p>
        </p:txBody>
      </p:sp>
      <p:graphicFrame>
        <p:nvGraphicFramePr>
          <p:cNvPr id="4" name="Tabella 3"/>
          <p:cNvGraphicFramePr>
            <a:graphicFrameLocks noGrp="1"/>
          </p:cNvGraphicFramePr>
          <p:nvPr/>
        </p:nvGraphicFramePr>
        <p:xfrm>
          <a:off x="539552" y="2132856"/>
          <a:ext cx="8136904" cy="4267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8452"/>
                <a:gridCol w="406845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Articolo</a:t>
                      </a:r>
                      <a:r>
                        <a:rPr lang="it-IT" baseline="0" dirty="0" smtClean="0"/>
                        <a:t> 12</a:t>
                      </a:r>
                    </a:p>
                    <a:p>
                      <a:pPr algn="ctr"/>
                      <a:r>
                        <a:rPr lang="it-IT" sz="1400" b="0" i="1" baseline="0" dirty="0" smtClean="0"/>
                        <a:t>(</a:t>
                      </a:r>
                      <a:r>
                        <a:rPr lang="it-IT" sz="1400" b="0" i="1" baseline="0" dirty="0" err="1" smtClean="0"/>
                        <a:t>Article</a:t>
                      </a:r>
                      <a:r>
                        <a:rPr lang="it-IT" sz="1400" b="0" i="1" baseline="0" dirty="0" smtClean="0"/>
                        <a:t> 12)</a:t>
                      </a:r>
                      <a:endParaRPr lang="it-IT" sz="1400" b="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Articolo</a:t>
                      </a:r>
                      <a:r>
                        <a:rPr lang="it-IT" baseline="0" dirty="0" smtClean="0"/>
                        <a:t> 17</a:t>
                      </a:r>
                      <a:endParaRPr lang="it-IT" sz="1400" b="0" baseline="0" dirty="0" smtClean="0"/>
                    </a:p>
                    <a:p>
                      <a:pPr algn="ctr"/>
                      <a:r>
                        <a:rPr lang="it-IT" sz="1400" b="0" i="1" baseline="0" dirty="0" smtClean="0"/>
                        <a:t>(</a:t>
                      </a:r>
                      <a:r>
                        <a:rPr lang="it-IT" sz="1400" b="0" i="1" baseline="0" dirty="0" err="1" smtClean="0"/>
                        <a:t>Article</a:t>
                      </a:r>
                      <a:r>
                        <a:rPr lang="it-IT" sz="1400" b="0" i="1" baseline="0" dirty="0" smtClean="0"/>
                        <a:t> 17)</a:t>
                      </a:r>
                      <a:endParaRPr lang="it-IT" i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buFont typeface="Arial" pitchFamily="34" charset="0"/>
                        <a:buChar char="•"/>
                      </a:pPr>
                      <a:r>
                        <a:rPr lang="it-IT" baseline="0" dirty="0" smtClean="0"/>
                        <a:t> Riduzione della sanzione  da 1/3 a 1/2 se </a:t>
                      </a:r>
                      <a:r>
                        <a:rPr lang="it-IT" u="sng" baseline="0" dirty="0" smtClean="0"/>
                        <a:t>prima della dichiarazione di apertura del dibattimento di primo grado</a:t>
                      </a:r>
                      <a:r>
                        <a:rPr lang="it-IT" u="none" baseline="0" dirty="0" smtClean="0"/>
                        <a:t>: </a:t>
                      </a:r>
                      <a:r>
                        <a:rPr lang="it-IT" i="1" u="none" baseline="0" dirty="0" smtClean="0"/>
                        <a:t>a)</a:t>
                      </a:r>
                      <a:r>
                        <a:rPr lang="it-IT" i="0" u="none" baseline="0" dirty="0" smtClean="0"/>
                        <a:t> </a:t>
                      </a:r>
                      <a:r>
                        <a:rPr lang="it-IT" b="1" i="0" u="none" baseline="0" dirty="0" smtClean="0"/>
                        <a:t>risarcimento integrale</a:t>
                      </a:r>
                      <a:r>
                        <a:rPr lang="it-IT" i="0" u="none" baseline="0" dirty="0" smtClean="0"/>
                        <a:t> e </a:t>
                      </a:r>
                      <a:r>
                        <a:rPr lang="it-IT" b="1" i="0" u="none" baseline="0" dirty="0" smtClean="0"/>
                        <a:t>riparazione delle conseguenze </a:t>
                      </a:r>
                      <a:r>
                        <a:rPr lang="it-IT" i="0" u="none" baseline="0" dirty="0" smtClean="0"/>
                        <a:t>dannose o pericolose del reato; </a:t>
                      </a:r>
                      <a:r>
                        <a:rPr lang="it-IT" i="1" u="none" baseline="0" dirty="0" smtClean="0"/>
                        <a:t>b) </a:t>
                      </a:r>
                      <a:r>
                        <a:rPr lang="it-IT" b="1" i="0" u="none" baseline="0" dirty="0" smtClean="0"/>
                        <a:t>MOG </a:t>
                      </a:r>
                      <a:r>
                        <a:rPr lang="it-IT" b="1" i="1" u="none" baseline="0" dirty="0" smtClean="0"/>
                        <a:t>post </a:t>
                      </a:r>
                      <a:r>
                        <a:rPr lang="it-IT" b="1" i="1" u="none" baseline="0" dirty="0" err="1" smtClean="0"/>
                        <a:t>crimen</a:t>
                      </a:r>
                      <a:r>
                        <a:rPr lang="it-IT" b="1" i="1" u="none" baseline="0" dirty="0" smtClean="0"/>
                        <a:t> </a:t>
                      </a:r>
                      <a:r>
                        <a:rPr lang="it-IT" b="1" i="1" u="none" baseline="0" dirty="0" err="1" smtClean="0"/>
                        <a:t>patratum</a:t>
                      </a:r>
                      <a:r>
                        <a:rPr lang="it-IT" sz="1400" b="0" i="1" u="none" baseline="0" dirty="0" smtClean="0"/>
                        <a:t> (Fine </a:t>
                      </a:r>
                      <a:r>
                        <a:rPr lang="it-IT" sz="1400" b="0" i="1" u="none" baseline="0" dirty="0" err="1" smtClean="0"/>
                        <a:t>reduction</a:t>
                      </a:r>
                      <a:r>
                        <a:rPr lang="it-IT" sz="1400" b="0" i="1" u="none" baseline="0" dirty="0" smtClean="0"/>
                        <a:t> </a:t>
                      </a:r>
                      <a:r>
                        <a:rPr lang="it-IT" sz="1400" b="0" i="1" u="none" baseline="0" dirty="0" err="1" smtClean="0"/>
                        <a:t>from</a:t>
                      </a:r>
                      <a:r>
                        <a:rPr lang="it-IT" sz="1400" b="0" i="1" u="none" baseline="0" dirty="0" smtClean="0"/>
                        <a:t> 1/3 </a:t>
                      </a:r>
                      <a:r>
                        <a:rPr lang="it-IT" sz="1400" b="0" i="1" u="none" baseline="0" dirty="0" err="1" smtClean="0"/>
                        <a:t>to</a:t>
                      </a:r>
                      <a:r>
                        <a:rPr lang="it-IT" sz="1400" b="0" i="1" u="none" baseline="0" dirty="0" smtClean="0"/>
                        <a:t> 1/2 </a:t>
                      </a:r>
                      <a:r>
                        <a:rPr lang="it-IT" sz="1400" b="0" i="1" u="none" baseline="0" dirty="0" err="1" smtClean="0"/>
                        <a:t>if</a:t>
                      </a:r>
                      <a:r>
                        <a:rPr lang="it-IT" sz="1400" b="0" i="1" u="none" baseline="0" dirty="0" smtClean="0"/>
                        <a:t>: a) full </a:t>
                      </a:r>
                      <a:r>
                        <a:rPr lang="it-IT" sz="1400" b="0" i="1" u="none" baseline="0" dirty="0" err="1" smtClean="0"/>
                        <a:t>compensation</a:t>
                      </a:r>
                      <a:r>
                        <a:rPr lang="it-IT" sz="1400" b="0" i="1" u="none" baseline="0" dirty="0" smtClean="0"/>
                        <a:t> and </a:t>
                      </a:r>
                      <a:r>
                        <a:rPr lang="it-IT" sz="1400" b="0" i="1" u="none" baseline="0" dirty="0" err="1" smtClean="0"/>
                        <a:t>elimination</a:t>
                      </a:r>
                      <a:r>
                        <a:rPr lang="it-IT" sz="1400" b="0" i="1" u="none" baseline="0" dirty="0" smtClean="0"/>
                        <a:t> </a:t>
                      </a:r>
                      <a:r>
                        <a:rPr lang="it-IT" sz="1400" b="0" i="1" u="none" baseline="0" dirty="0" err="1" smtClean="0"/>
                        <a:t>of</a:t>
                      </a:r>
                      <a:r>
                        <a:rPr lang="it-IT" sz="1400" b="0" i="1" u="none" baseline="0" dirty="0" smtClean="0"/>
                        <a:t> </a:t>
                      </a:r>
                      <a:r>
                        <a:rPr lang="it-IT" sz="1400" b="0" i="1" u="none" baseline="0" dirty="0" err="1" smtClean="0"/>
                        <a:t>offence</a:t>
                      </a:r>
                      <a:r>
                        <a:rPr lang="it-IT" sz="1400" b="0" i="1" u="none" baseline="0" dirty="0" smtClean="0"/>
                        <a:t> </a:t>
                      </a:r>
                      <a:r>
                        <a:rPr lang="it-IT" sz="1400" b="0" i="1" u="none" baseline="0" dirty="0" err="1" smtClean="0"/>
                        <a:t>consequences</a:t>
                      </a:r>
                      <a:r>
                        <a:rPr lang="it-IT" sz="1400" b="0" i="1" u="none" baseline="0" dirty="0" smtClean="0"/>
                        <a:t>; b) post </a:t>
                      </a:r>
                      <a:r>
                        <a:rPr lang="it-IT" sz="1400" b="0" i="1" u="none" baseline="0" dirty="0" err="1" smtClean="0"/>
                        <a:t>crimen</a:t>
                      </a:r>
                      <a:r>
                        <a:rPr lang="it-IT" sz="1400" b="0" i="1" u="none" baseline="0" dirty="0" smtClean="0"/>
                        <a:t> </a:t>
                      </a:r>
                      <a:r>
                        <a:rPr lang="it-IT" sz="1400" b="0" i="1" u="none" baseline="0" dirty="0" err="1" smtClean="0"/>
                        <a:t>patratum</a:t>
                      </a:r>
                      <a:r>
                        <a:rPr lang="it-IT" sz="1400" b="0" i="1" u="none" baseline="0" dirty="0" smtClean="0"/>
                        <a:t> OMM)</a:t>
                      </a:r>
                      <a:endParaRPr lang="it-IT" b="1" i="1" u="none" baseline="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buFont typeface="Arial" pitchFamily="34" charset="0"/>
                        <a:buChar char="•"/>
                      </a:pPr>
                      <a:r>
                        <a:rPr lang="it-IT" dirty="0" smtClean="0"/>
                        <a:t>Non</a:t>
                      </a:r>
                      <a:r>
                        <a:rPr lang="it-IT" baseline="0" dirty="0" smtClean="0"/>
                        <a:t> si applicano le sanzioni </a:t>
                      </a:r>
                      <a:r>
                        <a:rPr lang="it-IT" baseline="0" dirty="0" err="1" smtClean="0"/>
                        <a:t>interdittive</a:t>
                      </a:r>
                      <a:r>
                        <a:rPr lang="it-IT" baseline="0" dirty="0" smtClean="0"/>
                        <a:t> se </a:t>
                      </a:r>
                      <a:r>
                        <a:rPr lang="it-IT" u="sng" baseline="0" dirty="0" smtClean="0"/>
                        <a:t>prima della dichiarazione di apertura del dibattimento di primo grado</a:t>
                      </a:r>
                      <a:r>
                        <a:rPr lang="it-IT" baseline="0" dirty="0" smtClean="0"/>
                        <a:t>: </a:t>
                      </a:r>
                      <a:r>
                        <a:rPr lang="it-IT" i="1" baseline="0" dirty="0" smtClean="0"/>
                        <a:t>a)</a:t>
                      </a:r>
                      <a:r>
                        <a:rPr lang="it-IT" i="0" baseline="0" dirty="0" smtClean="0"/>
                        <a:t> </a:t>
                      </a:r>
                      <a:r>
                        <a:rPr lang="it-IT" b="1" i="0" baseline="0" dirty="0" smtClean="0"/>
                        <a:t>risarcimento integrale e riparazione delle conseguenze </a:t>
                      </a:r>
                      <a:r>
                        <a:rPr lang="it-IT" i="0" baseline="0" dirty="0" smtClean="0"/>
                        <a:t>dannose o pericolose del reato; </a:t>
                      </a:r>
                      <a:r>
                        <a:rPr lang="it-IT" i="1" baseline="0" dirty="0" smtClean="0"/>
                        <a:t>b)</a:t>
                      </a:r>
                      <a:r>
                        <a:rPr lang="it-IT" i="0" baseline="0" dirty="0" smtClean="0"/>
                        <a:t> </a:t>
                      </a:r>
                      <a:r>
                        <a:rPr lang="it-IT" b="1" i="0" baseline="0" dirty="0" smtClean="0"/>
                        <a:t>adeguamento del MOG</a:t>
                      </a:r>
                      <a:r>
                        <a:rPr lang="it-IT" i="0" baseline="0" dirty="0" smtClean="0"/>
                        <a:t>; </a:t>
                      </a:r>
                      <a:r>
                        <a:rPr lang="it-IT" i="1" baseline="0" dirty="0" smtClean="0"/>
                        <a:t>c)</a:t>
                      </a:r>
                      <a:r>
                        <a:rPr lang="it-IT" i="0" baseline="0" dirty="0" smtClean="0"/>
                        <a:t> ostensione del </a:t>
                      </a:r>
                      <a:r>
                        <a:rPr lang="it-IT" b="1" i="0" baseline="0" dirty="0" smtClean="0"/>
                        <a:t>profitto conseguito ai fini della confisca</a:t>
                      </a:r>
                      <a:r>
                        <a:rPr lang="it-IT" i="0" baseline="0" dirty="0" smtClean="0"/>
                        <a:t> </a:t>
                      </a:r>
                      <a:r>
                        <a:rPr lang="it-IT" sz="1400" i="1" baseline="0" dirty="0" smtClean="0"/>
                        <a:t>(</a:t>
                      </a:r>
                      <a:r>
                        <a:rPr lang="it-IT" sz="1400" i="1" baseline="0" dirty="0" err="1" smtClean="0"/>
                        <a:t>Disqualification</a:t>
                      </a:r>
                      <a:r>
                        <a:rPr lang="it-IT" sz="1400" i="1" baseline="0" dirty="0" smtClean="0"/>
                        <a:t> </a:t>
                      </a:r>
                      <a:r>
                        <a:rPr lang="it-IT" sz="1400" i="1" baseline="0" dirty="0" err="1" smtClean="0"/>
                        <a:t>measures</a:t>
                      </a:r>
                      <a:r>
                        <a:rPr lang="it-IT" sz="1400" i="1" baseline="0" dirty="0" smtClean="0"/>
                        <a:t> are </a:t>
                      </a:r>
                      <a:r>
                        <a:rPr lang="it-IT" sz="1400" i="1" baseline="0" dirty="0" err="1" smtClean="0"/>
                        <a:t>not</a:t>
                      </a:r>
                      <a:r>
                        <a:rPr lang="it-IT" sz="1400" i="1" baseline="0" dirty="0" smtClean="0"/>
                        <a:t> </a:t>
                      </a:r>
                      <a:r>
                        <a:rPr lang="it-IT" sz="1400" i="1" baseline="0" dirty="0" err="1" smtClean="0"/>
                        <a:t>applied</a:t>
                      </a:r>
                      <a:r>
                        <a:rPr lang="it-IT" sz="1400" i="1" baseline="0" dirty="0" smtClean="0"/>
                        <a:t> </a:t>
                      </a:r>
                      <a:r>
                        <a:rPr lang="it-IT" sz="1400" i="1" baseline="0" dirty="0" err="1" smtClean="0"/>
                        <a:t>if</a:t>
                      </a:r>
                      <a:r>
                        <a:rPr lang="it-IT" sz="1400" i="1" baseline="0" dirty="0" smtClean="0"/>
                        <a:t>: a) full </a:t>
                      </a:r>
                      <a:r>
                        <a:rPr lang="it-IT" sz="1400" i="1" baseline="0" dirty="0" err="1" smtClean="0"/>
                        <a:t>compensation</a:t>
                      </a:r>
                      <a:r>
                        <a:rPr lang="it-IT" sz="1400" i="1" baseline="0" dirty="0" smtClean="0"/>
                        <a:t> and </a:t>
                      </a:r>
                      <a:r>
                        <a:rPr lang="it-IT" sz="1400" i="1" baseline="0" dirty="0" err="1" smtClean="0"/>
                        <a:t>elimination</a:t>
                      </a:r>
                      <a:r>
                        <a:rPr lang="it-IT" sz="1400" i="1" baseline="0" dirty="0" smtClean="0"/>
                        <a:t> </a:t>
                      </a:r>
                      <a:r>
                        <a:rPr lang="it-IT" sz="1400" i="1" baseline="0" dirty="0" err="1" smtClean="0"/>
                        <a:t>of</a:t>
                      </a:r>
                      <a:r>
                        <a:rPr lang="it-IT" sz="1400" i="1" baseline="0" dirty="0" smtClean="0"/>
                        <a:t> </a:t>
                      </a:r>
                      <a:r>
                        <a:rPr lang="it-IT" sz="1400" i="1" baseline="0" dirty="0" err="1" smtClean="0"/>
                        <a:t>offence</a:t>
                      </a:r>
                      <a:r>
                        <a:rPr lang="it-IT" sz="1400" i="1" baseline="0" dirty="0" smtClean="0"/>
                        <a:t> </a:t>
                      </a:r>
                      <a:r>
                        <a:rPr lang="it-IT" sz="1400" i="1" baseline="0" dirty="0" err="1" smtClean="0"/>
                        <a:t>consequences</a:t>
                      </a:r>
                      <a:r>
                        <a:rPr lang="it-IT" sz="1400" i="1" baseline="0" dirty="0" smtClean="0"/>
                        <a:t>; b) MOG </a:t>
                      </a:r>
                      <a:r>
                        <a:rPr lang="it-IT" sz="1400" i="1" baseline="0" dirty="0" err="1" smtClean="0"/>
                        <a:t>adjustment</a:t>
                      </a:r>
                      <a:r>
                        <a:rPr lang="it-IT" sz="1400" i="1" baseline="0" dirty="0" smtClean="0"/>
                        <a:t>; c) display </a:t>
                      </a:r>
                      <a:r>
                        <a:rPr lang="it-IT" sz="1400" i="1" baseline="0" dirty="0" err="1" smtClean="0"/>
                        <a:t>of</a:t>
                      </a:r>
                      <a:r>
                        <a:rPr lang="it-IT" sz="1400" i="1" baseline="0" dirty="0" smtClean="0"/>
                        <a:t> </a:t>
                      </a:r>
                      <a:r>
                        <a:rPr lang="it-IT" sz="1400" i="1" baseline="0" dirty="0" err="1" smtClean="0"/>
                        <a:t>illicit</a:t>
                      </a:r>
                      <a:r>
                        <a:rPr lang="it-IT" sz="1400" i="1" baseline="0" dirty="0" smtClean="0"/>
                        <a:t> profit </a:t>
                      </a:r>
                      <a:r>
                        <a:rPr lang="it-IT" sz="1400" i="1" baseline="0" dirty="0" err="1" smtClean="0"/>
                        <a:t>for</a:t>
                      </a:r>
                      <a:r>
                        <a:rPr lang="it-IT" sz="1400" i="1" baseline="0" dirty="0" smtClean="0"/>
                        <a:t> the </a:t>
                      </a:r>
                      <a:r>
                        <a:rPr lang="it-IT" sz="1400" i="1" baseline="0" dirty="0" err="1" smtClean="0"/>
                        <a:t>purposes</a:t>
                      </a:r>
                      <a:r>
                        <a:rPr lang="it-IT" sz="1400" i="1" baseline="0" dirty="0" smtClean="0"/>
                        <a:t> </a:t>
                      </a:r>
                      <a:r>
                        <a:rPr lang="it-IT" sz="1400" i="1" baseline="0" dirty="0" err="1" smtClean="0"/>
                        <a:t>of</a:t>
                      </a:r>
                      <a:r>
                        <a:rPr lang="it-IT" sz="1400" i="1" baseline="0" dirty="0" smtClean="0"/>
                        <a:t> </a:t>
                      </a:r>
                      <a:r>
                        <a:rPr lang="it-IT" sz="1400" i="1" baseline="0" dirty="0" err="1" smtClean="0"/>
                        <a:t>confiscation</a:t>
                      </a:r>
                      <a:r>
                        <a:rPr lang="it-IT" sz="1400" i="1" baseline="0" dirty="0" smtClean="0"/>
                        <a:t>)</a:t>
                      </a:r>
                      <a:endParaRPr lang="it-IT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Strumenti riparatori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Repair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tools</a:t>
            </a:r>
            <a:endParaRPr lang="it-IT" sz="1400" dirty="0" smtClean="0">
              <a:solidFill>
                <a:schemeClr val="accent3">
                  <a:lumMod val="75000"/>
                </a:schemeClr>
              </a:solidFill>
            </a:endParaRPr>
          </a:p>
          <a:p>
            <a:pPr algn="just">
              <a:buNone/>
            </a:pPr>
            <a:endParaRPr lang="it-IT" sz="1400" dirty="0"/>
          </a:p>
        </p:txBody>
      </p:sp>
      <p:sp>
        <p:nvSpPr>
          <p:cNvPr id="5" name="Rettangolo 4"/>
          <p:cNvSpPr/>
          <p:nvPr/>
        </p:nvSpPr>
        <p:spPr>
          <a:xfrm>
            <a:off x="395536" y="2636912"/>
            <a:ext cx="3744416" cy="15841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b="1" dirty="0" smtClean="0"/>
              <a:t>Risarcimento integrale e riparazione delle conseguenze del fatto</a:t>
            </a:r>
            <a:endParaRPr lang="it-IT" sz="1400" dirty="0" smtClean="0"/>
          </a:p>
          <a:p>
            <a:pPr algn="ctr"/>
            <a:r>
              <a:rPr lang="it-IT" sz="1400" i="1" dirty="0" smtClean="0"/>
              <a:t>(full </a:t>
            </a:r>
            <a:r>
              <a:rPr lang="it-IT" sz="1400" i="1" dirty="0" err="1" smtClean="0"/>
              <a:t>compensation</a:t>
            </a:r>
            <a:r>
              <a:rPr lang="it-IT" sz="1400" i="1" dirty="0" smtClean="0"/>
              <a:t> and </a:t>
            </a:r>
            <a:r>
              <a:rPr lang="it-IT" sz="1400" i="1" dirty="0" err="1" smtClean="0"/>
              <a:t>elimination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offence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consequences</a:t>
            </a:r>
            <a:r>
              <a:rPr lang="it-IT" sz="1400" i="1" dirty="0" smtClean="0"/>
              <a:t>)</a:t>
            </a:r>
            <a:endParaRPr lang="it-IT" sz="1400" b="1" dirty="0"/>
          </a:p>
        </p:txBody>
      </p:sp>
      <p:sp>
        <p:nvSpPr>
          <p:cNvPr id="6" name="Rettangolo 5"/>
          <p:cNvSpPr/>
          <p:nvPr/>
        </p:nvSpPr>
        <p:spPr>
          <a:xfrm>
            <a:off x="4644008" y="2636912"/>
            <a:ext cx="3744416" cy="15841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b="1" dirty="0" smtClean="0"/>
              <a:t>MOG </a:t>
            </a:r>
            <a:r>
              <a:rPr lang="it-IT" b="1" i="1" dirty="0" smtClean="0"/>
              <a:t>post </a:t>
            </a:r>
            <a:r>
              <a:rPr lang="it-IT" b="1" i="1" dirty="0" err="1" smtClean="0"/>
              <a:t>crimen</a:t>
            </a:r>
            <a:r>
              <a:rPr lang="it-IT" b="1" i="1" dirty="0" smtClean="0"/>
              <a:t> </a:t>
            </a:r>
            <a:r>
              <a:rPr lang="it-IT" b="1" i="1" dirty="0" err="1" smtClean="0"/>
              <a:t>patratum</a:t>
            </a:r>
            <a:r>
              <a:rPr lang="it-IT" b="1" dirty="0" smtClean="0"/>
              <a:t> (o adeguamento del MOG)</a:t>
            </a:r>
          </a:p>
          <a:p>
            <a:pPr algn="ctr"/>
            <a:r>
              <a:rPr lang="it-IT" sz="1400" i="1" dirty="0" smtClean="0"/>
              <a:t>(Post </a:t>
            </a:r>
            <a:r>
              <a:rPr lang="it-IT" sz="1400" i="1" dirty="0" err="1" smtClean="0"/>
              <a:t>crimen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patratum</a:t>
            </a:r>
            <a:r>
              <a:rPr lang="it-IT" sz="1400" i="1" dirty="0" smtClean="0"/>
              <a:t> OMM or OMM </a:t>
            </a:r>
            <a:r>
              <a:rPr lang="it-IT" sz="1400" i="1" dirty="0" err="1" smtClean="0"/>
              <a:t>adjustment</a:t>
            </a:r>
            <a:r>
              <a:rPr lang="it-IT" sz="1400" i="1" dirty="0" smtClean="0"/>
              <a:t>)</a:t>
            </a:r>
            <a:endParaRPr lang="it-IT" sz="1400" i="1" dirty="0"/>
          </a:p>
        </p:txBody>
      </p:sp>
      <p:cxnSp>
        <p:nvCxnSpPr>
          <p:cNvPr id="8" name="Connettore 2 7"/>
          <p:cNvCxnSpPr>
            <a:stCxn id="5" idx="2"/>
          </p:cNvCxnSpPr>
          <p:nvPr/>
        </p:nvCxnSpPr>
        <p:spPr>
          <a:xfrm>
            <a:off x="2267744" y="4221088"/>
            <a:ext cx="2088232" cy="93610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nettore 2 9"/>
          <p:cNvCxnSpPr>
            <a:stCxn id="6" idx="2"/>
          </p:cNvCxnSpPr>
          <p:nvPr/>
        </p:nvCxnSpPr>
        <p:spPr>
          <a:xfrm flipH="1">
            <a:off x="4283968" y="4221088"/>
            <a:ext cx="2232248" cy="93610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ttangolo 10"/>
          <p:cNvSpPr/>
          <p:nvPr/>
        </p:nvSpPr>
        <p:spPr>
          <a:xfrm>
            <a:off x="2411760" y="5158800"/>
            <a:ext cx="3888432" cy="15841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ctr">
              <a:buAutoNum type="arabicParenR"/>
            </a:pPr>
            <a:r>
              <a:rPr lang="it-IT" b="1" dirty="0" smtClean="0"/>
              <a:t>Pene pecuniarie </a:t>
            </a:r>
            <a:r>
              <a:rPr lang="it-IT" dirty="0" smtClean="0"/>
              <a:t>ridotte da 1/3 a 1/2</a:t>
            </a:r>
          </a:p>
          <a:p>
            <a:pPr marL="342900" indent="-342900" algn="ctr">
              <a:buAutoNum type="arabicParenR"/>
            </a:pPr>
            <a:r>
              <a:rPr lang="it-IT" b="1" dirty="0" smtClean="0"/>
              <a:t>Pene </a:t>
            </a:r>
            <a:r>
              <a:rPr lang="it-IT" b="1" dirty="0" err="1" smtClean="0"/>
              <a:t>interdittive</a:t>
            </a:r>
            <a:r>
              <a:rPr lang="it-IT" b="1" dirty="0" smtClean="0"/>
              <a:t> </a:t>
            </a:r>
            <a:r>
              <a:rPr lang="it-IT" dirty="0" smtClean="0"/>
              <a:t>non applicate</a:t>
            </a:r>
          </a:p>
          <a:p>
            <a:pPr marL="342900" indent="-342900" algn="ctr"/>
            <a:r>
              <a:rPr lang="it-IT" sz="1400" i="1" dirty="0" smtClean="0"/>
              <a:t>(Fine </a:t>
            </a:r>
            <a:r>
              <a:rPr lang="it-IT" sz="1400" i="1" dirty="0" err="1" smtClean="0"/>
              <a:t>reduction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from</a:t>
            </a:r>
            <a:r>
              <a:rPr lang="it-IT" sz="1400" i="1" dirty="0" smtClean="0"/>
              <a:t> 1/3 </a:t>
            </a:r>
            <a:r>
              <a:rPr lang="it-IT" sz="1400" i="1" dirty="0" err="1" smtClean="0"/>
              <a:t>to</a:t>
            </a:r>
            <a:r>
              <a:rPr lang="it-IT" sz="1400" i="1" dirty="0" smtClean="0"/>
              <a:t> 1/2; </a:t>
            </a:r>
            <a:r>
              <a:rPr lang="it-IT" sz="1400" i="1" dirty="0" err="1" smtClean="0"/>
              <a:t>disqualification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measures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not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applied</a:t>
            </a:r>
            <a:r>
              <a:rPr lang="it-IT" sz="1400" i="1" dirty="0" smtClean="0"/>
              <a:t>) </a:t>
            </a:r>
            <a:endParaRPr lang="it-IT" sz="1400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it-IT" b="1" dirty="0" smtClean="0"/>
              <a:t>Altri casi di riduzione della sanzione pecuniaria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Other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cases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of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fine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reduction</a:t>
            </a:r>
            <a:endParaRPr lang="it-IT" sz="1400" dirty="0" smtClean="0">
              <a:solidFill>
                <a:schemeClr val="accent3">
                  <a:lumMod val="75000"/>
                </a:schemeClr>
              </a:solidFill>
            </a:endParaRPr>
          </a:p>
          <a:p>
            <a:pPr algn="just"/>
            <a:r>
              <a:rPr lang="it-IT" dirty="0" smtClean="0"/>
              <a:t>Prevalente interesse dell’apicale</a:t>
            </a:r>
            <a:r>
              <a:rPr lang="it-IT" sz="1400" i="1" dirty="0" smtClean="0"/>
              <a:t> (</a:t>
            </a:r>
            <a:r>
              <a:rPr lang="it-IT" sz="1400" i="1" dirty="0" err="1" smtClean="0"/>
              <a:t>Prevailing</a:t>
            </a:r>
            <a:r>
              <a:rPr lang="it-IT" sz="1400" i="1" dirty="0" smtClean="0"/>
              <a:t> interest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top management)</a:t>
            </a:r>
            <a:endParaRPr lang="it-IT" dirty="0" smtClean="0"/>
          </a:p>
          <a:p>
            <a:pPr algn="just"/>
            <a:r>
              <a:rPr lang="it-IT" dirty="0" smtClean="0"/>
              <a:t>Nessun o minimo vantaggio per l’ente </a:t>
            </a:r>
            <a:r>
              <a:rPr lang="it-IT" sz="1400" i="1" dirty="0" smtClean="0"/>
              <a:t>(No or minimal benefit fo the body)</a:t>
            </a:r>
            <a:endParaRPr lang="it-IT" dirty="0" smtClean="0"/>
          </a:p>
          <a:p>
            <a:pPr algn="just"/>
            <a:r>
              <a:rPr lang="it-IT" dirty="0" smtClean="0"/>
              <a:t>Tenuità del danno cagionato </a:t>
            </a:r>
            <a:r>
              <a:rPr lang="it-IT" sz="1400" i="1" dirty="0" smtClean="0"/>
              <a:t>(</a:t>
            </a:r>
            <a:r>
              <a:rPr lang="it-IT" sz="1400" i="1" dirty="0" err="1" smtClean="0"/>
              <a:t>Damage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tenuity</a:t>
            </a:r>
            <a:r>
              <a:rPr lang="it-IT" sz="1400" i="1" dirty="0" smtClean="0"/>
              <a:t>)</a:t>
            </a:r>
            <a:endParaRPr lang="it-IT" dirty="0"/>
          </a:p>
        </p:txBody>
      </p:sp>
      <p:sp>
        <p:nvSpPr>
          <p:cNvPr id="4" name="CasellaDiTesto 3"/>
          <p:cNvSpPr txBox="1"/>
          <p:nvPr/>
        </p:nvSpPr>
        <p:spPr>
          <a:xfrm>
            <a:off x="3995936" y="4509120"/>
            <a:ext cx="4680520" cy="86177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Riduzione della sanzione pecuniaria della metà (e mai superiore a €103.291)</a:t>
            </a:r>
          </a:p>
          <a:p>
            <a:pPr algn="just"/>
            <a:r>
              <a:rPr lang="it-IT" sz="1400" i="1" dirty="0" smtClean="0"/>
              <a:t>(Fine </a:t>
            </a:r>
            <a:r>
              <a:rPr lang="it-IT" sz="1400" i="1" dirty="0" err="1" smtClean="0"/>
              <a:t>reduction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by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half</a:t>
            </a:r>
            <a:r>
              <a:rPr lang="it-IT" sz="1400" i="1" dirty="0" smtClean="0"/>
              <a:t> and </a:t>
            </a:r>
            <a:r>
              <a:rPr lang="it-IT" sz="1400" i="1" dirty="0" err="1" smtClean="0"/>
              <a:t>never</a:t>
            </a:r>
            <a:r>
              <a:rPr lang="it-IT" sz="1400" i="1" dirty="0" smtClean="0"/>
              <a:t> more </a:t>
            </a:r>
            <a:r>
              <a:rPr lang="it-IT" sz="1400" i="1" dirty="0" err="1" smtClean="0"/>
              <a:t>than</a:t>
            </a:r>
            <a:r>
              <a:rPr lang="it-IT" sz="1400" i="1" dirty="0" smtClean="0"/>
              <a:t> €103.291)</a:t>
            </a:r>
            <a:endParaRPr lang="it-IT" sz="1400" i="1" dirty="0"/>
          </a:p>
        </p:txBody>
      </p:sp>
      <p:sp>
        <p:nvSpPr>
          <p:cNvPr id="5" name="Rettangolo 4"/>
          <p:cNvSpPr/>
          <p:nvPr/>
        </p:nvSpPr>
        <p:spPr>
          <a:xfrm>
            <a:off x="251520" y="5554800"/>
            <a:ext cx="5688632" cy="12687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dirty="0" smtClean="0"/>
              <a:t>Prevalente interesse dell’apicale, nessun o minimo vantaggio per l’ente, tenuità del danno </a:t>
            </a:r>
            <a:r>
              <a:rPr lang="it-IT" b="1" dirty="0" smtClean="0"/>
              <a:t>+</a:t>
            </a:r>
            <a:r>
              <a:rPr lang="it-IT" dirty="0" smtClean="0"/>
              <a:t> risarcimento e OMM </a:t>
            </a:r>
            <a:r>
              <a:rPr lang="it-IT" i="1" dirty="0" smtClean="0"/>
              <a:t>post </a:t>
            </a:r>
            <a:r>
              <a:rPr lang="it-IT" i="1" dirty="0" err="1" smtClean="0"/>
              <a:t>crimen</a:t>
            </a:r>
            <a:r>
              <a:rPr lang="it-IT" sz="1400" i="1" dirty="0" smtClean="0"/>
              <a:t> (</a:t>
            </a:r>
            <a:r>
              <a:rPr lang="it-IT" sz="1400" i="1" dirty="0" err="1" smtClean="0"/>
              <a:t>Prevailing</a:t>
            </a:r>
            <a:r>
              <a:rPr lang="it-IT" sz="1400" i="1" dirty="0" smtClean="0"/>
              <a:t> interest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top management, no or minimal </a:t>
            </a:r>
            <a:r>
              <a:rPr lang="it-IT" sz="1400" i="1" dirty="0" err="1" smtClean="0"/>
              <a:t>befefit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for</a:t>
            </a:r>
            <a:r>
              <a:rPr lang="it-IT" sz="1400" i="1" dirty="0" smtClean="0"/>
              <a:t> the body, </a:t>
            </a:r>
            <a:r>
              <a:rPr lang="it-IT" sz="1400" i="1" dirty="0" err="1" smtClean="0"/>
              <a:t>damage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tenuity</a:t>
            </a:r>
            <a:r>
              <a:rPr lang="it-IT" sz="1400" i="1" dirty="0" smtClean="0"/>
              <a:t> </a:t>
            </a:r>
            <a:r>
              <a:rPr lang="it-IT" sz="1400" b="1" i="1" dirty="0" smtClean="0"/>
              <a:t>+</a:t>
            </a:r>
            <a:r>
              <a:rPr lang="it-IT" sz="1400" i="1" dirty="0" smtClean="0"/>
              <a:t> full </a:t>
            </a:r>
            <a:r>
              <a:rPr lang="it-IT" sz="1400" i="1" dirty="0" err="1" smtClean="0"/>
              <a:t>compensation</a:t>
            </a:r>
            <a:r>
              <a:rPr lang="it-IT" sz="1400" i="1" dirty="0" smtClean="0"/>
              <a:t> and post </a:t>
            </a:r>
            <a:r>
              <a:rPr lang="it-IT" sz="1400" i="1" dirty="0" err="1" smtClean="0"/>
              <a:t>crimen</a:t>
            </a:r>
            <a:r>
              <a:rPr lang="it-IT" sz="1400" i="1" dirty="0" smtClean="0"/>
              <a:t> OMM)</a:t>
            </a:r>
            <a:endParaRPr lang="it-IT" dirty="0"/>
          </a:p>
        </p:txBody>
      </p:sp>
      <p:sp>
        <p:nvSpPr>
          <p:cNvPr id="6" name="Rettangolo 5"/>
          <p:cNvSpPr/>
          <p:nvPr/>
        </p:nvSpPr>
        <p:spPr>
          <a:xfrm>
            <a:off x="6372200" y="5554800"/>
            <a:ext cx="2592288" cy="12687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dirty="0" smtClean="0"/>
              <a:t>Pena pecuniaria ridotta da 1/2 a 2/3 (mai inferiore a €10.329)</a:t>
            </a:r>
            <a:r>
              <a:rPr lang="it-IT" sz="1400" i="1" dirty="0" smtClean="0"/>
              <a:t> (</a:t>
            </a:r>
            <a:r>
              <a:rPr lang="it-IT" sz="1400" i="1" dirty="0" err="1" smtClean="0"/>
              <a:t>Reduction</a:t>
            </a:r>
            <a:r>
              <a:rPr lang="it-IT" sz="1400" i="1" dirty="0" smtClean="0"/>
              <a:t> fine 1/2 – </a:t>
            </a:r>
            <a:r>
              <a:rPr lang="it-IT" sz="1400" i="1" dirty="0" err="1" smtClean="0"/>
              <a:t>2</a:t>
            </a:r>
            <a:r>
              <a:rPr lang="it-IT" sz="1400" i="1" dirty="0" smtClean="0"/>
              <a:t>/3; </a:t>
            </a:r>
            <a:r>
              <a:rPr lang="it-IT" sz="1400" i="1" dirty="0" err="1" smtClean="0"/>
              <a:t>never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less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than</a:t>
            </a:r>
            <a:r>
              <a:rPr lang="it-IT" sz="1400" i="1" dirty="0" smtClean="0"/>
              <a:t> €10.329)</a:t>
            </a:r>
            <a:endParaRPr lang="it-IT" dirty="0"/>
          </a:p>
        </p:txBody>
      </p:sp>
      <p:sp>
        <p:nvSpPr>
          <p:cNvPr id="7" name="Freccia a destra 6"/>
          <p:cNvSpPr/>
          <p:nvPr/>
        </p:nvSpPr>
        <p:spPr>
          <a:xfrm>
            <a:off x="5940152" y="6021288"/>
            <a:ext cx="43204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Articolo 12</a:t>
            </a:r>
            <a:endParaRPr lang="it-IT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132856"/>
            <a:ext cx="4932218" cy="3933056"/>
          </a:xfrm>
          <a:prstGeom prst="rect">
            <a:avLst/>
          </a:prstGeom>
          <a:noFill/>
          <a:ln w="9525">
            <a:solidFill>
              <a:schemeClr val="accent1">
                <a:shade val="50000"/>
              </a:schemeClr>
            </a:solidFill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064" y="4886608"/>
            <a:ext cx="3995935" cy="1971392"/>
          </a:xfrm>
          <a:prstGeom prst="rect">
            <a:avLst/>
          </a:prstGeom>
          <a:noFill/>
          <a:ln w="9525">
            <a:solidFill>
              <a:schemeClr val="accent1">
                <a:shade val="50000"/>
              </a:schemeClr>
            </a:solidFill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Articolo 17</a:t>
            </a:r>
            <a:endParaRPr lang="it-IT" b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2132856"/>
            <a:ext cx="4382384" cy="2664297"/>
          </a:xfrm>
          <a:prstGeom prst="rect">
            <a:avLst/>
          </a:prstGeom>
          <a:noFill/>
          <a:ln w="9525">
            <a:solidFill>
              <a:schemeClr val="accent1">
                <a:shade val="50000"/>
              </a:schemeClr>
            </a:solidFill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4118420"/>
            <a:ext cx="4355975" cy="2739580"/>
          </a:xfrm>
          <a:prstGeom prst="rect">
            <a:avLst/>
          </a:prstGeom>
          <a:noFill/>
          <a:ln w="9525">
            <a:solidFill>
              <a:schemeClr val="accent1">
                <a:shade val="50000"/>
              </a:schemeClr>
            </a:solidFill>
            <a:miter lim="800000"/>
            <a:headEnd/>
            <a:tailEnd/>
          </a:ln>
          <a:effectLst/>
        </p:spPr>
      </p:pic>
      <p:sp>
        <p:nvSpPr>
          <p:cNvPr id="6" name="CasellaDiTesto 5"/>
          <p:cNvSpPr txBox="1"/>
          <p:nvPr/>
        </p:nvSpPr>
        <p:spPr>
          <a:xfrm>
            <a:off x="5220072" y="2276872"/>
            <a:ext cx="3600400" cy="120032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Comma 1-</a:t>
            </a:r>
            <a:r>
              <a:rPr lang="it-IT" i="1" dirty="0" smtClean="0"/>
              <a:t>bis </a:t>
            </a:r>
            <a:r>
              <a:rPr lang="it-IT" dirty="0" smtClean="0"/>
              <a:t>(D.L. 5/2023) – tutela della continuità dell’attività di stabilimenti industriali di interesse nazionale</a:t>
            </a:r>
            <a:endParaRPr lang="it-IT" dirty="0"/>
          </a:p>
        </p:txBody>
      </p:sp>
      <p:sp>
        <p:nvSpPr>
          <p:cNvPr id="7" name="CasellaDiTesto 6"/>
          <p:cNvSpPr txBox="1"/>
          <p:nvPr/>
        </p:nvSpPr>
        <p:spPr>
          <a:xfrm>
            <a:off x="611560" y="5085184"/>
            <a:ext cx="3600400" cy="1477328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i="1" dirty="0" smtClean="0"/>
              <a:t>Para</a:t>
            </a:r>
            <a:r>
              <a:rPr lang="it-IT" dirty="0" smtClean="0"/>
              <a:t> 1-</a:t>
            </a:r>
            <a:r>
              <a:rPr lang="it-IT" i="1" dirty="0" smtClean="0"/>
              <a:t>bis </a:t>
            </a:r>
            <a:r>
              <a:rPr lang="it-IT" dirty="0" smtClean="0"/>
              <a:t>(</a:t>
            </a:r>
            <a:r>
              <a:rPr lang="it-IT" i="1" dirty="0" err="1" smtClean="0"/>
              <a:t>Law</a:t>
            </a:r>
            <a:r>
              <a:rPr lang="it-IT" i="1" dirty="0" smtClean="0"/>
              <a:t> </a:t>
            </a:r>
            <a:r>
              <a:rPr lang="it-IT" i="1" dirty="0" err="1" smtClean="0"/>
              <a:t>Decree</a:t>
            </a:r>
            <a:r>
              <a:rPr lang="it-IT" dirty="0" smtClean="0"/>
              <a:t> 5/2023) – </a:t>
            </a:r>
            <a:r>
              <a:rPr lang="it-IT" i="1" dirty="0" err="1" smtClean="0"/>
              <a:t>protection</a:t>
            </a:r>
            <a:r>
              <a:rPr lang="it-IT" i="1" dirty="0" smtClean="0"/>
              <a:t> </a:t>
            </a:r>
            <a:r>
              <a:rPr lang="it-IT" i="1" dirty="0" err="1" smtClean="0"/>
              <a:t>of</a:t>
            </a:r>
            <a:r>
              <a:rPr lang="it-IT" i="1" dirty="0" smtClean="0"/>
              <a:t> the </a:t>
            </a:r>
            <a:r>
              <a:rPr lang="it-IT" i="1" dirty="0" err="1" smtClean="0"/>
              <a:t>continuity</a:t>
            </a:r>
            <a:r>
              <a:rPr lang="it-IT" i="1" dirty="0" smtClean="0"/>
              <a:t> </a:t>
            </a:r>
            <a:r>
              <a:rPr lang="it-IT" i="1" dirty="0" err="1" smtClean="0"/>
              <a:t>of</a:t>
            </a:r>
            <a:r>
              <a:rPr lang="it-IT" i="1" dirty="0" smtClean="0"/>
              <a:t> the </a:t>
            </a:r>
            <a:r>
              <a:rPr lang="it-IT" i="1" dirty="0" err="1" smtClean="0"/>
              <a:t>activity</a:t>
            </a:r>
            <a:r>
              <a:rPr lang="it-IT" i="1" dirty="0" smtClean="0"/>
              <a:t> </a:t>
            </a:r>
            <a:r>
              <a:rPr lang="it-IT" i="1" dirty="0" err="1" smtClean="0"/>
              <a:t>of</a:t>
            </a:r>
            <a:r>
              <a:rPr lang="it-IT" i="1" dirty="0" smtClean="0"/>
              <a:t> industrial </a:t>
            </a:r>
            <a:r>
              <a:rPr lang="it-IT" i="1" dirty="0" err="1" smtClean="0"/>
              <a:t>establishments</a:t>
            </a:r>
            <a:r>
              <a:rPr lang="it-IT" i="1" dirty="0" smtClean="0"/>
              <a:t> </a:t>
            </a:r>
            <a:r>
              <a:rPr lang="it-IT" i="1" dirty="0" err="1" smtClean="0"/>
              <a:t>of</a:t>
            </a:r>
            <a:r>
              <a:rPr lang="it-IT" i="1" dirty="0" smtClean="0"/>
              <a:t> </a:t>
            </a:r>
            <a:r>
              <a:rPr lang="it-IT" i="1" dirty="0" err="1" smtClean="0"/>
              <a:t>national</a:t>
            </a:r>
            <a:r>
              <a:rPr lang="it-IT" i="1" dirty="0" smtClean="0"/>
              <a:t> interest</a:t>
            </a:r>
            <a:endParaRPr lang="it-IT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Messa alla prova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Probation</a:t>
            </a:r>
            <a:endParaRPr lang="it-IT" sz="1400" dirty="0" smtClean="0">
              <a:solidFill>
                <a:schemeClr val="accent3">
                  <a:lumMod val="75000"/>
                </a:schemeClr>
              </a:solidFill>
            </a:endParaRPr>
          </a:p>
          <a:p>
            <a:pPr algn="just"/>
            <a:r>
              <a:rPr lang="it-IT" dirty="0" smtClean="0"/>
              <a:t>Programma di trattamento e logica costi/benefici</a:t>
            </a:r>
            <a:r>
              <a:rPr lang="it-IT" sz="1400" dirty="0" smtClean="0"/>
              <a:t> </a:t>
            </a:r>
            <a:r>
              <a:rPr lang="it-IT" sz="1400" i="1" dirty="0" smtClean="0"/>
              <a:t>(</a:t>
            </a:r>
            <a:r>
              <a:rPr lang="it-IT" sz="1400" i="1" dirty="0" err="1" smtClean="0"/>
              <a:t>Treatement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program</a:t>
            </a:r>
            <a:r>
              <a:rPr lang="it-IT" sz="1400" i="1" dirty="0" smtClean="0"/>
              <a:t> vs. </a:t>
            </a:r>
            <a:r>
              <a:rPr lang="it-IT" sz="1400" i="1" dirty="0" err="1" smtClean="0"/>
              <a:t>cost</a:t>
            </a:r>
            <a:r>
              <a:rPr lang="it-IT" sz="1400" i="1" dirty="0" smtClean="0"/>
              <a:t>/benefit)</a:t>
            </a:r>
          </a:p>
          <a:p>
            <a:pPr algn="just"/>
            <a:r>
              <a:rPr lang="it-IT" dirty="0" smtClean="0"/>
              <a:t>Rapporti con gli Articoli 12 e 17 </a:t>
            </a:r>
            <a:r>
              <a:rPr lang="it-IT" dirty="0" err="1" smtClean="0"/>
              <a:t>D.Lgs.</a:t>
            </a:r>
            <a:r>
              <a:rPr lang="it-IT" dirty="0" smtClean="0"/>
              <a:t> 231/2001 </a:t>
            </a:r>
            <a:r>
              <a:rPr lang="it-IT" sz="1400" i="1" dirty="0" smtClean="0"/>
              <a:t>(</a:t>
            </a:r>
            <a:r>
              <a:rPr lang="it-IT" sz="1400" i="1" dirty="0" err="1" smtClean="0"/>
              <a:t>Relationships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with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Articles</a:t>
            </a:r>
            <a:r>
              <a:rPr lang="it-IT" sz="1400" i="1" dirty="0" smtClean="0"/>
              <a:t> 12 and 17 Legislative </a:t>
            </a:r>
            <a:r>
              <a:rPr lang="it-IT" sz="1400" i="1" dirty="0" err="1" smtClean="0"/>
              <a:t>Decree</a:t>
            </a:r>
            <a:r>
              <a:rPr lang="it-IT" sz="1400" i="1" dirty="0" smtClean="0"/>
              <a:t> no. 231/2001)</a:t>
            </a:r>
          </a:p>
          <a:p>
            <a:pPr algn="just"/>
            <a:r>
              <a:rPr lang="it-IT" dirty="0" smtClean="0"/>
              <a:t>Oscillazioni giurisprudenziali</a:t>
            </a:r>
            <a:r>
              <a:rPr lang="it-IT" sz="1400" i="1" dirty="0" smtClean="0"/>
              <a:t> (</a:t>
            </a:r>
            <a:r>
              <a:rPr lang="it-IT" sz="1400" i="1" dirty="0" err="1" smtClean="0"/>
              <a:t>Jurisprudential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fluctuations</a:t>
            </a:r>
            <a:r>
              <a:rPr lang="it-IT" sz="1400" i="1" dirty="0" smtClean="0"/>
              <a:t>)</a:t>
            </a:r>
          </a:p>
          <a:p>
            <a:pPr lvl="1" algn="just"/>
            <a:r>
              <a:rPr lang="it-IT" dirty="0" smtClean="0">
                <a:solidFill>
                  <a:schemeClr val="tx1"/>
                </a:solidFill>
              </a:rPr>
              <a:t>GIP Modena 19.10.2020 (ammette)</a:t>
            </a:r>
            <a:r>
              <a:rPr lang="it-IT" sz="1400" dirty="0" smtClean="0">
                <a:solidFill>
                  <a:schemeClr val="tx1"/>
                </a:solidFill>
              </a:rPr>
              <a:t> </a:t>
            </a:r>
            <a:r>
              <a:rPr lang="it-IT" sz="1400" i="1" dirty="0" smtClean="0">
                <a:solidFill>
                  <a:schemeClr val="tx1"/>
                </a:solidFill>
              </a:rPr>
              <a:t>(</a:t>
            </a:r>
            <a:r>
              <a:rPr lang="it-IT" sz="1400" i="1" dirty="0" err="1" smtClean="0">
                <a:solidFill>
                  <a:schemeClr val="tx1"/>
                </a:solidFill>
              </a:rPr>
              <a:t>it</a:t>
            </a:r>
            <a:r>
              <a:rPr lang="it-IT" sz="1400" i="1" dirty="0" smtClean="0">
                <a:solidFill>
                  <a:schemeClr val="tx1"/>
                </a:solidFill>
              </a:rPr>
              <a:t> </a:t>
            </a:r>
            <a:r>
              <a:rPr lang="it-IT" sz="1400" i="1" dirty="0" err="1" smtClean="0">
                <a:solidFill>
                  <a:schemeClr val="tx1"/>
                </a:solidFill>
              </a:rPr>
              <a:t>admits</a:t>
            </a:r>
            <a:r>
              <a:rPr lang="it-IT" sz="1400" i="1" dirty="0" smtClean="0">
                <a:solidFill>
                  <a:schemeClr val="tx1"/>
                </a:solidFill>
              </a:rPr>
              <a:t>)</a:t>
            </a:r>
            <a:endParaRPr lang="it-IT" dirty="0" smtClean="0">
              <a:solidFill>
                <a:schemeClr val="tx1"/>
              </a:solidFill>
            </a:endParaRPr>
          </a:p>
          <a:p>
            <a:pPr lvl="1" algn="just"/>
            <a:r>
              <a:rPr lang="it-IT" dirty="0" smtClean="0">
                <a:solidFill>
                  <a:schemeClr val="tx1"/>
                </a:solidFill>
              </a:rPr>
              <a:t>Trib. Milano 27.03.2017 (non ammette) </a:t>
            </a:r>
            <a:r>
              <a:rPr lang="it-IT" sz="1400" i="1" dirty="0" smtClean="0">
                <a:solidFill>
                  <a:schemeClr val="tx1"/>
                </a:solidFill>
              </a:rPr>
              <a:t>(</a:t>
            </a:r>
            <a:r>
              <a:rPr lang="it-IT" sz="1400" i="1" dirty="0" err="1" smtClean="0">
                <a:solidFill>
                  <a:schemeClr val="tx1"/>
                </a:solidFill>
              </a:rPr>
              <a:t>it</a:t>
            </a:r>
            <a:r>
              <a:rPr lang="it-IT" sz="1400" i="1" dirty="0" smtClean="0">
                <a:solidFill>
                  <a:schemeClr val="tx1"/>
                </a:solidFill>
              </a:rPr>
              <a:t> </a:t>
            </a:r>
            <a:r>
              <a:rPr lang="it-IT" sz="1400" i="1" dirty="0" err="1" smtClean="0">
                <a:solidFill>
                  <a:schemeClr val="tx1"/>
                </a:solidFill>
              </a:rPr>
              <a:t>doesn</a:t>
            </a:r>
            <a:r>
              <a:rPr lang="it-IT" sz="1400" i="1" dirty="0" smtClean="0">
                <a:solidFill>
                  <a:schemeClr val="tx1"/>
                </a:solidFill>
              </a:rPr>
              <a:t>’t </a:t>
            </a:r>
            <a:r>
              <a:rPr lang="it-IT" sz="1400" i="1" dirty="0" err="1" smtClean="0">
                <a:solidFill>
                  <a:schemeClr val="tx1"/>
                </a:solidFill>
              </a:rPr>
              <a:t>admit</a:t>
            </a:r>
            <a:r>
              <a:rPr lang="it-IT" sz="1400" i="1" dirty="0" smtClean="0">
                <a:solidFill>
                  <a:schemeClr val="tx1"/>
                </a:solidFill>
              </a:rPr>
              <a:t>)</a:t>
            </a:r>
            <a:endParaRPr lang="it-IT" dirty="0" smtClean="0">
              <a:solidFill>
                <a:schemeClr val="tx1"/>
              </a:solidFill>
            </a:endParaRPr>
          </a:p>
          <a:p>
            <a:pPr lvl="1" algn="just"/>
            <a:r>
              <a:rPr lang="it-IT" dirty="0" smtClean="0">
                <a:solidFill>
                  <a:schemeClr val="tx1"/>
                </a:solidFill>
              </a:rPr>
              <a:t>Cass., 36272/2016 (effetto risocializzante)</a:t>
            </a:r>
            <a:r>
              <a:rPr lang="it-IT" sz="1400" i="1" dirty="0" smtClean="0">
                <a:solidFill>
                  <a:schemeClr val="tx1"/>
                </a:solidFill>
              </a:rPr>
              <a:t> (</a:t>
            </a:r>
            <a:r>
              <a:rPr lang="it-IT" sz="1400" i="1" dirty="0" err="1" smtClean="0">
                <a:solidFill>
                  <a:schemeClr val="tx1"/>
                </a:solidFill>
              </a:rPr>
              <a:t>resocializing</a:t>
            </a:r>
            <a:r>
              <a:rPr lang="it-IT" sz="1400" i="1" dirty="0" smtClean="0">
                <a:solidFill>
                  <a:schemeClr val="tx1"/>
                </a:solidFill>
              </a:rPr>
              <a:t> </a:t>
            </a:r>
            <a:r>
              <a:rPr lang="it-IT" sz="1400" i="1" dirty="0" err="1" smtClean="0">
                <a:solidFill>
                  <a:schemeClr val="tx1"/>
                </a:solidFill>
              </a:rPr>
              <a:t>effect</a:t>
            </a:r>
            <a:r>
              <a:rPr lang="it-IT" sz="1400" i="1" dirty="0" smtClean="0">
                <a:solidFill>
                  <a:schemeClr val="tx1"/>
                </a:solidFill>
              </a:rPr>
              <a:t>)</a:t>
            </a:r>
            <a:endParaRPr lang="it-IT" dirty="0">
              <a:solidFill>
                <a:schemeClr val="tx1"/>
              </a:solidFill>
            </a:endParaRPr>
          </a:p>
        </p:txBody>
      </p:sp>
      <p:sp>
        <p:nvSpPr>
          <p:cNvPr id="5" name="Ovale 4"/>
          <p:cNvSpPr/>
          <p:nvPr/>
        </p:nvSpPr>
        <p:spPr>
          <a:xfrm>
            <a:off x="5436096" y="5943600"/>
            <a:ext cx="3168352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dirty="0" smtClean="0"/>
              <a:t>Esposizione della ricerca di tesi di </a:t>
            </a:r>
            <a:r>
              <a:rPr lang="it-IT" b="1" dirty="0" smtClean="0"/>
              <a:t>Luca D’Onofrio</a:t>
            </a:r>
            <a:endParaRPr lang="it-I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ramonto">
  <a:themeElements>
    <a:clrScheme name="Personalizzato 1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78397A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Tramonto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ramonto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1043</TotalTime>
  <Words>1020</Words>
  <Application>Microsoft Office PowerPoint</Application>
  <PresentationFormat>Presentazione su schermo (4:3)</PresentationFormat>
  <Paragraphs>77</Paragraphs>
  <Slides>11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11</vt:i4>
      </vt:variant>
    </vt:vector>
  </HeadingPairs>
  <TitlesOfParts>
    <vt:vector size="12" baseType="lpstr">
      <vt:lpstr>Tramonto</vt:lpstr>
      <vt:lpstr>Giustizia riparativa ed enti</vt:lpstr>
      <vt:lpstr>Paradigmi diversi</vt:lpstr>
      <vt:lpstr>Paradigmi diversi</vt:lpstr>
      <vt:lpstr>Paradigmi diversi</vt:lpstr>
      <vt:lpstr>Giustizia riparativa nel D.Lgs. 231/2001</vt:lpstr>
      <vt:lpstr>Strumenti riparatori</vt:lpstr>
      <vt:lpstr>Strumenti riparatori</vt:lpstr>
      <vt:lpstr>Altri casi di riduzione della sanzione pecuniaria</vt:lpstr>
      <vt:lpstr>Articolo 12</vt:lpstr>
      <vt:lpstr>Articolo 17</vt:lpstr>
      <vt:lpstr>Messa alla prova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Dal societas delinquere non potest al D.Lgs. 231/2001</dc:title>
  <dc:creator>Francesco Trapella</dc:creator>
  <cp:lastModifiedBy>Francesco Trapella</cp:lastModifiedBy>
  <cp:revision>186</cp:revision>
  <dcterms:created xsi:type="dcterms:W3CDTF">2023-02-26T14:53:05Z</dcterms:created>
  <dcterms:modified xsi:type="dcterms:W3CDTF">2023-03-20T17:37:52Z</dcterms:modified>
</cp:coreProperties>
</file>