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Il </a:t>
            </a:r>
            <a:r>
              <a:rPr lang="en-US" dirty="0" err="1" smtClean="0">
                <a:solidFill>
                  <a:srgbClr val="002060"/>
                </a:solidFill>
              </a:rPr>
              <a:t>modello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organizzazione</a:t>
            </a:r>
            <a:r>
              <a:rPr lang="en-US" dirty="0" smtClean="0">
                <a:solidFill>
                  <a:srgbClr val="002060"/>
                </a:solidFill>
              </a:rPr>
              <a:t> e </a:t>
            </a:r>
            <a:r>
              <a:rPr lang="en-US" dirty="0" err="1" smtClean="0">
                <a:solidFill>
                  <a:srgbClr val="002060"/>
                </a:solidFill>
              </a:rPr>
              <a:t>di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gestione</a:t>
            </a:r>
            <a:r>
              <a:rPr lang="en-US" dirty="0" smtClean="0">
                <a:solidFill>
                  <a:srgbClr val="002060"/>
                </a:solidFill>
              </a:rPr>
              <a:t> (MOG)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3869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Venerdì 8 </a:t>
            </a:r>
            <a:r>
              <a:rPr lang="it-IT" dirty="0" smtClean="0"/>
              <a:t>marzo 2024, ore </a:t>
            </a:r>
            <a:r>
              <a:rPr lang="it-IT" dirty="0" smtClean="0"/>
              <a:t>9.00 </a:t>
            </a:r>
            <a:r>
              <a:rPr lang="it-IT" dirty="0" smtClean="0"/>
              <a:t>– </a:t>
            </a:r>
            <a:r>
              <a:rPr lang="it-IT" dirty="0" smtClean="0"/>
              <a:t>11.00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4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La </a:t>
            </a:r>
            <a:r>
              <a:rPr lang="en-US" sz="3600" b="1" dirty="0" err="1" smtClean="0">
                <a:solidFill>
                  <a:schemeClr val="tx2"/>
                </a:solidFill>
              </a:rPr>
              <a:t>prevenzione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rischi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500" b="1" dirty="0" smtClean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modello di organizzazione e di gestione (MOG)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4" name="CasellaDiTesto 23"/>
          <p:cNvSpPr txBox="1"/>
          <p:nvPr/>
        </p:nvSpPr>
        <p:spPr>
          <a:xfrm>
            <a:off x="550590" y="1052736"/>
            <a:ext cx="518457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Identificazione dei rischi potenziali</a:t>
            </a:r>
            <a:endParaRPr lang="it-IT" dirty="0"/>
          </a:p>
        </p:txBody>
      </p:sp>
      <p:sp>
        <p:nvSpPr>
          <p:cNvPr id="28" name="CasellaDiTesto 27"/>
          <p:cNvSpPr txBox="1"/>
          <p:nvPr/>
        </p:nvSpPr>
        <p:spPr>
          <a:xfrm>
            <a:off x="550590" y="1772816"/>
            <a:ext cx="518457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Elaborazione di protocolli per la valutazione del rischio esistente</a:t>
            </a:r>
            <a:endParaRPr lang="it-IT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550590" y="2780928"/>
            <a:ext cx="518457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Valutazione dei rischi residui (cioè, quelli che rimangono pur dopo la predisposizione dei protocolli)</a:t>
            </a:r>
            <a:endParaRPr lang="it-IT" dirty="0"/>
          </a:p>
        </p:txBody>
      </p:sp>
      <p:cxnSp>
        <p:nvCxnSpPr>
          <p:cNvPr id="33" name="Connettore 1 32"/>
          <p:cNvCxnSpPr>
            <a:stCxn id="24" idx="2"/>
            <a:endCxn id="28" idx="0"/>
          </p:cNvCxnSpPr>
          <p:nvPr/>
        </p:nvCxnSpPr>
        <p:spPr>
          <a:xfrm>
            <a:off x="3142878" y="1422068"/>
            <a:ext cx="0" cy="3507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ttore 1 33"/>
          <p:cNvCxnSpPr/>
          <p:nvPr/>
        </p:nvCxnSpPr>
        <p:spPr>
          <a:xfrm>
            <a:off x="3142878" y="2420888"/>
            <a:ext cx="0" cy="3507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asellaDiTesto 35"/>
          <p:cNvSpPr txBox="1"/>
          <p:nvPr/>
        </p:nvSpPr>
        <p:spPr>
          <a:xfrm>
            <a:off x="550590" y="3645024"/>
            <a:ext cx="518457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È un rischio accettabile???</a:t>
            </a:r>
            <a:endParaRPr lang="it-IT" dirty="0"/>
          </a:p>
        </p:txBody>
      </p:sp>
      <p:sp>
        <p:nvSpPr>
          <p:cNvPr id="37" name="CasellaDiTesto 36"/>
          <p:cNvSpPr txBox="1"/>
          <p:nvPr/>
        </p:nvSpPr>
        <p:spPr>
          <a:xfrm>
            <a:off x="262558" y="4653136"/>
            <a:ext cx="2376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Sì</a:t>
            </a:r>
            <a:endParaRPr lang="it-IT" dirty="0"/>
          </a:p>
        </p:txBody>
      </p:sp>
      <p:sp>
        <p:nvSpPr>
          <p:cNvPr id="38" name="CasellaDiTesto 37"/>
          <p:cNvSpPr txBox="1"/>
          <p:nvPr/>
        </p:nvSpPr>
        <p:spPr>
          <a:xfrm>
            <a:off x="3430910" y="4653136"/>
            <a:ext cx="237626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No</a:t>
            </a:r>
          </a:p>
          <a:p>
            <a:pPr algn="ctr"/>
            <a:r>
              <a:rPr lang="it-IT" dirty="0" smtClean="0"/>
              <a:t>Occorre adeguare i protocolli</a:t>
            </a:r>
            <a:endParaRPr lang="it-IT" dirty="0"/>
          </a:p>
        </p:txBody>
      </p:sp>
      <p:cxnSp>
        <p:nvCxnSpPr>
          <p:cNvPr id="42" name="Connettore 2 41"/>
          <p:cNvCxnSpPr>
            <a:stCxn id="36" idx="2"/>
            <a:endCxn id="37" idx="0"/>
          </p:cNvCxnSpPr>
          <p:nvPr/>
        </p:nvCxnSpPr>
        <p:spPr>
          <a:xfrm flipH="1">
            <a:off x="1450690" y="4014356"/>
            <a:ext cx="1692188" cy="638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ttore 2 48"/>
          <p:cNvCxnSpPr>
            <a:endCxn id="38" idx="0"/>
          </p:cNvCxnSpPr>
          <p:nvPr/>
        </p:nvCxnSpPr>
        <p:spPr>
          <a:xfrm>
            <a:off x="3142878" y="4005064"/>
            <a:ext cx="147616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ttore 1 51"/>
          <p:cNvCxnSpPr/>
          <p:nvPr/>
        </p:nvCxnSpPr>
        <p:spPr>
          <a:xfrm>
            <a:off x="6167214" y="836712"/>
            <a:ext cx="0" cy="5184576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asellaDiTesto 52"/>
          <p:cNvSpPr txBox="1"/>
          <p:nvPr/>
        </p:nvSpPr>
        <p:spPr>
          <a:xfrm>
            <a:off x="6383238" y="764704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Anche l’attività potenzialmente rilevante sul piano penale è fonte di rischio per l’impresa.</a:t>
            </a:r>
            <a:endParaRPr lang="it-IT" dirty="0"/>
          </a:p>
        </p:txBody>
      </p:sp>
      <p:sp>
        <p:nvSpPr>
          <p:cNvPr id="54" name="CasellaDiTesto 53"/>
          <p:cNvSpPr txBox="1"/>
          <p:nvPr/>
        </p:nvSpPr>
        <p:spPr>
          <a:xfrm>
            <a:off x="6455246" y="1556792"/>
            <a:ext cx="5328592" cy="3323987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Esempio. </a:t>
            </a:r>
            <a:r>
              <a:rPr lang="it-IT" sz="1400" dirty="0" smtClean="0"/>
              <a:t>La società Alfa S.r.l., con due soci, Tizio e Caio, si occupa di vendere pacchetti di corsi </a:t>
            </a:r>
            <a:r>
              <a:rPr lang="it-IT" sz="1400" i="1" dirty="0" smtClean="0"/>
              <a:t> online</a:t>
            </a:r>
            <a:r>
              <a:rPr lang="it-IT" sz="1400" dirty="0" smtClean="0"/>
              <a:t> di letteratura. Tizio e Caio lavorano ciascuno a casa propria. La sede di Alfa S.r.l. coincide con l’abitazione di Caio.</a:t>
            </a:r>
          </a:p>
          <a:p>
            <a:pPr algn="just"/>
            <a:endParaRPr lang="it-IT" sz="1400" b="1" dirty="0" smtClean="0"/>
          </a:p>
          <a:p>
            <a:pPr algn="just"/>
            <a:r>
              <a:rPr lang="it-IT" sz="1400" b="1" dirty="0" smtClean="0"/>
              <a:t>Identificazione dei rischi potenziali: </a:t>
            </a:r>
            <a:r>
              <a:rPr lang="it-IT" sz="1400" dirty="0" smtClean="0"/>
              <a:t>violazione delle norme sul diritto d’autore (pericolo di plagio nella strutturazione dei corsi)</a:t>
            </a:r>
          </a:p>
          <a:p>
            <a:pPr algn="just"/>
            <a:r>
              <a:rPr lang="it-IT" sz="1400" b="1" dirty="0" smtClean="0"/>
              <a:t>Elaborazione dei protocolli:</a:t>
            </a:r>
            <a:r>
              <a:rPr lang="it-IT" sz="1400" dirty="0" smtClean="0"/>
              <a:t> ad es. uso dell’intelligenza artificiale per verificare eventuali plagi nei materiali composti dagli autori delle lezioni, dipendenti (non soci) di Alfa S.r.l.</a:t>
            </a:r>
          </a:p>
          <a:p>
            <a:pPr algn="just"/>
            <a:r>
              <a:rPr lang="it-IT" sz="1400" b="1" dirty="0" smtClean="0"/>
              <a:t>Rischi residui:</a:t>
            </a:r>
            <a:r>
              <a:rPr lang="it-IT" sz="1400" dirty="0" smtClean="0"/>
              <a:t> legati alla sicurezza dei lavoratori all’interno della sede di Alfa S.r.l.</a:t>
            </a:r>
          </a:p>
          <a:p>
            <a:pPr algn="just"/>
            <a:r>
              <a:rPr lang="it-IT" sz="1400" b="1" dirty="0" smtClean="0"/>
              <a:t>È un rischio accettabile?</a:t>
            </a:r>
            <a:r>
              <a:rPr lang="it-IT" sz="1400" dirty="0" smtClean="0"/>
              <a:t> Sì, poiché Alfa S.r.l. ha sede nella dimora di Caio e non si pongono problemi di sicurezza per i dipendenti, che lavorano altrove. </a:t>
            </a:r>
            <a:endParaRPr lang="it-IT" sz="1400" b="1" dirty="0"/>
          </a:p>
        </p:txBody>
      </p:sp>
      <p:cxnSp>
        <p:nvCxnSpPr>
          <p:cNvPr id="56" name="Connettore 1 55"/>
          <p:cNvCxnSpPr/>
          <p:nvPr/>
        </p:nvCxnSpPr>
        <p:spPr>
          <a:xfrm>
            <a:off x="6167214" y="5013176"/>
            <a:ext cx="6023199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asellaDiTesto 56"/>
          <p:cNvSpPr txBox="1"/>
          <p:nvPr/>
        </p:nvSpPr>
        <p:spPr>
          <a:xfrm>
            <a:off x="7319342" y="508518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Criteri per la valutazione del rischio</a:t>
            </a:r>
            <a:endParaRPr lang="it-IT" b="1" dirty="0"/>
          </a:p>
        </p:txBody>
      </p:sp>
      <p:sp>
        <p:nvSpPr>
          <p:cNvPr id="58" name="CasellaDiTesto 57"/>
          <p:cNvSpPr txBox="1"/>
          <p:nvPr/>
        </p:nvSpPr>
        <p:spPr>
          <a:xfrm>
            <a:off x="6455246" y="5517232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b="1" dirty="0" smtClean="0"/>
              <a:t>Probabilità</a:t>
            </a:r>
            <a:r>
              <a:rPr lang="it-IT" sz="1600" dirty="0" smtClean="0"/>
              <a:t> che l’evento accada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b="1" dirty="0" smtClean="0"/>
              <a:t>Impatto</a:t>
            </a:r>
            <a:r>
              <a:rPr lang="it-IT" sz="1600" dirty="0" smtClean="0"/>
              <a:t> dell’evento sull’attività dell’ente</a:t>
            </a:r>
            <a:endParaRPr lang="it-IT" sz="1600" dirty="0"/>
          </a:p>
        </p:txBody>
      </p:sp>
      <p:sp>
        <p:nvSpPr>
          <p:cNvPr id="59" name="Parentesi graffa chiusa 58"/>
          <p:cNvSpPr/>
          <p:nvPr/>
        </p:nvSpPr>
        <p:spPr>
          <a:xfrm>
            <a:off x="9839622" y="5445224"/>
            <a:ext cx="360040" cy="72008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0" name="CasellaDiTesto 59"/>
          <p:cNvSpPr txBox="1"/>
          <p:nvPr/>
        </p:nvSpPr>
        <p:spPr>
          <a:xfrm>
            <a:off x="10127654" y="5445224"/>
            <a:ext cx="2062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Nel caso di Alfa S.r.l., impatto potenziale elevato, ma probabilità nulla.</a:t>
            </a:r>
            <a:endParaRPr lang="it-IT" sz="1400" dirty="0"/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La </a:t>
            </a:r>
            <a:r>
              <a:rPr lang="en-US" sz="3600" b="1" dirty="0" err="1" smtClean="0">
                <a:solidFill>
                  <a:schemeClr val="tx2"/>
                </a:solidFill>
              </a:rPr>
              <a:t>prevenzione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rischi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500" b="1" dirty="0" smtClean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modello di organizzazione e di gestione (MOG)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406574" y="836712"/>
            <a:ext cx="11449272" cy="369332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Qual è il rischio (residuo) accettabile??? </a:t>
            </a:r>
            <a:r>
              <a:rPr lang="it-IT" dirty="0" smtClean="0"/>
              <a:t>Dalla risposta dipende l’obbligo per l’ente di adeguare i protocolli interni.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06574" y="1412776"/>
            <a:ext cx="11449272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1° criterio – economico. </a:t>
            </a:r>
            <a:r>
              <a:rPr lang="it-IT" dirty="0" smtClean="0"/>
              <a:t>Gli strumenti di prevenzione del rischio costerebbero più del bene da proteggere.</a:t>
            </a:r>
          </a:p>
          <a:p>
            <a:pPr algn="just"/>
            <a:r>
              <a:rPr lang="it-IT" i="1" dirty="0" smtClean="0"/>
              <a:t>	</a:t>
            </a:r>
            <a:r>
              <a:rPr lang="it-IT" i="1" dirty="0" smtClean="0"/>
              <a:t>Es. un negozio di alimentari preferisce dotarsi di un antifurto che di un corpo di vigilanza armata.</a:t>
            </a:r>
            <a:endParaRPr lang="it-IT" i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06574" y="2204864"/>
            <a:ext cx="11449272" cy="1200329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2</a:t>
            </a:r>
            <a:r>
              <a:rPr lang="it-IT" b="1" dirty="0" smtClean="0"/>
              <a:t>° criterio – normativo. </a:t>
            </a:r>
            <a:r>
              <a:rPr lang="it-IT" dirty="0" smtClean="0"/>
              <a:t>Se l’art. 27, comma 1, Cost. deve essere interpretato in termini di </a:t>
            </a:r>
            <a:r>
              <a:rPr lang="it-IT" dirty="0" err="1" smtClean="0"/>
              <a:t>rimproverabilità</a:t>
            </a:r>
            <a:r>
              <a:rPr lang="it-IT" dirty="0" smtClean="0"/>
              <a:t> del fatto all’ente, allora l’ente ha l’obbligo di prevenire tutti i rischi di eventi che potrebbero esserle rimproverati.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… a titolo di dolo: gli apicali hanno voluto commettere il reato nell’interesse e a vantaggio dell’ente;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… a titolo di colpa: fatti accidentali prevedibili, ma non previsti.</a:t>
            </a:r>
            <a:endParaRPr lang="it-IT" dirty="0" smtClean="0"/>
          </a:p>
        </p:txBody>
      </p:sp>
      <p:sp>
        <p:nvSpPr>
          <p:cNvPr id="10" name="CasellaDiTesto 9"/>
          <p:cNvSpPr txBox="1"/>
          <p:nvPr/>
        </p:nvSpPr>
        <p:spPr>
          <a:xfrm>
            <a:off x="406574" y="3717032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Ne deriva che …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406574" y="4221088"/>
            <a:ext cx="11449272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L’ente deve </a:t>
            </a:r>
            <a:r>
              <a:rPr lang="it-IT" u="sng" dirty="0" smtClean="0"/>
              <a:t>dotarsi di protocolli</a:t>
            </a:r>
            <a:r>
              <a:rPr lang="it-IT" dirty="0" smtClean="0"/>
              <a:t> </a:t>
            </a:r>
            <a:r>
              <a:rPr lang="it-IT" dirty="0" smtClean="0"/>
              <a:t>vantaggiosi sul piano della logica costi-benefici, ma che sappiano evitare sia </a:t>
            </a:r>
            <a:r>
              <a:rPr lang="it-IT" u="sng" dirty="0" smtClean="0"/>
              <a:t>l’attività criminale dolosa dei suoi apicali</a:t>
            </a:r>
            <a:r>
              <a:rPr lang="it-IT" dirty="0" smtClean="0"/>
              <a:t>, sia </a:t>
            </a:r>
            <a:r>
              <a:rPr lang="it-IT" u="sng" dirty="0" smtClean="0"/>
              <a:t>fatti accidentali prevedibili</a:t>
            </a:r>
            <a:r>
              <a:rPr lang="it-IT" dirty="0" smtClean="0"/>
              <a:t>.</a:t>
            </a:r>
          </a:p>
          <a:p>
            <a:pPr algn="just"/>
            <a:r>
              <a:rPr lang="it-IT" dirty="0" smtClean="0"/>
              <a:t>Se l’ente riesce in questo, non può essere censurato: infatti …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il fatto accidentale non ha luogo perché le misure di prevenzione sono adeguate;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se l’apicale commette un reato, lo ha fatto eludendo le misure di prevenzione; c’è, quindi, una condotta fraudolenta che può essere imputata solo a lui e non all’ente (cd. </a:t>
            </a:r>
            <a:r>
              <a:rPr lang="it-IT" i="1" dirty="0" smtClean="0"/>
              <a:t>fraudolenta elusione </a:t>
            </a:r>
            <a:r>
              <a:rPr lang="it-IT" dirty="0" smtClean="0"/>
              <a:t>dei protocolli).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Il </a:t>
            </a:r>
            <a:r>
              <a:rPr lang="en-US" sz="3600" b="1" dirty="0" err="1" smtClean="0">
                <a:solidFill>
                  <a:schemeClr val="tx2"/>
                </a:solidFill>
              </a:rPr>
              <a:t>sistema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integrato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prevenzione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rischi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500" b="1" dirty="0" smtClean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modello di organizzazione e di gestione (MOG)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262558" y="836712"/>
            <a:ext cx="11593288" cy="1477328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Sistema </a:t>
            </a:r>
            <a:r>
              <a:rPr lang="it-IT" b="1" dirty="0" smtClean="0"/>
              <a:t>integrato</a:t>
            </a:r>
            <a:r>
              <a:rPr lang="it-IT" dirty="0" smtClean="0"/>
              <a:t> tra i vari ruoli nell’ente (es. il datore di lavoro, il collegio sindacale, l’</a:t>
            </a:r>
            <a:r>
              <a:rPr lang="it-IT" dirty="0" err="1" smtClean="0"/>
              <a:t>OdV</a:t>
            </a:r>
            <a:r>
              <a:rPr lang="it-IT" dirty="0" smtClean="0"/>
              <a:t>, l’</a:t>
            </a:r>
            <a:r>
              <a:rPr lang="it-IT" i="1" dirty="0" err="1" smtClean="0"/>
              <a:t>Internal</a:t>
            </a:r>
            <a:r>
              <a:rPr lang="it-IT" i="1" dirty="0" smtClean="0"/>
              <a:t> </a:t>
            </a:r>
            <a:r>
              <a:rPr lang="it-IT" i="1" dirty="0" err="1" smtClean="0"/>
              <a:t>Audit</a:t>
            </a:r>
            <a:r>
              <a:rPr lang="it-IT" dirty="0" smtClean="0"/>
              <a:t>, ecc.) al fine di: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b="1" dirty="0" smtClean="0"/>
              <a:t> Razionalizzare</a:t>
            </a:r>
            <a:r>
              <a:rPr lang="it-IT" dirty="0" smtClean="0"/>
              <a:t> </a:t>
            </a:r>
            <a:r>
              <a:rPr lang="it-IT" dirty="0" smtClean="0"/>
              <a:t>le attività e delle risorse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Massimizzare </a:t>
            </a:r>
            <a:r>
              <a:rPr lang="it-IT" dirty="0" smtClean="0"/>
              <a:t>l’</a:t>
            </a:r>
            <a:r>
              <a:rPr lang="it-IT" b="1" dirty="0" smtClean="0"/>
              <a:t>efficacia</a:t>
            </a:r>
            <a:r>
              <a:rPr lang="it-IT" dirty="0" smtClean="0"/>
              <a:t> e l’</a:t>
            </a:r>
            <a:r>
              <a:rPr lang="it-IT" b="1" dirty="0" smtClean="0"/>
              <a:t>efficienza</a:t>
            </a:r>
            <a:r>
              <a:rPr lang="it-IT" dirty="0" smtClean="0"/>
              <a:t> delle attività di prevenzione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b="1" dirty="0" smtClean="0"/>
              <a:t> Condividere</a:t>
            </a:r>
            <a:r>
              <a:rPr lang="it-IT" dirty="0" smtClean="0"/>
              <a:t> </a:t>
            </a:r>
            <a:r>
              <a:rPr lang="it-IT" dirty="0" smtClean="0"/>
              <a:t>le informazioni, eseguire </a:t>
            </a:r>
            <a:r>
              <a:rPr lang="it-IT" b="1" i="1" dirty="0" err="1" smtClean="0"/>
              <a:t>risk</a:t>
            </a:r>
            <a:r>
              <a:rPr lang="it-IT" b="1" i="1" dirty="0" smtClean="0"/>
              <a:t> </a:t>
            </a:r>
            <a:r>
              <a:rPr lang="it-IT" b="1" i="1" dirty="0" err="1" smtClean="0"/>
              <a:t>assessment</a:t>
            </a:r>
            <a:r>
              <a:rPr lang="it-IT" dirty="0" smtClean="0"/>
              <a:t> integrati e curare la </a:t>
            </a:r>
            <a:r>
              <a:rPr lang="it-IT" b="1" dirty="0" smtClean="0"/>
              <a:t>manutenzione periodica</a:t>
            </a:r>
            <a:r>
              <a:rPr lang="it-IT" dirty="0" smtClean="0"/>
              <a:t> dei programmi  </a:t>
            </a:r>
            <a:r>
              <a:rPr lang="it-IT" dirty="0" smtClean="0"/>
              <a:t>   di </a:t>
            </a:r>
            <a:r>
              <a:rPr lang="it-IT" dirty="0" smtClean="0"/>
              <a:t>prevenzione del rischio.</a:t>
            </a:r>
            <a:r>
              <a:rPr lang="it-IT" b="1" dirty="0" smtClean="0"/>
              <a:t> 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334566" y="2564904"/>
            <a:ext cx="11377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quindi, a livello pratico …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62558" y="2996952"/>
            <a:ext cx="11593288" cy="2585323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All’interno dell’ente occorre procedere a: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Individuazione </a:t>
            </a:r>
            <a:r>
              <a:rPr lang="it-IT" dirty="0" smtClean="0"/>
              <a:t>degli </a:t>
            </a:r>
            <a:r>
              <a:rPr lang="it-IT" b="1" dirty="0" smtClean="0"/>
              <a:t>ambiti aziendali di </a:t>
            </a:r>
            <a:r>
              <a:rPr lang="it-IT" b="1" dirty="0" smtClean="0"/>
              <a:t>attività</a:t>
            </a:r>
            <a:r>
              <a:rPr lang="it-IT" dirty="0" smtClean="0"/>
              <a:t>, cioè dei settori ove l’ente è operativo (es. industria pesante, servizi di trasporto, vendita di prodotti agricoli, ecc.).</a:t>
            </a:r>
            <a:endParaRPr lang="it-IT" u="sng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Analisi dei </a:t>
            </a:r>
            <a:r>
              <a:rPr lang="it-IT" b="1" dirty="0" smtClean="0"/>
              <a:t>rischi potenziali</a:t>
            </a:r>
            <a:r>
              <a:rPr lang="it-IT" dirty="0" smtClean="0"/>
              <a:t> per ciascun ambito </a:t>
            </a:r>
            <a:r>
              <a:rPr lang="it-IT" dirty="0" smtClean="0"/>
              <a:t>individuato</a:t>
            </a:r>
            <a:endParaRPr lang="it-IT" dirty="0" smtClean="0"/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Mappa </a:t>
            </a:r>
            <a:r>
              <a:rPr lang="it-IT" dirty="0" smtClean="0"/>
              <a:t>delle aree più a </a:t>
            </a:r>
            <a:r>
              <a:rPr lang="it-IT" dirty="0" smtClean="0"/>
              <a:t>rischio</a:t>
            </a:r>
            <a:endParaRPr lang="it-IT" dirty="0" smtClean="0"/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Mappa </a:t>
            </a:r>
            <a:r>
              <a:rPr lang="it-IT" dirty="0" smtClean="0"/>
              <a:t>delle potenziali modalità attuative degli illeciti per ciascuna delle attività a </a:t>
            </a:r>
            <a:r>
              <a:rPr lang="it-IT" dirty="0" smtClean="0"/>
              <a:t>rischio</a:t>
            </a:r>
            <a:endParaRPr lang="it-IT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Valutazione/costruzione/adeguamento del </a:t>
            </a:r>
            <a:r>
              <a:rPr lang="it-IT" b="1" dirty="0" smtClean="0"/>
              <a:t>sistema di controlli </a:t>
            </a:r>
            <a:r>
              <a:rPr lang="it-IT" b="1" dirty="0" smtClean="0"/>
              <a:t>preventivi</a:t>
            </a:r>
            <a:endParaRPr lang="it-IT" b="1" dirty="0" smtClean="0"/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Creazione </a:t>
            </a:r>
            <a:r>
              <a:rPr lang="it-IT" dirty="0" smtClean="0"/>
              <a:t>di codici etici, allocazione dei poteri e delle deleghe, definizione di protocolli di informazione, formazione del personale</a:t>
            </a:r>
            <a:endParaRPr lang="it-IT" b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500" b="1" dirty="0" smtClean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modello di organizzazione e di gestione (MOG)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Il </a:t>
            </a:r>
            <a:r>
              <a:rPr lang="en-US" sz="3600" b="1" dirty="0" err="1" smtClean="0">
                <a:solidFill>
                  <a:schemeClr val="tx2"/>
                </a:solidFill>
              </a:rPr>
              <a:t>modello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organizzativo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gestione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34566" y="692696"/>
            <a:ext cx="1159328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Definizione: </a:t>
            </a:r>
            <a:r>
              <a:rPr lang="it-IT" u="sng" dirty="0" smtClean="0"/>
              <a:t>strumento organizzativo</a:t>
            </a:r>
            <a:r>
              <a:rPr lang="it-IT" dirty="0" smtClean="0"/>
              <a:t> di cui l’ente si dota per </a:t>
            </a:r>
            <a:r>
              <a:rPr lang="it-IT" u="sng" dirty="0" smtClean="0"/>
              <a:t>prevenire, valutare e gestire il rischio di violazioni penali</a:t>
            </a:r>
            <a:r>
              <a:rPr lang="it-IT" dirty="0" smtClean="0"/>
              <a:t> nell’ambito della propria </a:t>
            </a:r>
            <a:r>
              <a:rPr lang="it-IT" u="sng" dirty="0" smtClean="0"/>
              <a:t>attività</a:t>
            </a:r>
            <a:r>
              <a:rPr lang="it-IT" dirty="0" smtClean="0"/>
              <a:t>.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34566" y="1556792"/>
            <a:ext cx="11593288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Disciplina: </a:t>
            </a:r>
            <a:r>
              <a:rPr lang="it-IT" dirty="0" smtClean="0"/>
              <a:t>art. 6 d.lgs. 231/2001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L’ente non risponde se dimostra di avere </a:t>
            </a:r>
            <a:r>
              <a:rPr lang="it-IT" u="sng" dirty="0" smtClean="0"/>
              <a:t>adottato ed attuato in modo efficace</a:t>
            </a:r>
            <a:r>
              <a:rPr lang="it-IT" dirty="0" smtClean="0"/>
              <a:t>, </a:t>
            </a:r>
            <a:r>
              <a:rPr lang="it-IT" i="1" dirty="0" smtClean="0"/>
              <a:t>prima della commissione del reato</a:t>
            </a:r>
            <a:r>
              <a:rPr lang="it-IT" dirty="0" smtClean="0"/>
              <a:t>, modelli idonei a </a:t>
            </a:r>
            <a:r>
              <a:rPr lang="it-IT" u="sng" dirty="0" smtClean="0"/>
              <a:t>prevenire</a:t>
            </a:r>
            <a:r>
              <a:rPr lang="it-IT" dirty="0" smtClean="0"/>
              <a:t> illeciti della stessa specie di quello verificatosi (comma 1, lett. </a:t>
            </a:r>
            <a:r>
              <a:rPr lang="it-IT" i="1" dirty="0" smtClean="0"/>
              <a:t>a)</a:t>
            </a:r>
            <a:r>
              <a:rPr lang="it-IT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 modelli debbono soddisfare le esigenze indicate al comma 2 </a:t>
            </a:r>
            <a:r>
              <a:rPr lang="it-IT" i="1" dirty="0" smtClean="0"/>
              <a:t>(cfr. linee guida di Confindustria):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individuare le </a:t>
            </a:r>
            <a:r>
              <a:rPr lang="it-IT" u="sng" dirty="0" smtClean="0"/>
              <a:t>attività nel cui ambito possono essere commessi reati</a:t>
            </a:r>
            <a:r>
              <a:rPr lang="it-IT" dirty="0" smtClean="0"/>
              <a:t>;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prevedere </a:t>
            </a:r>
            <a:r>
              <a:rPr lang="it-IT" u="sng" dirty="0" smtClean="0"/>
              <a:t>protocolli per l’assunzione delle decisioni dell’ente in relazione ai reati da prevenire</a:t>
            </a:r>
            <a:r>
              <a:rPr lang="it-IT" dirty="0" smtClean="0"/>
              <a:t>;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allocare </a:t>
            </a:r>
            <a:r>
              <a:rPr lang="it-IT" u="sng" dirty="0" smtClean="0"/>
              <a:t>risorse finanziarie</a:t>
            </a:r>
            <a:r>
              <a:rPr lang="it-IT" dirty="0" smtClean="0"/>
              <a:t> utili alla prevenzione dei reati;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prevedere </a:t>
            </a:r>
            <a:r>
              <a:rPr lang="it-IT" u="sng" dirty="0" smtClean="0"/>
              <a:t>obblighi di informazione</a:t>
            </a:r>
            <a:r>
              <a:rPr lang="it-IT" dirty="0" smtClean="0"/>
              <a:t> verso i soggetti deputati alla vigilanza sulle attività dell’ente;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introdurre un </a:t>
            </a:r>
            <a:r>
              <a:rPr lang="it-IT" u="sng" dirty="0" smtClean="0"/>
              <a:t>sistema disciplinare</a:t>
            </a:r>
            <a:r>
              <a:rPr lang="it-IT" dirty="0" smtClean="0"/>
              <a:t> interno idoneo a censurare le violazioni dei modelli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34566" y="4293096"/>
            <a:ext cx="1159328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Ricadute processuali (apicale </a:t>
            </a:r>
            <a:r>
              <a:rPr lang="it-IT" b="1" i="1" dirty="0" smtClean="0"/>
              <a:t>vs. </a:t>
            </a:r>
            <a:r>
              <a:rPr lang="it-IT" b="1" dirty="0" smtClean="0"/>
              <a:t>ente):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Diverso oggetto di prova</a:t>
            </a:r>
            <a:r>
              <a:rPr lang="it-IT" dirty="0" smtClean="0"/>
              <a:t>: Se l’apicale deve provare di essere estraneo al fatto, all’ente basta provare che il modello sia stato predisposto secondo le indicazioni dell’art. 6 d.lgs. 231/2001.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Diverso difensore</a:t>
            </a:r>
            <a:r>
              <a:rPr lang="it-IT" dirty="0" smtClean="0"/>
              <a:t>: Visto il possibile conflitto di interessi, è necessario che l’apicale e l’ente abbiano diversi difensori (art. 39 d.lgs. 231/2001)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1519</TotalTime>
  <Words>935</Words>
  <Application>Microsoft Office PowerPoint</Application>
  <PresentationFormat>Personalizzato</PresentationFormat>
  <Paragraphs>76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Il modello di organizzazione e di gestione (MOG)</vt:lpstr>
      <vt:lpstr>La prevenzione dei rischi</vt:lpstr>
      <vt:lpstr>La prevenzione dei rischi</vt:lpstr>
      <vt:lpstr>Il sistema integrato di prevenzione dei rischi</vt:lpstr>
      <vt:lpstr>Il modello organizzativo di gestione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234</cp:revision>
  <dcterms:created xsi:type="dcterms:W3CDTF">2023-10-03T16:19:00Z</dcterms:created>
  <dcterms:modified xsi:type="dcterms:W3CDTF">2024-03-07T08:36:54Z</dcterms:modified>
</cp:coreProperties>
</file>