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27/03/2023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Concorso di illeciti, prescrizione, recidiva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9 </a:t>
            </a:r>
            <a:r>
              <a:rPr lang="it-IT" dirty="0" smtClean="0"/>
              <a:t>– </a:t>
            </a:r>
            <a:r>
              <a:rPr lang="it-IT" dirty="0" smtClean="0"/>
              <a:t>29 </a:t>
            </a:r>
            <a:r>
              <a:rPr lang="it-IT" dirty="0" smtClean="0"/>
              <a:t>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292080" y="1196752"/>
            <a:ext cx="3563888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Concurrence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of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offenses</a:t>
            </a:r>
            <a:r>
              <a:rPr lang="it-IT" b="1" dirty="0" smtClean="0">
                <a:solidFill>
                  <a:schemeClr val="bg1"/>
                </a:solidFill>
              </a:rPr>
              <a:t>, </a:t>
            </a:r>
            <a:r>
              <a:rPr lang="it-IT" b="1" dirty="0" err="1" smtClean="0">
                <a:solidFill>
                  <a:schemeClr val="bg1"/>
                </a:solidFill>
              </a:rPr>
              <a:t>limitation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period</a:t>
            </a:r>
            <a:r>
              <a:rPr lang="it-IT" b="1" dirty="0" smtClean="0">
                <a:solidFill>
                  <a:schemeClr val="bg1"/>
                </a:solidFill>
              </a:rPr>
              <a:t>, </a:t>
            </a:r>
            <a:r>
              <a:rPr lang="it-IT" b="1" dirty="0" err="1" smtClean="0">
                <a:solidFill>
                  <a:schemeClr val="bg1"/>
                </a:solidFill>
              </a:rPr>
              <a:t>repeat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offense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Concorso di illeciti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Concurrence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offenses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987824" y="2708920"/>
            <a:ext cx="345638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Concorso di reati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concurrence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6" name="Connettore 2 5"/>
          <p:cNvCxnSpPr/>
          <p:nvPr/>
        </p:nvCxnSpPr>
        <p:spPr>
          <a:xfrm flipH="1">
            <a:off x="1979712" y="3284984"/>
            <a:ext cx="100811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6444208" y="3284984"/>
            <a:ext cx="108012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611560" y="4221088"/>
            <a:ext cx="3528392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Concorso formale di reati</a:t>
            </a:r>
          </a:p>
          <a:p>
            <a:pPr algn="just"/>
            <a:r>
              <a:rPr lang="it-IT" dirty="0" smtClean="0"/>
              <a:t>Diversi reati commessi con un’</a:t>
            </a:r>
            <a:r>
              <a:rPr lang="it-IT" u="sng" dirty="0" smtClean="0"/>
              <a:t>unica azione od omissione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concurrence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in a single </a:t>
            </a:r>
            <a:r>
              <a:rPr lang="it-IT" sz="1400" i="1" dirty="0" err="1" smtClean="0"/>
              <a:t>action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failure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076056" y="4221088"/>
            <a:ext cx="3672408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Concorso materiale di reati</a:t>
            </a:r>
          </a:p>
          <a:p>
            <a:pPr algn="just"/>
            <a:r>
              <a:rPr lang="it-IT" dirty="0" smtClean="0"/>
              <a:t>Diversi reati commessi con </a:t>
            </a:r>
            <a:r>
              <a:rPr lang="it-IT" u="sng" dirty="0" smtClean="0"/>
              <a:t>più azioni od omissioni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(Material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concurrence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in more </a:t>
            </a:r>
            <a:r>
              <a:rPr lang="it-IT" sz="1400" i="1" dirty="0" err="1" smtClean="0"/>
              <a:t>actions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failures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5949280"/>
            <a:ext cx="3528392" cy="8002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Reato continuato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Continued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) – </a:t>
            </a:r>
            <a:r>
              <a:rPr lang="it-IT" sz="1400" dirty="0" smtClean="0"/>
              <a:t>medesimo disegno criminoso </a:t>
            </a:r>
            <a:r>
              <a:rPr lang="it-IT" sz="1400" i="1" dirty="0" smtClean="0"/>
              <a:t>– 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criminal design</a:t>
            </a:r>
            <a:endParaRPr lang="it-IT" sz="14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Concorso di illeciti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Concurrence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2636912"/>
            <a:ext cx="403244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Concorso formale di reati</a:t>
            </a:r>
          </a:p>
          <a:p>
            <a:pPr algn="ctr"/>
            <a:r>
              <a:rPr lang="it-IT" b="1" cap="small" dirty="0" smtClean="0"/>
              <a:t>(e reato continuato)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concurrence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continued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7" name="Connettore 2 6"/>
          <p:cNvCxnSpPr>
            <a:stCxn id="5" idx="3"/>
          </p:cNvCxnSpPr>
          <p:nvPr/>
        </p:nvCxnSpPr>
        <p:spPr>
          <a:xfrm flipV="1">
            <a:off x="4499992" y="3140968"/>
            <a:ext cx="648072" cy="0"/>
          </a:xfrm>
          <a:prstGeom prst="straightConnector1">
            <a:avLst/>
          </a:prstGeom>
          <a:ln w="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5148064" y="2636912"/>
            <a:ext cx="3744416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Cumulo formale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cumulative </a:t>
            </a:r>
            <a:r>
              <a:rPr lang="it-IT" sz="1400" i="1" dirty="0" err="1" smtClean="0"/>
              <a:t>calculation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Pena per il reato più grave </a:t>
            </a:r>
            <a:r>
              <a:rPr lang="it-IT" sz="1600" u="sng" dirty="0" smtClean="0"/>
              <a:t>aumentata fino al triplo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La pena complessiva </a:t>
            </a:r>
            <a:r>
              <a:rPr lang="it-IT" sz="1600" u="sng" dirty="0" smtClean="0"/>
              <a:t>non può superare la somma delle pene previste per i singoli reati</a:t>
            </a:r>
          </a:p>
          <a:p>
            <a:pPr algn="just"/>
            <a:r>
              <a:rPr lang="it-IT" sz="1400" i="1" dirty="0" smtClean="0"/>
              <a:t>(Penalty </a:t>
            </a:r>
            <a:r>
              <a:rPr lang="it-IT" sz="1400" i="1" dirty="0" err="1" smtClean="0"/>
              <a:t>contemplated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most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serious</a:t>
            </a:r>
            <a:r>
              <a:rPr lang="it-IT" sz="1400" i="1" dirty="0" smtClean="0"/>
              <a:t> crime, </a:t>
            </a:r>
            <a:r>
              <a:rPr lang="it-IT" sz="1400" i="1" dirty="0" err="1" smtClean="0"/>
              <a:t>increased</a:t>
            </a:r>
            <a:r>
              <a:rPr lang="it-IT" sz="1400" i="1" dirty="0" smtClean="0"/>
              <a:t> up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3 </a:t>
            </a:r>
            <a:r>
              <a:rPr lang="it-IT" sz="1400" i="1" dirty="0" err="1" smtClean="0"/>
              <a:t>times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but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higher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than</a:t>
            </a:r>
            <a:r>
              <a:rPr lang="it-IT" sz="1400" i="1" dirty="0" smtClean="0"/>
              <a:t> the total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applicable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each</a:t>
            </a:r>
            <a:r>
              <a:rPr lang="it-IT" sz="1400" i="1" dirty="0" smtClean="0"/>
              <a:t> crime)</a:t>
            </a:r>
            <a:endParaRPr lang="it-IT" sz="1400" i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67544" y="5445224"/>
            <a:ext cx="403244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Concorso materiale di reati </a:t>
            </a:r>
            <a:r>
              <a:rPr lang="it-IT" sz="1400" i="1" dirty="0" smtClean="0"/>
              <a:t>(Material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concurrence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111552" y="5445224"/>
            <a:ext cx="37809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Cumulo materiale </a:t>
            </a:r>
          </a:p>
          <a:p>
            <a:pPr algn="ctr"/>
            <a:r>
              <a:rPr lang="it-IT" sz="1400" i="1" dirty="0" smtClean="0"/>
              <a:t>(Material cumulative </a:t>
            </a:r>
            <a:r>
              <a:rPr lang="it-IT" sz="1400" i="1" dirty="0" err="1" smtClean="0"/>
              <a:t>calculation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u="sng" dirty="0" smtClean="0"/>
              <a:t>Somma</a:t>
            </a:r>
            <a:r>
              <a:rPr lang="it-IT" sz="1600" dirty="0" smtClean="0"/>
              <a:t> delle pene applicabili </a:t>
            </a:r>
          </a:p>
          <a:p>
            <a:pPr algn="just"/>
            <a:r>
              <a:rPr lang="it-IT" sz="1400" i="1" dirty="0" smtClean="0"/>
              <a:t>(Total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applicable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each</a:t>
            </a:r>
            <a:r>
              <a:rPr lang="it-IT" sz="1400" i="1" dirty="0" smtClean="0"/>
              <a:t> crime)</a:t>
            </a:r>
            <a:endParaRPr lang="it-IT" sz="1400" i="1" dirty="0"/>
          </a:p>
        </p:txBody>
      </p:sp>
      <p:cxnSp>
        <p:nvCxnSpPr>
          <p:cNvPr id="11" name="Connettore 2 10"/>
          <p:cNvCxnSpPr/>
          <p:nvPr/>
        </p:nvCxnSpPr>
        <p:spPr>
          <a:xfrm flipV="1">
            <a:off x="4499992" y="5733256"/>
            <a:ext cx="648072" cy="0"/>
          </a:xfrm>
          <a:prstGeom prst="straightConnector1">
            <a:avLst/>
          </a:prstGeom>
          <a:ln w="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Concorso di illeciti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Concurrence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699792" y="2780928"/>
            <a:ext cx="44644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Sanzioni pecuniarie</a:t>
            </a:r>
            <a:r>
              <a:rPr lang="it-IT" sz="1400" cap="small" dirty="0" smtClean="0"/>
              <a:t> </a:t>
            </a:r>
            <a:r>
              <a:rPr lang="it-IT" sz="1400" i="1" dirty="0" smtClean="0"/>
              <a:t>(Financial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  <a:endParaRPr lang="it-IT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699792" y="4869160"/>
            <a:ext cx="446449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Sanzioni </a:t>
            </a:r>
            <a:r>
              <a:rPr lang="it-IT" b="1" cap="small" dirty="0" err="1" smtClean="0"/>
              <a:t>interdittive</a:t>
            </a:r>
            <a:r>
              <a:rPr lang="it-IT" b="1" cap="small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23528" y="3284984"/>
            <a:ext cx="8568952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Cumulo formale </a:t>
            </a:r>
            <a:r>
              <a:rPr lang="it-IT" dirty="0" smtClean="0"/>
              <a:t>per concorso formale di illeciti o per illeciti commessi nello svolgimento di una </a:t>
            </a:r>
            <a:r>
              <a:rPr lang="it-IT" u="sng" dirty="0" smtClean="0"/>
              <a:t>medesima attività</a:t>
            </a:r>
            <a:r>
              <a:rPr lang="it-IT" dirty="0" smtClean="0"/>
              <a:t> (≠ </a:t>
            </a:r>
            <a:r>
              <a:rPr lang="it-IT" u="sng" dirty="0" smtClean="0"/>
              <a:t>medesimo disegno criminoso</a:t>
            </a:r>
            <a:r>
              <a:rPr lang="it-IT" dirty="0" smtClean="0"/>
              <a:t>).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 cumulative </a:t>
            </a:r>
            <a:r>
              <a:rPr lang="it-IT" sz="1400" i="1" dirty="0" err="1" smtClean="0"/>
              <a:t>calculation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 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crime </a:t>
            </a:r>
            <a:r>
              <a:rPr lang="it-IT" sz="1400" i="1" dirty="0" err="1" smtClean="0"/>
              <a:t>concurrences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part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</a:t>
            </a:r>
            <a:r>
              <a:rPr lang="it-IT" sz="1400" i="1" dirty="0" smtClean="0"/>
              <a:t>(≠ 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 criminal design)</a:t>
            </a:r>
            <a:endParaRPr lang="it-IT" sz="1400" dirty="0" smtClean="0"/>
          </a:p>
          <a:p>
            <a:pPr algn="just"/>
            <a:r>
              <a:rPr lang="it-IT" sz="1600" dirty="0" smtClean="0"/>
              <a:t>REGOLA CHE VALE </a:t>
            </a:r>
            <a:r>
              <a:rPr lang="it-IT" sz="1600" u="sng" dirty="0" smtClean="0"/>
              <a:t>PRIMA DELLA SENTENZA</a:t>
            </a:r>
            <a:r>
              <a:rPr lang="it-IT" sz="16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appling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before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judgment</a:t>
            </a:r>
            <a:r>
              <a:rPr lang="it-IT" sz="1400" i="1" dirty="0" smtClean="0"/>
              <a:t>)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23528" y="5589240"/>
            <a:ext cx="856895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Assorbimento</a:t>
            </a:r>
            <a:r>
              <a:rPr lang="it-IT" dirty="0" smtClean="0"/>
              <a:t> della sanzione meno grave in quella più grave</a:t>
            </a:r>
            <a:r>
              <a:rPr lang="it-IT" sz="1400" cap="small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Absorption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least</a:t>
            </a:r>
            <a:r>
              <a:rPr lang="it-IT" sz="1400" i="1" dirty="0" smtClean="0"/>
              <a:t> severe penalty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the more severe </a:t>
            </a:r>
            <a:r>
              <a:rPr lang="it-IT" sz="1400" i="1" dirty="0" err="1" smtClean="0"/>
              <a:t>one</a:t>
            </a:r>
            <a:r>
              <a:rPr lang="it-IT" sz="1400" i="1" dirty="0" smtClean="0"/>
              <a:t>)</a:t>
            </a:r>
            <a:endParaRPr lang="it-IT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Concorso di illeciti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Concurrence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36912"/>
            <a:ext cx="3960440" cy="225759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5013176"/>
            <a:ext cx="4837012" cy="16739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Prescrizione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Limitation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period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424936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Definizione: </a:t>
            </a:r>
            <a:r>
              <a:rPr lang="it-IT" dirty="0" smtClean="0"/>
              <a:t>termine oltre il quale il reo non è perseguito perché lo Stato perde interesse alla punizione del reato.</a:t>
            </a:r>
          </a:p>
          <a:p>
            <a:pPr algn="just"/>
            <a:r>
              <a:rPr lang="it-IT" sz="1400" i="1" dirty="0" err="1" smtClean="0"/>
              <a:t>Notion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deadline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after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which</a:t>
            </a:r>
            <a:r>
              <a:rPr lang="it-IT" sz="1400" i="1" dirty="0" smtClean="0"/>
              <a:t> the offender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persecuted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because</a:t>
            </a:r>
            <a:r>
              <a:rPr lang="it-IT" sz="1400" i="1" dirty="0" smtClean="0"/>
              <a:t> the State </a:t>
            </a:r>
            <a:r>
              <a:rPr lang="it-IT" sz="1400" i="1" dirty="0" err="1" smtClean="0"/>
              <a:t>loses</a:t>
            </a:r>
            <a:r>
              <a:rPr lang="it-IT" sz="1400" i="1" dirty="0" smtClean="0"/>
              <a:t> interest in </a:t>
            </a:r>
            <a:r>
              <a:rPr lang="it-IT" sz="1400" i="1" dirty="0" err="1" smtClean="0"/>
              <a:t>punishing</a:t>
            </a:r>
            <a:r>
              <a:rPr lang="it-IT" sz="1400" i="1" dirty="0" smtClean="0"/>
              <a:t> the crime.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077072"/>
            <a:ext cx="842493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Eventi che incidono sulla prescrizione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Events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affecting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limitation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4797152"/>
            <a:ext cx="3600400" cy="187743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Interruttivi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Interruptive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events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u="sng" dirty="0" err="1" smtClean="0"/>
              <a:t>Riazzerano</a:t>
            </a:r>
            <a:r>
              <a:rPr lang="it-IT" sz="1400" dirty="0" smtClean="0"/>
              <a:t> il decorso della prescrizione e sono legati a </a:t>
            </a:r>
            <a:r>
              <a:rPr lang="it-IT" sz="1400" u="sng" dirty="0" smtClean="0"/>
              <a:t>manifestazioni di rinnovato interesse per la punizione del reato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They</a:t>
            </a:r>
            <a:r>
              <a:rPr lang="it-IT" sz="1400" i="1" dirty="0" smtClean="0"/>
              <a:t> reset the </a:t>
            </a:r>
            <a:r>
              <a:rPr lang="it-IT" sz="1400" i="1" dirty="0" err="1" smtClean="0"/>
              <a:t>course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limitation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 and are </a:t>
            </a:r>
            <a:r>
              <a:rPr lang="it-IT" sz="1400" i="1" dirty="0" err="1" smtClean="0"/>
              <a:t>linked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renewed</a:t>
            </a:r>
            <a:r>
              <a:rPr lang="it-IT" sz="1400" i="1" dirty="0" smtClean="0"/>
              <a:t> interest in the </a:t>
            </a:r>
            <a:r>
              <a:rPr lang="it-IT" sz="1400" i="1" dirty="0" err="1" smtClean="0"/>
              <a:t>punishing</a:t>
            </a:r>
            <a:r>
              <a:rPr lang="it-IT" sz="1400" i="1" dirty="0" smtClean="0"/>
              <a:t> the crime)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004048" y="4797152"/>
            <a:ext cx="3816424" cy="187743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Sospensivi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Suspensive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events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Fermano il decorso della prescrizione che riprende da dove era cessato quando finisce l’evento sospensivo </a:t>
            </a:r>
            <a:endParaRPr lang="it-IT" sz="1400" i="1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They</a:t>
            </a:r>
            <a:r>
              <a:rPr lang="it-IT" sz="1400" i="1" dirty="0" smtClean="0"/>
              <a:t> stop the </a:t>
            </a:r>
            <a:r>
              <a:rPr lang="it-IT" sz="1400" i="1" dirty="0" err="1" smtClean="0"/>
              <a:t>course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limitation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resumes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when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ends</a:t>
            </a:r>
            <a:r>
              <a:rPr lang="it-IT" sz="1400" i="1" dirty="0" smtClean="0"/>
              <a:t>)</a:t>
            </a:r>
          </a:p>
          <a:p>
            <a:pPr algn="just"/>
            <a:endParaRPr lang="it-IT" sz="14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Prescrizione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Limitation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period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/>
            <a:r>
              <a:rPr lang="it-IT" sz="2400" dirty="0" smtClean="0"/>
              <a:t>Termine di </a:t>
            </a:r>
            <a:r>
              <a:rPr lang="it-IT" sz="2400" u="sng" dirty="0" smtClean="0"/>
              <a:t>cinque anni</a:t>
            </a:r>
          </a:p>
          <a:p>
            <a:pPr algn="just"/>
            <a:r>
              <a:rPr lang="it-IT" sz="2400" dirty="0" smtClean="0"/>
              <a:t>Eventi </a:t>
            </a:r>
            <a:r>
              <a:rPr lang="it-IT" sz="2400" u="sng" dirty="0" smtClean="0"/>
              <a:t>interruttivi</a:t>
            </a:r>
            <a:r>
              <a:rPr lang="it-IT" sz="2400" dirty="0" smtClean="0"/>
              <a:t>: 1) richiesta di applicazione di </a:t>
            </a:r>
            <a:r>
              <a:rPr lang="it-IT" sz="2400" u="sng" dirty="0" smtClean="0"/>
              <a:t>misure cautelari </a:t>
            </a:r>
            <a:r>
              <a:rPr lang="it-IT" sz="2400" u="sng" dirty="0" err="1" smtClean="0"/>
              <a:t>interdittive</a:t>
            </a:r>
            <a:r>
              <a:rPr lang="it-IT" sz="2400" dirty="0" smtClean="0"/>
              <a:t>; 2) </a:t>
            </a:r>
            <a:r>
              <a:rPr lang="it-IT" sz="2400" u="sng" dirty="0" smtClean="0"/>
              <a:t>contestazione</a:t>
            </a:r>
            <a:r>
              <a:rPr lang="it-IT" sz="2400" dirty="0" smtClean="0"/>
              <a:t> dell’illecito amministrativo (</a:t>
            </a:r>
            <a:r>
              <a:rPr lang="it-IT" sz="2400" i="1" dirty="0" err="1" smtClean="0"/>
              <a:t>id</a:t>
            </a:r>
            <a:r>
              <a:rPr lang="it-IT" sz="2400" i="1" dirty="0" smtClean="0"/>
              <a:t> est</a:t>
            </a:r>
            <a:r>
              <a:rPr lang="it-IT" sz="2400" dirty="0" smtClean="0"/>
              <a:t>, esercizio dell’azione)</a:t>
            </a:r>
          </a:p>
          <a:p>
            <a:pPr algn="just"/>
            <a:r>
              <a:rPr lang="it-IT" sz="2400" dirty="0" smtClean="0"/>
              <a:t>Il termine prescrizionale </a:t>
            </a:r>
            <a:r>
              <a:rPr lang="it-IT" sz="2400" u="sng" dirty="0" smtClean="0"/>
              <a:t>non decorre</a:t>
            </a:r>
            <a:r>
              <a:rPr lang="it-IT" sz="2400" dirty="0" smtClean="0"/>
              <a:t> tra la contestazione dell’illecito e il passaggio in giudicato della sentenza che chiude il giudizio.</a:t>
            </a:r>
          </a:p>
          <a:p>
            <a:pPr algn="just">
              <a:buNone/>
            </a:pPr>
            <a:r>
              <a:rPr lang="it-IT" sz="1400" i="1" dirty="0" smtClean="0"/>
              <a:t>(</a:t>
            </a:r>
            <a:r>
              <a:rPr lang="it-IT" sz="1400" i="1" dirty="0" err="1" smtClean="0"/>
              <a:t>Five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years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interruptive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events</a:t>
            </a:r>
            <a:r>
              <a:rPr lang="it-IT" sz="1400" i="1" dirty="0" smtClean="0"/>
              <a:t>: 1) </a:t>
            </a:r>
            <a:r>
              <a:rPr lang="it-IT" sz="1400" i="1" dirty="0" err="1" smtClean="0"/>
              <a:t>request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precautionary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; 2) </a:t>
            </a:r>
            <a:r>
              <a:rPr lang="it-IT" sz="1400" i="1" dirty="0" err="1" smtClean="0"/>
              <a:t>contestation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  - </a:t>
            </a:r>
            <a:r>
              <a:rPr lang="it-IT" sz="1400" i="1" dirty="0" err="1" smtClean="0"/>
              <a:t>exercise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action</a:t>
            </a:r>
            <a:r>
              <a:rPr lang="it-IT" sz="1400" i="1" dirty="0" smtClean="0"/>
              <a:t>.  The </a:t>
            </a:r>
            <a:r>
              <a:rPr lang="it-IT" sz="1400" i="1" dirty="0" err="1" smtClean="0"/>
              <a:t>limitation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does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run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until</a:t>
            </a:r>
            <a:r>
              <a:rPr lang="it-IT" sz="1400" i="1" dirty="0" smtClean="0"/>
              <a:t> the definitive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Prescrizione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Limitation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period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4536504" cy="2454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8846" y="3933056"/>
            <a:ext cx="4016085" cy="261245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Recidiva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Repeat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</a:t>
            </a:r>
            <a:endParaRPr lang="it-IT" sz="1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280920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Definizione applicabile ai fini del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 </a:t>
            </a:r>
            <a:r>
              <a:rPr lang="it-IT" dirty="0" smtClean="0"/>
              <a:t>– commissione di un illecito nei cinque anni successivi alla condanna definitiva per l’illecito precedente.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Definition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applicable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for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purposes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the Legislative </a:t>
            </a:r>
            <a:r>
              <a:rPr lang="it-IT" sz="1400" i="1" u="sng" dirty="0" err="1" smtClean="0"/>
              <a:t>Decree</a:t>
            </a:r>
            <a:r>
              <a:rPr lang="it-IT" sz="1400" i="1" u="sng" dirty="0" smtClean="0"/>
              <a:t> 231/2001 – </a:t>
            </a:r>
            <a:r>
              <a:rPr lang="it-IT" sz="1400" i="1" u="sng" dirty="0" err="1" smtClean="0"/>
              <a:t>commission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offense</a:t>
            </a:r>
            <a:r>
              <a:rPr lang="it-IT" sz="1400" i="1" u="sng" dirty="0" smtClean="0"/>
              <a:t> in the </a:t>
            </a:r>
            <a:r>
              <a:rPr lang="it-IT" sz="1400" i="1" u="sng" dirty="0" err="1" smtClean="0"/>
              <a:t>five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years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following</a:t>
            </a:r>
            <a:r>
              <a:rPr lang="it-IT" sz="1400" i="1" u="sng" dirty="0" smtClean="0"/>
              <a:t> the definitive </a:t>
            </a:r>
            <a:r>
              <a:rPr lang="it-IT" sz="1400" i="1" u="sng" dirty="0" err="1" smtClean="0"/>
              <a:t>judgment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for</a:t>
            </a:r>
            <a:r>
              <a:rPr lang="it-IT" sz="1400" i="1" u="sng" dirty="0" smtClean="0"/>
              <a:t> a </a:t>
            </a:r>
            <a:r>
              <a:rPr lang="it-IT" sz="1400" i="1" u="sng" dirty="0" err="1" smtClean="0"/>
              <a:t>previous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offense</a:t>
            </a:r>
            <a:r>
              <a:rPr lang="it-IT" sz="1400" i="1" u="sng" dirty="0" smtClean="0"/>
              <a:t>)</a:t>
            </a:r>
            <a:endParaRPr lang="it-IT" sz="14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1" y="5445224"/>
            <a:ext cx="4118323" cy="123063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21088"/>
            <a:ext cx="4272582" cy="135796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Inosservanza di sanzioni </a:t>
            </a:r>
            <a:r>
              <a:rPr lang="it-IT" b="1" dirty="0" err="1" smtClean="0"/>
              <a:t>interdittive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Failure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comply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with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disqualification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endParaRPr lang="it-IT" dirty="0" smtClean="0"/>
          </a:p>
          <a:p>
            <a:pPr algn="just"/>
            <a:r>
              <a:rPr lang="it-IT" dirty="0" smtClean="0"/>
              <a:t>È un reato</a:t>
            </a:r>
            <a:endParaRPr lang="it-IT" sz="1400" dirty="0" smtClean="0"/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’s a crime)</a:t>
            </a:r>
            <a:endParaRPr lang="it-IT" dirty="0" smtClean="0"/>
          </a:p>
          <a:p>
            <a:pPr algn="just"/>
            <a:r>
              <a:rPr lang="it-IT" dirty="0" smtClean="0"/>
              <a:t>Se l’ente trae vantaggio o il reato è stato commesso nell’interesse di un ente, questo è ritenuto responsabile (sanzione pecuniaria e confisca; interdizione in caso di profitto rilevante)</a:t>
            </a:r>
            <a:endParaRPr lang="it-IT" sz="1400" dirty="0" smtClean="0"/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obtained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advantage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crime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in the body interest </a:t>
            </a:r>
            <a:r>
              <a:rPr lang="it-IT" sz="1400" i="1" dirty="0" smtClean="0">
                <a:sym typeface="Wingdings" pitchFamily="2" charset="2"/>
              </a:rPr>
              <a:t> fine, </a:t>
            </a:r>
            <a:r>
              <a:rPr lang="it-IT" sz="1400" i="1" dirty="0" err="1" smtClean="0">
                <a:sym typeface="Wingdings" pitchFamily="2" charset="2"/>
              </a:rPr>
              <a:t>seizure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disqualification</a:t>
            </a:r>
            <a:r>
              <a:rPr lang="it-IT" sz="1400" i="1" dirty="0" smtClean="0">
                <a:sym typeface="Wingdings" pitchFamily="2" charset="2"/>
              </a:rPr>
              <a:t> in case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significant</a:t>
            </a:r>
            <a:r>
              <a:rPr lang="it-IT" sz="1400" i="1" dirty="0" smtClean="0">
                <a:sym typeface="Wingdings" pitchFamily="2" charset="2"/>
              </a:rPr>
              <a:t> profit)</a:t>
            </a:r>
            <a:endParaRPr lang="it-IT" dirty="0" smtClean="0"/>
          </a:p>
          <a:p>
            <a:pPr algn="just"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Inosservanza di sanzioni </a:t>
            </a:r>
            <a:r>
              <a:rPr lang="it-IT" b="1" dirty="0" err="1" smtClean="0"/>
              <a:t>interdittive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Failure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comply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with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disqualification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777486"/>
            <a:ext cx="4392488" cy="18189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36912"/>
            <a:ext cx="3662610" cy="198207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1272</TotalTime>
  <Words>661</Words>
  <Application>Microsoft Office PowerPoint</Application>
  <PresentationFormat>Presentazione su schermo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Tramonto</vt:lpstr>
      <vt:lpstr>Concorso di illeciti, prescrizione, recidiva</vt:lpstr>
      <vt:lpstr>Concorso di illeciti</vt:lpstr>
      <vt:lpstr>Concorso di illeciti</vt:lpstr>
      <vt:lpstr>Concorso di illeciti</vt:lpstr>
      <vt:lpstr>Concorso di illeciti</vt:lpstr>
      <vt:lpstr>Prescrizione</vt:lpstr>
      <vt:lpstr>Prescrizione</vt:lpstr>
      <vt:lpstr>Prescrizione</vt:lpstr>
      <vt:lpstr>Recidiva</vt:lpstr>
      <vt:lpstr>Inosservanza di sanzioni interdittive</vt:lpstr>
      <vt:lpstr>Inosservanza di sanzioni interdittive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226</cp:revision>
  <dcterms:created xsi:type="dcterms:W3CDTF">2023-02-26T14:53:05Z</dcterms:created>
  <dcterms:modified xsi:type="dcterms:W3CDTF">2023-03-27T09:37:59Z</dcterms:modified>
</cp:coreProperties>
</file>