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81" r:id="rId4"/>
    <p:sldId id="286" r:id="rId5"/>
    <p:sldId id="283" r:id="rId6"/>
    <p:sldId id="267" r:id="rId7"/>
    <p:sldId id="285" r:id="rId8"/>
    <p:sldId id="284" r:id="rId9"/>
    <p:sldId id="287" r:id="rId10"/>
    <p:sldId id="288" r:id="rId11"/>
    <p:sldId id="289" r:id="rId12"/>
    <p:sldId id="290" r:id="rId13"/>
    <p:sldId id="291" r:id="rId14"/>
    <p:sldId id="292" r:id="rId15"/>
    <p:sldId id="294" r:id="rId16"/>
    <p:sldId id="293" r:id="rId17"/>
    <p:sldId id="296" r:id="rId18"/>
    <p:sldId id="297" r:id="rId19"/>
    <p:sldId id="278" r:id="rId20"/>
    <p:sldId id="299" r:id="rId21"/>
    <p:sldId id="300" r:id="rId22"/>
    <p:sldId id="301" r:id="rId23"/>
    <p:sldId id="295" r:id="rId24"/>
    <p:sldId id="280" r:id="rId25"/>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6600"/>
    <a:srgbClr val="FF3300"/>
    <a:srgbClr val="993300"/>
    <a:srgbClr val="800000"/>
    <a:srgbClr val="0066FF"/>
    <a:srgbClr val="203864"/>
    <a:srgbClr val="990000"/>
    <a:srgbClr val="FF0000"/>
    <a:srgbClr val="8FAA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4667" autoAdjust="0"/>
  </p:normalViewPr>
  <p:slideViewPr>
    <p:cSldViewPr snapToGrid="0">
      <p:cViewPr varScale="1">
        <p:scale>
          <a:sx n="90" d="100"/>
          <a:sy n="90" d="100"/>
        </p:scale>
        <p:origin x="4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D:\Users\Dalida\Documents\Pescara\Prison\EMCDDA-Prevalence%20on%20Any%20Illicit%20Drug%20Use%20in%20a%20Year.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7679595479700243E-2"/>
          <c:y val="9.6119824335344661E-2"/>
          <c:w val="0.92205554215795493"/>
          <c:h val="0.63456718643272458"/>
        </c:manualLayout>
      </c:layout>
      <c:barChart>
        <c:barDir val="col"/>
        <c:grouping val="clustered"/>
        <c:varyColors val="0"/>
        <c:ser>
          <c:idx val="0"/>
          <c:order val="0"/>
          <c:tx>
            <c:strRef>
              <c:f>Sheet2!$A$2</c:f>
              <c:strCache>
                <c:ptCount val="1"/>
                <c:pt idx="0">
                  <c:v>Austria - 2020</c:v>
                </c:pt>
              </c:strCache>
            </c:strRef>
          </c:tx>
          <c:spPr>
            <a:solidFill>
              <a:schemeClr val="accent1"/>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c:f>
              <c:numCache>
                <c:formatCode>General</c:formatCode>
                <c:ptCount val="1"/>
                <c:pt idx="0">
                  <c:v>4650</c:v>
                </c:pt>
              </c:numCache>
            </c:numRef>
          </c:val>
          <c:extLst>
            <c:ext xmlns:c16="http://schemas.microsoft.com/office/drawing/2014/chart" uri="{C3380CC4-5D6E-409C-BE32-E72D297353CC}">
              <c16:uniqueId val="{00000000-5B56-48C7-AC23-CFFC9442B1E5}"/>
            </c:ext>
          </c:extLst>
        </c:ser>
        <c:ser>
          <c:idx val="1"/>
          <c:order val="1"/>
          <c:tx>
            <c:strRef>
              <c:f>Sheet2!$A$3</c:f>
              <c:strCache>
                <c:ptCount val="1"/>
                <c:pt idx="0">
                  <c:v>Belgium - 2018</c:v>
                </c:pt>
              </c:strCache>
            </c:strRef>
          </c:tx>
          <c:spPr>
            <a:solidFill>
              <a:schemeClr val="accent2"/>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Sheet2!$B$3</c:f>
              <c:numCache>
                <c:formatCode>General</c:formatCode>
                <c:ptCount val="1"/>
                <c:pt idx="0">
                  <c:v>3954</c:v>
                </c:pt>
              </c:numCache>
            </c:numRef>
          </c:val>
          <c:extLst>
            <c:ext xmlns:c16="http://schemas.microsoft.com/office/drawing/2014/chart" uri="{C3380CC4-5D6E-409C-BE32-E72D297353CC}">
              <c16:uniqueId val="{00000001-5B56-48C7-AC23-CFFC9442B1E5}"/>
            </c:ext>
          </c:extLst>
        </c:ser>
        <c:ser>
          <c:idx val="2"/>
          <c:order val="2"/>
          <c:tx>
            <c:strRef>
              <c:f>Sheet2!$A$4</c:f>
              <c:strCache>
                <c:ptCount val="1"/>
                <c:pt idx="0">
                  <c:v>Bulgaria - 2020</c:v>
                </c:pt>
              </c:strCache>
            </c:strRef>
          </c:tx>
          <c:spPr>
            <a:solidFill>
              <a:schemeClr val="accent3"/>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Sheet2!$B$4</c:f>
              <c:numCache>
                <c:formatCode>General</c:formatCode>
                <c:ptCount val="1"/>
                <c:pt idx="0">
                  <c:v>3838</c:v>
                </c:pt>
              </c:numCache>
            </c:numRef>
          </c:val>
          <c:extLst>
            <c:ext xmlns:c16="http://schemas.microsoft.com/office/drawing/2014/chart" uri="{C3380CC4-5D6E-409C-BE32-E72D297353CC}">
              <c16:uniqueId val="{00000002-5B56-48C7-AC23-CFFC9442B1E5}"/>
            </c:ext>
          </c:extLst>
        </c:ser>
        <c:ser>
          <c:idx val="3"/>
          <c:order val="3"/>
          <c:tx>
            <c:strRef>
              <c:f>Sheet2!$A$5</c:f>
              <c:strCache>
                <c:ptCount val="1"/>
                <c:pt idx="0">
                  <c:v>Croatia - 2019</c:v>
                </c:pt>
              </c:strCache>
            </c:strRef>
          </c:tx>
          <c:spPr>
            <a:solidFill>
              <a:schemeClr val="accent4"/>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Sheet2!$B$5</c:f>
              <c:numCache>
                <c:formatCode>General</c:formatCode>
                <c:ptCount val="1"/>
                <c:pt idx="0">
                  <c:v>4994</c:v>
                </c:pt>
              </c:numCache>
            </c:numRef>
          </c:val>
          <c:extLst>
            <c:ext xmlns:c16="http://schemas.microsoft.com/office/drawing/2014/chart" uri="{C3380CC4-5D6E-409C-BE32-E72D297353CC}">
              <c16:uniqueId val="{00000003-5B56-48C7-AC23-CFFC9442B1E5}"/>
            </c:ext>
          </c:extLst>
        </c:ser>
        <c:ser>
          <c:idx val="4"/>
          <c:order val="4"/>
          <c:tx>
            <c:strRef>
              <c:f>Sheet2!$A$6</c:f>
              <c:strCache>
                <c:ptCount val="1"/>
                <c:pt idx="0">
                  <c:v>Cyprus - 2019</c:v>
                </c:pt>
              </c:strCache>
            </c:strRef>
          </c:tx>
          <c:spPr>
            <a:solidFill>
              <a:schemeClr val="accent5"/>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Sheet2!$B$6</c:f>
              <c:numCache>
                <c:formatCode>General</c:formatCode>
                <c:ptCount val="1"/>
                <c:pt idx="0">
                  <c:v>3511</c:v>
                </c:pt>
              </c:numCache>
            </c:numRef>
          </c:val>
          <c:extLst>
            <c:ext xmlns:c16="http://schemas.microsoft.com/office/drawing/2014/chart" uri="{C3380CC4-5D6E-409C-BE32-E72D297353CC}">
              <c16:uniqueId val="{00000004-5B56-48C7-AC23-CFFC9442B1E5}"/>
            </c:ext>
          </c:extLst>
        </c:ser>
        <c:ser>
          <c:idx val="5"/>
          <c:order val="5"/>
          <c:tx>
            <c:strRef>
              <c:f>Sheet2!$A$7</c:f>
              <c:strCache>
                <c:ptCount val="1"/>
                <c:pt idx="0">
                  <c:v>Czechia - 2020</c:v>
                </c:pt>
              </c:strCache>
            </c:strRef>
          </c:tx>
          <c:spPr>
            <a:solidFill>
              <a:schemeClr val="accent6"/>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Sheet2!$B$7</c:f>
              <c:numCache>
                <c:formatCode>General</c:formatCode>
                <c:ptCount val="1"/>
                <c:pt idx="0">
                  <c:v>2701</c:v>
                </c:pt>
              </c:numCache>
            </c:numRef>
          </c:val>
          <c:extLst>
            <c:ext xmlns:c16="http://schemas.microsoft.com/office/drawing/2014/chart" uri="{C3380CC4-5D6E-409C-BE32-E72D297353CC}">
              <c16:uniqueId val="{00000005-5B56-48C7-AC23-CFFC9442B1E5}"/>
            </c:ext>
          </c:extLst>
        </c:ser>
        <c:ser>
          <c:idx val="6"/>
          <c:order val="6"/>
          <c:tx>
            <c:strRef>
              <c:f>Sheet2!$A$8</c:f>
              <c:strCache>
                <c:ptCount val="1"/>
                <c:pt idx="0">
                  <c:v>Denmark - 2021</c:v>
                </c:pt>
              </c:strCache>
            </c:strRef>
          </c:tx>
          <c:spPr>
            <a:solidFill>
              <a:schemeClr val="accent1">
                <a:lumMod val="6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Sheet2!$B$8</c:f>
              <c:numCache>
                <c:formatCode>General</c:formatCode>
                <c:ptCount val="1"/>
                <c:pt idx="0">
                  <c:v>7378</c:v>
                </c:pt>
              </c:numCache>
            </c:numRef>
          </c:val>
          <c:extLst>
            <c:ext xmlns:c16="http://schemas.microsoft.com/office/drawing/2014/chart" uri="{C3380CC4-5D6E-409C-BE32-E72D297353CC}">
              <c16:uniqueId val="{00000006-5B56-48C7-AC23-CFFC9442B1E5}"/>
            </c:ext>
          </c:extLst>
        </c:ser>
        <c:ser>
          <c:idx val="7"/>
          <c:order val="7"/>
          <c:tx>
            <c:strRef>
              <c:f>Sheet2!$A$9</c:f>
              <c:strCache>
                <c:ptCount val="1"/>
                <c:pt idx="0">
                  <c:v>Estonia - 2018</c:v>
                </c:pt>
              </c:strCache>
            </c:strRef>
          </c:tx>
          <c:spPr>
            <a:solidFill>
              <a:schemeClr val="accent2">
                <a:lumMod val="6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Sheet2!$B$9</c:f>
              <c:numCache>
                <c:formatCode>General</c:formatCode>
                <c:ptCount val="1"/>
                <c:pt idx="0">
                  <c:v>2234</c:v>
                </c:pt>
              </c:numCache>
            </c:numRef>
          </c:val>
          <c:extLst>
            <c:ext xmlns:c16="http://schemas.microsoft.com/office/drawing/2014/chart" uri="{C3380CC4-5D6E-409C-BE32-E72D297353CC}">
              <c16:uniqueId val="{00000007-5B56-48C7-AC23-CFFC9442B1E5}"/>
            </c:ext>
          </c:extLst>
        </c:ser>
        <c:ser>
          <c:idx val="8"/>
          <c:order val="8"/>
          <c:tx>
            <c:strRef>
              <c:f>Sheet2!$A$10</c:f>
              <c:strCache>
                <c:ptCount val="1"/>
                <c:pt idx="0">
                  <c:v>Finland - 2018</c:v>
                </c:pt>
              </c:strCache>
            </c:strRef>
          </c:tx>
          <c:spPr>
            <a:solidFill>
              <a:schemeClr val="accent3">
                <a:lumMod val="6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Sheet2!$B$10</c:f>
              <c:numCache>
                <c:formatCode>General</c:formatCode>
                <c:ptCount val="1"/>
                <c:pt idx="0">
                  <c:v>2957</c:v>
                </c:pt>
              </c:numCache>
            </c:numRef>
          </c:val>
          <c:extLst>
            <c:ext xmlns:c16="http://schemas.microsoft.com/office/drawing/2014/chart" uri="{C3380CC4-5D6E-409C-BE32-E72D297353CC}">
              <c16:uniqueId val="{00000008-5B56-48C7-AC23-CFFC9442B1E5}"/>
            </c:ext>
          </c:extLst>
        </c:ser>
        <c:ser>
          <c:idx val="9"/>
          <c:order val="9"/>
          <c:tx>
            <c:strRef>
              <c:f>Sheet2!$A$11</c:f>
              <c:strCache>
                <c:ptCount val="1"/>
                <c:pt idx="0">
                  <c:v>France - 2017</c:v>
                </c:pt>
              </c:strCache>
            </c:strRef>
          </c:tx>
          <c:spPr>
            <a:solidFill>
              <a:schemeClr val="accent4">
                <a:lumMod val="6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Sheet2!$B$11</c:f>
              <c:numCache>
                <c:formatCode>General</c:formatCode>
                <c:ptCount val="1"/>
                <c:pt idx="0">
                  <c:v>20665</c:v>
                </c:pt>
              </c:numCache>
            </c:numRef>
          </c:val>
          <c:extLst>
            <c:ext xmlns:c16="http://schemas.microsoft.com/office/drawing/2014/chart" uri="{C3380CC4-5D6E-409C-BE32-E72D297353CC}">
              <c16:uniqueId val="{00000009-5B56-48C7-AC23-CFFC9442B1E5}"/>
            </c:ext>
          </c:extLst>
        </c:ser>
        <c:ser>
          <c:idx val="10"/>
          <c:order val="10"/>
          <c:tx>
            <c:strRef>
              <c:f>Sheet2!$A$12</c:f>
              <c:strCache>
                <c:ptCount val="1"/>
                <c:pt idx="0">
                  <c:v>Germany - 2018</c:v>
                </c:pt>
              </c:strCache>
            </c:strRef>
          </c:tx>
          <c:spPr>
            <a:solidFill>
              <a:schemeClr val="accent5">
                <a:lumMod val="6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Sheet2!$B$12</c:f>
              <c:numCache>
                <c:formatCode>General</c:formatCode>
                <c:ptCount val="1"/>
                <c:pt idx="0">
                  <c:v>9267</c:v>
                </c:pt>
              </c:numCache>
            </c:numRef>
          </c:val>
          <c:extLst>
            <c:ext xmlns:c16="http://schemas.microsoft.com/office/drawing/2014/chart" uri="{C3380CC4-5D6E-409C-BE32-E72D297353CC}">
              <c16:uniqueId val="{0000000A-5B56-48C7-AC23-CFFC9442B1E5}"/>
            </c:ext>
          </c:extLst>
        </c:ser>
        <c:ser>
          <c:idx val="11"/>
          <c:order val="11"/>
          <c:tx>
            <c:strRef>
              <c:f>Sheet2!$A$13</c:f>
              <c:strCache>
                <c:ptCount val="1"/>
                <c:pt idx="0">
                  <c:v>Greece - 2015</c:v>
                </c:pt>
              </c:strCache>
            </c:strRef>
          </c:tx>
          <c:spPr>
            <a:solidFill>
              <a:schemeClr val="accent6">
                <a:lumMod val="6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Sheet2!$B$13</c:f>
              <c:numCache>
                <c:formatCode>General</c:formatCode>
                <c:ptCount val="1"/>
                <c:pt idx="0">
                  <c:v>1519</c:v>
                </c:pt>
              </c:numCache>
            </c:numRef>
          </c:val>
          <c:extLst>
            <c:ext xmlns:c16="http://schemas.microsoft.com/office/drawing/2014/chart" uri="{C3380CC4-5D6E-409C-BE32-E72D297353CC}">
              <c16:uniqueId val="{0000000B-5B56-48C7-AC23-CFFC9442B1E5}"/>
            </c:ext>
          </c:extLst>
        </c:ser>
        <c:ser>
          <c:idx val="12"/>
          <c:order val="12"/>
          <c:tx>
            <c:strRef>
              <c:f>Sheet2!$A$14</c:f>
              <c:strCache>
                <c:ptCount val="1"/>
                <c:pt idx="0">
                  <c:v>Hungary - 2019</c:v>
                </c:pt>
              </c:strCache>
            </c:strRef>
          </c:tx>
          <c:spPr>
            <a:solidFill>
              <a:schemeClr val="accent1">
                <a:lumMod val="80000"/>
                <a:lumOff val="2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Sheet2!$B$14</c:f>
              <c:numCache>
                <c:formatCode>General</c:formatCode>
                <c:ptCount val="1"/>
                <c:pt idx="0">
                  <c:v>1385</c:v>
                </c:pt>
              </c:numCache>
            </c:numRef>
          </c:val>
          <c:extLst>
            <c:ext xmlns:c16="http://schemas.microsoft.com/office/drawing/2014/chart" uri="{C3380CC4-5D6E-409C-BE32-E72D297353CC}">
              <c16:uniqueId val="{0000000C-5B56-48C7-AC23-CFFC9442B1E5}"/>
            </c:ext>
          </c:extLst>
        </c:ser>
        <c:ser>
          <c:idx val="13"/>
          <c:order val="13"/>
          <c:tx>
            <c:strRef>
              <c:f>Sheet2!$A$15</c:f>
              <c:strCache>
                <c:ptCount val="1"/>
                <c:pt idx="0">
                  <c:v>Ireland - 2019</c:v>
                </c:pt>
              </c:strCache>
            </c:strRef>
          </c:tx>
          <c:spPr>
            <a:solidFill>
              <a:schemeClr val="accent2">
                <a:lumMod val="80000"/>
                <a:lumOff val="20000"/>
              </a:schemeClr>
            </a:solidFill>
            <a:ln w="19050">
              <a:solidFill>
                <a:schemeClr val="lt1"/>
              </a:solidFill>
            </a:ln>
            <a:effectLst/>
          </c:spPr>
          <c:invertIfNegative val="0"/>
          <c:cat>
            <c:strRef>
              <c:f>Sheet2!$B$1</c:f>
              <c:strCache>
                <c:ptCount val="1"/>
                <c:pt idx="0">
                  <c:v>Sample size</c:v>
                </c:pt>
              </c:strCache>
            </c:strRef>
          </c:cat>
          <c:val>
            <c:numRef>
              <c:f>Sheet2!$B$15</c:f>
              <c:numCache>
                <c:formatCode>General</c:formatCode>
                <c:ptCount val="1"/>
                <c:pt idx="0">
                  <c:v>0</c:v>
                </c:pt>
              </c:numCache>
            </c:numRef>
          </c:val>
          <c:extLst>
            <c:ext xmlns:c16="http://schemas.microsoft.com/office/drawing/2014/chart" uri="{C3380CC4-5D6E-409C-BE32-E72D297353CC}">
              <c16:uniqueId val="{0000000D-5B56-48C7-AC23-CFFC9442B1E5}"/>
            </c:ext>
          </c:extLst>
        </c:ser>
        <c:ser>
          <c:idx val="14"/>
          <c:order val="14"/>
          <c:tx>
            <c:strRef>
              <c:f>Sheet2!$A$16</c:f>
              <c:strCache>
                <c:ptCount val="1"/>
                <c:pt idx="0">
                  <c:v>Italy - 2017</c:v>
                </c:pt>
              </c:strCache>
            </c:strRef>
          </c:tx>
          <c:spPr>
            <a:solidFill>
              <a:schemeClr val="accent3">
                <a:lumMod val="80000"/>
                <a:lumOff val="2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Sheet2!$B$16</c:f>
              <c:numCache>
                <c:formatCode>General</c:formatCode>
                <c:ptCount val="1"/>
                <c:pt idx="0">
                  <c:v>10502</c:v>
                </c:pt>
              </c:numCache>
            </c:numRef>
          </c:val>
          <c:extLst>
            <c:ext xmlns:c16="http://schemas.microsoft.com/office/drawing/2014/chart" uri="{C3380CC4-5D6E-409C-BE32-E72D297353CC}">
              <c16:uniqueId val="{0000000E-5B56-48C7-AC23-CFFC9442B1E5}"/>
            </c:ext>
          </c:extLst>
        </c:ser>
        <c:ser>
          <c:idx val="15"/>
          <c:order val="15"/>
          <c:tx>
            <c:strRef>
              <c:f>Sheet2!$A$17</c:f>
              <c:strCache>
                <c:ptCount val="1"/>
                <c:pt idx="0">
                  <c:v>Latvia - 2020</c:v>
                </c:pt>
              </c:strCache>
            </c:strRef>
          </c:tx>
          <c:spPr>
            <a:solidFill>
              <a:schemeClr val="accent4">
                <a:lumMod val="80000"/>
                <a:lumOff val="2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Sheet2!$B$17</c:f>
              <c:numCache>
                <c:formatCode>General</c:formatCode>
                <c:ptCount val="1"/>
                <c:pt idx="0">
                  <c:v>4616</c:v>
                </c:pt>
              </c:numCache>
            </c:numRef>
          </c:val>
          <c:extLst>
            <c:ext xmlns:c16="http://schemas.microsoft.com/office/drawing/2014/chart" uri="{C3380CC4-5D6E-409C-BE32-E72D297353CC}">
              <c16:uniqueId val="{0000000F-5B56-48C7-AC23-CFFC9442B1E5}"/>
            </c:ext>
          </c:extLst>
        </c:ser>
        <c:ser>
          <c:idx val="16"/>
          <c:order val="16"/>
          <c:tx>
            <c:strRef>
              <c:f>Sheet2!$A$18</c:f>
              <c:strCache>
                <c:ptCount val="1"/>
                <c:pt idx="0">
                  <c:v>Lithuania - 2016</c:v>
                </c:pt>
              </c:strCache>
            </c:strRef>
          </c:tx>
          <c:spPr>
            <a:solidFill>
              <a:schemeClr val="accent5">
                <a:lumMod val="80000"/>
                <a:lumOff val="2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Sheet2!$B$18</c:f>
              <c:numCache>
                <c:formatCode>General</c:formatCode>
                <c:ptCount val="1"/>
                <c:pt idx="0">
                  <c:v>4794</c:v>
                </c:pt>
              </c:numCache>
            </c:numRef>
          </c:val>
          <c:extLst>
            <c:ext xmlns:c16="http://schemas.microsoft.com/office/drawing/2014/chart" uri="{C3380CC4-5D6E-409C-BE32-E72D297353CC}">
              <c16:uniqueId val="{00000010-5B56-48C7-AC23-CFFC9442B1E5}"/>
            </c:ext>
          </c:extLst>
        </c:ser>
        <c:ser>
          <c:idx val="17"/>
          <c:order val="17"/>
          <c:tx>
            <c:strRef>
              <c:f>Sheet2!$A$19</c:f>
              <c:strCache>
                <c:ptCount val="1"/>
                <c:pt idx="0">
                  <c:v>Luxembourg - 2019</c:v>
                </c:pt>
              </c:strCache>
            </c:strRef>
          </c:tx>
          <c:spPr>
            <a:solidFill>
              <a:schemeClr val="accent6">
                <a:lumMod val="80000"/>
                <a:lumOff val="2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Sheet2!$B$19</c:f>
              <c:numCache>
                <c:formatCode>General</c:formatCode>
                <c:ptCount val="1"/>
                <c:pt idx="0">
                  <c:v>3514</c:v>
                </c:pt>
              </c:numCache>
            </c:numRef>
          </c:val>
          <c:extLst>
            <c:ext xmlns:c16="http://schemas.microsoft.com/office/drawing/2014/chart" uri="{C3380CC4-5D6E-409C-BE32-E72D297353CC}">
              <c16:uniqueId val="{00000011-5B56-48C7-AC23-CFFC9442B1E5}"/>
            </c:ext>
          </c:extLst>
        </c:ser>
        <c:ser>
          <c:idx val="18"/>
          <c:order val="18"/>
          <c:tx>
            <c:strRef>
              <c:f>Sheet2!$A$20</c:f>
              <c:strCache>
                <c:ptCount val="1"/>
                <c:pt idx="0">
                  <c:v>Netherlands - 2020</c:v>
                </c:pt>
              </c:strCache>
            </c:strRef>
          </c:tx>
          <c:spPr>
            <a:solidFill>
              <a:schemeClr val="accent1">
                <a:lumMod val="8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Sheet2!$B$20</c:f>
              <c:numCache>
                <c:formatCode>General</c:formatCode>
                <c:ptCount val="1"/>
                <c:pt idx="0">
                  <c:v>5312</c:v>
                </c:pt>
              </c:numCache>
            </c:numRef>
          </c:val>
          <c:extLst>
            <c:ext xmlns:c16="http://schemas.microsoft.com/office/drawing/2014/chart" uri="{C3380CC4-5D6E-409C-BE32-E72D297353CC}">
              <c16:uniqueId val="{00000012-5B56-48C7-AC23-CFFC9442B1E5}"/>
            </c:ext>
          </c:extLst>
        </c:ser>
        <c:ser>
          <c:idx val="19"/>
          <c:order val="19"/>
          <c:tx>
            <c:strRef>
              <c:f>Sheet2!$A$21</c:f>
              <c:strCache>
                <c:ptCount val="1"/>
                <c:pt idx="0">
                  <c:v>Poland - 2018</c:v>
                </c:pt>
              </c:strCache>
            </c:strRef>
          </c:tx>
          <c:spPr>
            <a:solidFill>
              <a:schemeClr val="accent2">
                <a:lumMod val="8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Sheet2!$B$21</c:f>
              <c:numCache>
                <c:formatCode>General</c:formatCode>
                <c:ptCount val="1"/>
                <c:pt idx="0">
                  <c:v>3013</c:v>
                </c:pt>
              </c:numCache>
            </c:numRef>
          </c:val>
          <c:extLst>
            <c:ext xmlns:c16="http://schemas.microsoft.com/office/drawing/2014/chart" uri="{C3380CC4-5D6E-409C-BE32-E72D297353CC}">
              <c16:uniqueId val="{00000013-5B56-48C7-AC23-CFFC9442B1E5}"/>
            </c:ext>
          </c:extLst>
        </c:ser>
        <c:ser>
          <c:idx val="20"/>
          <c:order val="20"/>
          <c:tx>
            <c:strRef>
              <c:f>Sheet2!$A$22</c:f>
              <c:strCache>
                <c:ptCount val="1"/>
                <c:pt idx="0">
                  <c:v>Portugal - 2016</c:v>
                </c:pt>
              </c:strCache>
            </c:strRef>
          </c:tx>
          <c:spPr>
            <a:solidFill>
              <a:schemeClr val="accent3">
                <a:lumMod val="8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Sheet2!$B$22</c:f>
              <c:numCache>
                <c:formatCode>General</c:formatCode>
                <c:ptCount val="1"/>
                <c:pt idx="0">
                  <c:v>9632</c:v>
                </c:pt>
              </c:numCache>
            </c:numRef>
          </c:val>
          <c:extLst>
            <c:ext xmlns:c16="http://schemas.microsoft.com/office/drawing/2014/chart" uri="{C3380CC4-5D6E-409C-BE32-E72D297353CC}">
              <c16:uniqueId val="{00000014-5B56-48C7-AC23-CFFC9442B1E5}"/>
            </c:ext>
          </c:extLst>
        </c:ser>
        <c:ser>
          <c:idx val="21"/>
          <c:order val="21"/>
          <c:tx>
            <c:strRef>
              <c:f>Sheet2!$A$23</c:f>
              <c:strCache>
                <c:ptCount val="1"/>
                <c:pt idx="0">
                  <c:v>Romania - 2019</c:v>
                </c:pt>
              </c:strCache>
            </c:strRef>
          </c:tx>
          <c:spPr>
            <a:solidFill>
              <a:schemeClr val="accent4">
                <a:lumMod val="8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Sheet2!$B$23</c:f>
              <c:numCache>
                <c:formatCode>General</c:formatCode>
                <c:ptCount val="1"/>
                <c:pt idx="0">
                  <c:v>7200</c:v>
                </c:pt>
              </c:numCache>
            </c:numRef>
          </c:val>
          <c:extLst>
            <c:ext xmlns:c16="http://schemas.microsoft.com/office/drawing/2014/chart" uri="{C3380CC4-5D6E-409C-BE32-E72D297353CC}">
              <c16:uniqueId val="{00000015-5B56-48C7-AC23-CFFC9442B1E5}"/>
            </c:ext>
          </c:extLst>
        </c:ser>
        <c:ser>
          <c:idx val="22"/>
          <c:order val="22"/>
          <c:tx>
            <c:strRef>
              <c:f>Sheet2!$A$24</c:f>
              <c:strCache>
                <c:ptCount val="1"/>
                <c:pt idx="0">
                  <c:v>Slovakia - 2019</c:v>
                </c:pt>
              </c:strCache>
            </c:strRef>
          </c:tx>
          <c:spPr>
            <a:solidFill>
              <a:schemeClr val="accent5">
                <a:lumMod val="8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Sheet2!$B$24</c:f>
              <c:numCache>
                <c:formatCode>General</c:formatCode>
                <c:ptCount val="1"/>
                <c:pt idx="0">
                  <c:v>4039</c:v>
                </c:pt>
              </c:numCache>
            </c:numRef>
          </c:val>
          <c:extLst>
            <c:ext xmlns:c16="http://schemas.microsoft.com/office/drawing/2014/chart" uri="{C3380CC4-5D6E-409C-BE32-E72D297353CC}">
              <c16:uniqueId val="{00000016-5B56-48C7-AC23-CFFC9442B1E5}"/>
            </c:ext>
          </c:extLst>
        </c:ser>
        <c:ser>
          <c:idx val="23"/>
          <c:order val="23"/>
          <c:tx>
            <c:strRef>
              <c:f>Sheet2!$A$25</c:f>
              <c:strCache>
                <c:ptCount val="1"/>
                <c:pt idx="0">
                  <c:v>Slovenia - 2018</c:v>
                </c:pt>
              </c:strCache>
            </c:strRef>
          </c:tx>
          <c:spPr>
            <a:solidFill>
              <a:schemeClr val="accent6">
                <a:lumMod val="8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Sheet2!$B$25</c:f>
              <c:numCache>
                <c:formatCode>General</c:formatCode>
                <c:ptCount val="1"/>
                <c:pt idx="0">
                  <c:v>9161</c:v>
                </c:pt>
              </c:numCache>
            </c:numRef>
          </c:val>
          <c:extLst>
            <c:ext xmlns:c16="http://schemas.microsoft.com/office/drawing/2014/chart" uri="{C3380CC4-5D6E-409C-BE32-E72D297353CC}">
              <c16:uniqueId val="{00000017-5B56-48C7-AC23-CFFC9442B1E5}"/>
            </c:ext>
          </c:extLst>
        </c:ser>
        <c:ser>
          <c:idx val="24"/>
          <c:order val="24"/>
          <c:tx>
            <c:strRef>
              <c:f>Sheet2!$A$26</c:f>
              <c:strCache>
                <c:ptCount val="1"/>
                <c:pt idx="0">
                  <c:v>Spain - 2020</c:v>
                </c:pt>
              </c:strCache>
            </c:strRef>
          </c:tx>
          <c:spPr>
            <a:solidFill>
              <a:schemeClr val="accent1">
                <a:lumMod val="60000"/>
                <a:lumOff val="4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Sheet2!$B$26</c:f>
              <c:numCache>
                <c:formatCode>General</c:formatCode>
                <c:ptCount val="1"/>
                <c:pt idx="0">
                  <c:v>17899</c:v>
                </c:pt>
              </c:numCache>
            </c:numRef>
          </c:val>
          <c:extLst>
            <c:ext xmlns:c16="http://schemas.microsoft.com/office/drawing/2014/chart" uri="{C3380CC4-5D6E-409C-BE32-E72D297353CC}">
              <c16:uniqueId val="{00000018-5B56-48C7-AC23-CFFC9442B1E5}"/>
            </c:ext>
          </c:extLst>
        </c:ser>
        <c:ser>
          <c:idx val="25"/>
          <c:order val="25"/>
          <c:tx>
            <c:strRef>
              <c:f>Sheet2!$A$27</c:f>
              <c:strCache>
                <c:ptCount val="1"/>
                <c:pt idx="0">
                  <c:v>Sweden - 2020</c:v>
                </c:pt>
              </c:strCache>
            </c:strRef>
          </c:tx>
          <c:spPr>
            <a:solidFill>
              <a:schemeClr val="accent2">
                <a:lumMod val="60000"/>
                <a:lumOff val="4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Sheet2!$B$27</c:f>
              <c:numCache>
                <c:formatCode>General</c:formatCode>
                <c:ptCount val="1"/>
                <c:pt idx="0">
                  <c:v>10800</c:v>
                </c:pt>
              </c:numCache>
            </c:numRef>
          </c:val>
          <c:extLst>
            <c:ext xmlns:c16="http://schemas.microsoft.com/office/drawing/2014/chart" uri="{C3380CC4-5D6E-409C-BE32-E72D297353CC}">
              <c16:uniqueId val="{00000019-5B56-48C7-AC23-CFFC9442B1E5}"/>
            </c:ext>
          </c:extLst>
        </c:ser>
        <c:ser>
          <c:idx val="26"/>
          <c:order val="26"/>
          <c:tx>
            <c:strRef>
              <c:f>Sheet2!$A$28</c:f>
              <c:strCache>
                <c:ptCount val="1"/>
                <c:pt idx="0">
                  <c:v>England and Wales - 2018</c:v>
                </c:pt>
              </c:strCache>
            </c:strRef>
          </c:tx>
          <c:spPr>
            <a:solidFill>
              <a:schemeClr val="accent3">
                <a:lumMod val="60000"/>
                <a:lumOff val="40000"/>
              </a:schemeClr>
            </a:solidFill>
            <a:ln w="19050">
              <a:solidFill>
                <a:schemeClr val="l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c:f>
              <c:strCache>
                <c:ptCount val="1"/>
                <c:pt idx="0">
                  <c:v>Sample size</c:v>
                </c:pt>
              </c:strCache>
            </c:strRef>
          </c:cat>
          <c:val>
            <c:numRef>
              <c:f>Sheet2!$B$28</c:f>
              <c:numCache>
                <c:formatCode>General</c:formatCode>
                <c:ptCount val="1"/>
                <c:pt idx="0">
                  <c:v>23072</c:v>
                </c:pt>
              </c:numCache>
            </c:numRef>
          </c:val>
          <c:extLst>
            <c:ext xmlns:c16="http://schemas.microsoft.com/office/drawing/2014/chart" uri="{C3380CC4-5D6E-409C-BE32-E72D297353CC}">
              <c16:uniqueId val="{0000001A-5B56-48C7-AC23-CFFC9442B1E5}"/>
            </c:ext>
          </c:extLst>
        </c:ser>
        <c:dLbls>
          <c:showLegendKey val="0"/>
          <c:showVal val="0"/>
          <c:showCatName val="0"/>
          <c:showSerName val="0"/>
          <c:showPercent val="0"/>
          <c:showBubbleSize val="0"/>
        </c:dLbls>
        <c:gapWidth val="150"/>
        <c:axId val="447758984"/>
        <c:axId val="447755048"/>
      </c:barChart>
      <c:catAx>
        <c:axId val="44775898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447755048"/>
        <c:crosses val="autoZero"/>
        <c:auto val="1"/>
        <c:lblAlgn val="ctr"/>
        <c:lblOffset val="100"/>
        <c:noMultiLvlLbl val="0"/>
      </c:catAx>
      <c:valAx>
        <c:axId val="4477550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447758984"/>
        <c:crosses val="autoZero"/>
        <c:crossBetween val="between"/>
      </c:valAx>
      <c:spPr>
        <a:noFill/>
        <a:ln>
          <a:noFill/>
        </a:ln>
        <a:effectLst/>
      </c:spPr>
    </c:plotArea>
    <c:legend>
      <c:legendPos val="b"/>
      <c:layout>
        <c:manualLayout>
          <c:xMode val="edge"/>
          <c:yMode val="edge"/>
          <c:x val="3.7629210931932146E-2"/>
          <c:y val="0.78643234621301139"/>
          <c:w val="0.95943346319753608"/>
          <c:h val="0.15829875479416544"/>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r-Latn-R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Males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Sheet1!$A$2:$A$28</c:f>
              <c:strCache>
                <c:ptCount val="27"/>
                <c:pt idx="0">
                  <c:v>Austria - 2020</c:v>
                </c:pt>
                <c:pt idx="1">
                  <c:v>Belgium - 2018</c:v>
                </c:pt>
                <c:pt idx="2">
                  <c:v>Bulgaria - 2020</c:v>
                </c:pt>
                <c:pt idx="3">
                  <c:v>Croatia - 2019</c:v>
                </c:pt>
                <c:pt idx="4">
                  <c:v>Cyprus - 2019</c:v>
                </c:pt>
                <c:pt idx="5">
                  <c:v>Czechia - 2020</c:v>
                </c:pt>
                <c:pt idx="6">
                  <c:v>Denmark - 2021</c:v>
                </c:pt>
                <c:pt idx="7">
                  <c:v>Estonia - 2018</c:v>
                </c:pt>
                <c:pt idx="8">
                  <c:v>Finland - 2018</c:v>
                </c:pt>
                <c:pt idx="9">
                  <c:v>France - 2017</c:v>
                </c:pt>
                <c:pt idx="10">
                  <c:v>Germany - 2018</c:v>
                </c:pt>
                <c:pt idx="11">
                  <c:v>Greece - 2015</c:v>
                </c:pt>
                <c:pt idx="12">
                  <c:v>Hungary - 2019</c:v>
                </c:pt>
                <c:pt idx="13">
                  <c:v>Ireland - 2019</c:v>
                </c:pt>
                <c:pt idx="14">
                  <c:v>Italy - 2017</c:v>
                </c:pt>
                <c:pt idx="15">
                  <c:v>Latvia - 2020</c:v>
                </c:pt>
                <c:pt idx="16">
                  <c:v>Lithuania - 2016</c:v>
                </c:pt>
                <c:pt idx="17">
                  <c:v>Luxembourg - 2019</c:v>
                </c:pt>
                <c:pt idx="18">
                  <c:v>Netherlands - 2020</c:v>
                </c:pt>
                <c:pt idx="19">
                  <c:v>Poland - 2018</c:v>
                </c:pt>
                <c:pt idx="20">
                  <c:v>Portugal - 2016</c:v>
                </c:pt>
                <c:pt idx="21">
                  <c:v>Romania - 2019</c:v>
                </c:pt>
                <c:pt idx="22">
                  <c:v>Slovakia - 2019</c:v>
                </c:pt>
                <c:pt idx="23">
                  <c:v>Slovenia - 2018</c:v>
                </c:pt>
                <c:pt idx="24">
                  <c:v>Spain - 2020</c:v>
                </c:pt>
                <c:pt idx="25">
                  <c:v>Sweden - 2020</c:v>
                </c:pt>
                <c:pt idx="26">
                  <c:v>England and Wales - 2018</c:v>
                </c:pt>
              </c:strCache>
            </c:strRef>
          </c:cat>
          <c:val>
            <c:numRef>
              <c:f>Sheet1!$B$2:$B$28</c:f>
              <c:numCache>
                <c:formatCode>General</c:formatCode>
                <c:ptCount val="27"/>
                <c:pt idx="0">
                  <c:v>10.1</c:v>
                </c:pt>
                <c:pt idx="1">
                  <c:v>12.7</c:v>
                </c:pt>
                <c:pt idx="2">
                  <c:v>3.5</c:v>
                </c:pt>
                <c:pt idx="3">
                  <c:v>15.4</c:v>
                </c:pt>
                <c:pt idx="4">
                  <c:v>6.7</c:v>
                </c:pt>
                <c:pt idx="5">
                  <c:v>19.5</c:v>
                </c:pt>
                <c:pt idx="6">
                  <c:v>9.4</c:v>
                </c:pt>
                <c:pt idx="7">
                  <c:v>9.6999999999999993</c:v>
                </c:pt>
                <c:pt idx="8">
                  <c:v>11.7</c:v>
                </c:pt>
                <c:pt idx="9">
                  <c:v>15.8</c:v>
                </c:pt>
                <c:pt idx="10">
                  <c:v>9.6999999999999993</c:v>
                </c:pt>
                <c:pt idx="11">
                  <c:v>4.3</c:v>
                </c:pt>
                <c:pt idx="12">
                  <c:v>3.5</c:v>
                </c:pt>
                <c:pt idx="13">
                  <c:v>12.3</c:v>
                </c:pt>
                <c:pt idx="14">
                  <c:v>13.1</c:v>
                </c:pt>
                <c:pt idx="15">
                  <c:v>6.7</c:v>
                </c:pt>
                <c:pt idx="16">
                  <c:v>5.0999999999999996</c:v>
                </c:pt>
                <c:pt idx="17">
                  <c:v>7.6</c:v>
                </c:pt>
                <c:pt idx="18">
                  <c:v>15.4</c:v>
                </c:pt>
                <c:pt idx="19">
                  <c:v>7.2</c:v>
                </c:pt>
                <c:pt idx="20">
                  <c:v>7.5</c:v>
                </c:pt>
                <c:pt idx="21">
                  <c:v>9</c:v>
                </c:pt>
                <c:pt idx="22">
                  <c:v>8.5</c:v>
                </c:pt>
                <c:pt idx="23">
                  <c:v>8.3000000000000007</c:v>
                </c:pt>
                <c:pt idx="24">
                  <c:v>16.2</c:v>
                </c:pt>
                <c:pt idx="25">
                  <c:v>5.8</c:v>
                </c:pt>
                <c:pt idx="26">
                  <c:v>11.7</c:v>
                </c:pt>
              </c:numCache>
            </c:numRef>
          </c:val>
          <c:extLst>
            <c:ext xmlns:c16="http://schemas.microsoft.com/office/drawing/2014/chart" uri="{C3380CC4-5D6E-409C-BE32-E72D297353CC}">
              <c16:uniqueId val="{00000000-399B-4300-ACDA-86852C2EA800}"/>
            </c:ext>
          </c:extLst>
        </c:ser>
        <c:ser>
          <c:idx val="1"/>
          <c:order val="1"/>
          <c:tx>
            <c:strRef>
              <c:f>Sheet1!$C$1</c:f>
              <c:strCache>
                <c:ptCount val="1"/>
                <c:pt idx="0">
                  <c:v>Females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Sheet1!$A$2:$A$28</c:f>
              <c:strCache>
                <c:ptCount val="27"/>
                <c:pt idx="0">
                  <c:v>Austria - 2020</c:v>
                </c:pt>
                <c:pt idx="1">
                  <c:v>Belgium - 2018</c:v>
                </c:pt>
                <c:pt idx="2">
                  <c:v>Bulgaria - 2020</c:v>
                </c:pt>
                <c:pt idx="3">
                  <c:v>Croatia - 2019</c:v>
                </c:pt>
                <c:pt idx="4">
                  <c:v>Cyprus - 2019</c:v>
                </c:pt>
                <c:pt idx="5">
                  <c:v>Czechia - 2020</c:v>
                </c:pt>
                <c:pt idx="6">
                  <c:v>Denmark - 2021</c:v>
                </c:pt>
                <c:pt idx="7">
                  <c:v>Estonia - 2018</c:v>
                </c:pt>
                <c:pt idx="8">
                  <c:v>Finland - 2018</c:v>
                </c:pt>
                <c:pt idx="9">
                  <c:v>France - 2017</c:v>
                </c:pt>
                <c:pt idx="10">
                  <c:v>Germany - 2018</c:v>
                </c:pt>
                <c:pt idx="11">
                  <c:v>Greece - 2015</c:v>
                </c:pt>
                <c:pt idx="12">
                  <c:v>Hungary - 2019</c:v>
                </c:pt>
                <c:pt idx="13">
                  <c:v>Ireland - 2019</c:v>
                </c:pt>
                <c:pt idx="14">
                  <c:v>Italy - 2017</c:v>
                </c:pt>
                <c:pt idx="15">
                  <c:v>Latvia - 2020</c:v>
                </c:pt>
                <c:pt idx="16">
                  <c:v>Lithuania - 2016</c:v>
                </c:pt>
                <c:pt idx="17">
                  <c:v>Luxembourg - 2019</c:v>
                </c:pt>
                <c:pt idx="18">
                  <c:v>Netherlands - 2020</c:v>
                </c:pt>
                <c:pt idx="19">
                  <c:v>Poland - 2018</c:v>
                </c:pt>
                <c:pt idx="20">
                  <c:v>Portugal - 2016</c:v>
                </c:pt>
                <c:pt idx="21">
                  <c:v>Romania - 2019</c:v>
                </c:pt>
                <c:pt idx="22">
                  <c:v>Slovakia - 2019</c:v>
                </c:pt>
                <c:pt idx="23">
                  <c:v>Slovenia - 2018</c:v>
                </c:pt>
                <c:pt idx="24">
                  <c:v>Spain - 2020</c:v>
                </c:pt>
                <c:pt idx="25">
                  <c:v>Sweden - 2020</c:v>
                </c:pt>
                <c:pt idx="26">
                  <c:v>England and Wales - 2018</c:v>
                </c:pt>
              </c:strCache>
            </c:strRef>
          </c:cat>
          <c:val>
            <c:numRef>
              <c:f>Sheet1!$C$2:$C$28</c:f>
              <c:numCache>
                <c:formatCode>General</c:formatCode>
                <c:ptCount val="27"/>
                <c:pt idx="0">
                  <c:v>7.7</c:v>
                </c:pt>
                <c:pt idx="1">
                  <c:v>4.9000000000000004</c:v>
                </c:pt>
                <c:pt idx="2">
                  <c:v>2.8</c:v>
                </c:pt>
                <c:pt idx="3">
                  <c:v>7</c:v>
                </c:pt>
                <c:pt idx="4">
                  <c:v>1.7</c:v>
                </c:pt>
                <c:pt idx="5">
                  <c:v>7.9</c:v>
                </c:pt>
                <c:pt idx="6">
                  <c:v>4.9000000000000004</c:v>
                </c:pt>
                <c:pt idx="7">
                  <c:v>5.2</c:v>
                </c:pt>
                <c:pt idx="8">
                  <c:v>5.6</c:v>
                </c:pt>
                <c:pt idx="9">
                  <c:v>7.3</c:v>
                </c:pt>
                <c:pt idx="10">
                  <c:v>5.8</c:v>
                </c:pt>
                <c:pt idx="11">
                  <c:v>1.6</c:v>
                </c:pt>
                <c:pt idx="12">
                  <c:v>0.8</c:v>
                </c:pt>
                <c:pt idx="13">
                  <c:v>5.7</c:v>
                </c:pt>
                <c:pt idx="14">
                  <c:v>8.1</c:v>
                </c:pt>
                <c:pt idx="15">
                  <c:v>2.4</c:v>
                </c:pt>
                <c:pt idx="16">
                  <c:v>1.2</c:v>
                </c:pt>
                <c:pt idx="17">
                  <c:v>4.2</c:v>
                </c:pt>
                <c:pt idx="18">
                  <c:v>10.3</c:v>
                </c:pt>
                <c:pt idx="19">
                  <c:v>3.7</c:v>
                </c:pt>
                <c:pt idx="20">
                  <c:v>3.2</c:v>
                </c:pt>
                <c:pt idx="21">
                  <c:v>4.3</c:v>
                </c:pt>
                <c:pt idx="22">
                  <c:v>2.1</c:v>
                </c:pt>
                <c:pt idx="23">
                  <c:v>4.0999999999999996</c:v>
                </c:pt>
                <c:pt idx="24">
                  <c:v>6.9</c:v>
                </c:pt>
                <c:pt idx="25">
                  <c:v>3.1</c:v>
                </c:pt>
                <c:pt idx="26">
                  <c:v>5.8</c:v>
                </c:pt>
              </c:numCache>
            </c:numRef>
          </c:val>
          <c:extLst>
            <c:ext xmlns:c16="http://schemas.microsoft.com/office/drawing/2014/chart" uri="{C3380CC4-5D6E-409C-BE32-E72D297353CC}">
              <c16:uniqueId val="{00000001-399B-4300-ACDA-86852C2EA800}"/>
            </c:ext>
          </c:extLst>
        </c:ser>
        <c:ser>
          <c:idx val="2"/>
          <c:order val="2"/>
          <c:tx>
            <c:strRef>
              <c:f>Sheet1!$D$1</c:f>
              <c:strCache>
                <c:ptCount val="1"/>
                <c:pt idx="0">
                  <c:v>Total</c:v>
                </c:pt>
              </c:strCache>
            </c:strRef>
          </c:tx>
          <c:spPr>
            <a:solidFill>
              <a:schemeClr val="accent3"/>
            </a:solidFill>
            <a:ln>
              <a:noFill/>
            </a:ln>
            <a:effectLst/>
          </c:spPr>
          <c:invertIfNegative val="0"/>
          <c:dLbls>
            <c:dLbl>
              <c:idx val="3"/>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rgbClr val="FF3300"/>
                      </a:solidFill>
                      <a:latin typeface="+mn-lt"/>
                      <a:ea typeface="+mn-ea"/>
                      <a:cs typeface="+mn-cs"/>
                    </a:defRPr>
                  </a:pPr>
                  <a:endParaRPr lang="sr-Latn-RS"/>
                </a:p>
              </c:txPr>
              <c:showLegendKey val="0"/>
              <c:showVal val="1"/>
              <c:showCatName val="0"/>
              <c:showSerName val="0"/>
              <c:showPercent val="0"/>
              <c:showBubbleSize val="0"/>
              <c:extLst>
                <c:ext xmlns:c16="http://schemas.microsoft.com/office/drawing/2014/chart" uri="{C3380CC4-5D6E-409C-BE32-E72D297353CC}">
                  <c16:uniqueId val="{00000000-142F-4D31-AFEA-263F5559290C}"/>
                </c:ext>
              </c:extLst>
            </c:dLbl>
            <c:dLbl>
              <c:idx val="14"/>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rgbClr val="FF3300"/>
                      </a:solidFill>
                      <a:latin typeface="+mn-lt"/>
                      <a:ea typeface="+mn-ea"/>
                      <a:cs typeface="+mn-cs"/>
                    </a:defRPr>
                  </a:pPr>
                  <a:endParaRPr lang="sr-Latn-RS"/>
                </a:p>
              </c:txPr>
              <c:showLegendKey val="0"/>
              <c:showVal val="1"/>
              <c:showCatName val="0"/>
              <c:showSerName val="0"/>
              <c:showPercent val="0"/>
              <c:showBubbleSize val="0"/>
              <c:extLst>
                <c:ext xmlns:c16="http://schemas.microsoft.com/office/drawing/2014/chart" uri="{C3380CC4-5D6E-409C-BE32-E72D297353CC}">
                  <c16:uniqueId val="{00000001-142F-4D31-AFEA-263F5559290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Sheet1!$A$2:$A$28</c:f>
              <c:strCache>
                <c:ptCount val="27"/>
                <c:pt idx="0">
                  <c:v>Austria - 2020</c:v>
                </c:pt>
                <c:pt idx="1">
                  <c:v>Belgium - 2018</c:v>
                </c:pt>
                <c:pt idx="2">
                  <c:v>Bulgaria - 2020</c:v>
                </c:pt>
                <c:pt idx="3">
                  <c:v>Croatia - 2019</c:v>
                </c:pt>
                <c:pt idx="4">
                  <c:v>Cyprus - 2019</c:v>
                </c:pt>
                <c:pt idx="5">
                  <c:v>Czechia - 2020</c:v>
                </c:pt>
                <c:pt idx="6">
                  <c:v>Denmark - 2021</c:v>
                </c:pt>
                <c:pt idx="7">
                  <c:v>Estonia - 2018</c:v>
                </c:pt>
                <c:pt idx="8">
                  <c:v>Finland - 2018</c:v>
                </c:pt>
                <c:pt idx="9">
                  <c:v>France - 2017</c:v>
                </c:pt>
                <c:pt idx="10">
                  <c:v>Germany - 2018</c:v>
                </c:pt>
                <c:pt idx="11">
                  <c:v>Greece - 2015</c:v>
                </c:pt>
                <c:pt idx="12">
                  <c:v>Hungary - 2019</c:v>
                </c:pt>
                <c:pt idx="13">
                  <c:v>Ireland - 2019</c:v>
                </c:pt>
                <c:pt idx="14">
                  <c:v>Italy - 2017</c:v>
                </c:pt>
                <c:pt idx="15">
                  <c:v>Latvia - 2020</c:v>
                </c:pt>
                <c:pt idx="16">
                  <c:v>Lithuania - 2016</c:v>
                </c:pt>
                <c:pt idx="17">
                  <c:v>Luxembourg - 2019</c:v>
                </c:pt>
                <c:pt idx="18">
                  <c:v>Netherlands - 2020</c:v>
                </c:pt>
                <c:pt idx="19">
                  <c:v>Poland - 2018</c:v>
                </c:pt>
                <c:pt idx="20">
                  <c:v>Portugal - 2016</c:v>
                </c:pt>
                <c:pt idx="21">
                  <c:v>Romania - 2019</c:v>
                </c:pt>
                <c:pt idx="22">
                  <c:v>Slovakia - 2019</c:v>
                </c:pt>
                <c:pt idx="23">
                  <c:v>Slovenia - 2018</c:v>
                </c:pt>
                <c:pt idx="24">
                  <c:v>Spain - 2020</c:v>
                </c:pt>
                <c:pt idx="25">
                  <c:v>Sweden - 2020</c:v>
                </c:pt>
                <c:pt idx="26">
                  <c:v>England and Wales - 2018</c:v>
                </c:pt>
              </c:strCache>
            </c:strRef>
          </c:cat>
          <c:val>
            <c:numRef>
              <c:f>Sheet1!$D$2:$D$28</c:f>
              <c:numCache>
                <c:formatCode>General</c:formatCode>
                <c:ptCount val="27"/>
                <c:pt idx="0">
                  <c:v>8.9</c:v>
                </c:pt>
                <c:pt idx="1">
                  <c:v>8.8000000000000007</c:v>
                </c:pt>
                <c:pt idx="2">
                  <c:v>3.1</c:v>
                </c:pt>
                <c:pt idx="3">
                  <c:v>11.2</c:v>
                </c:pt>
                <c:pt idx="4">
                  <c:v>4.0999999999999996</c:v>
                </c:pt>
                <c:pt idx="5">
                  <c:v>13.8</c:v>
                </c:pt>
                <c:pt idx="6">
                  <c:v>7.1</c:v>
                </c:pt>
                <c:pt idx="7">
                  <c:v>7</c:v>
                </c:pt>
                <c:pt idx="8">
                  <c:v>8.6999999999999993</c:v>
                </c:pt>
                <c:pt idx="9">
                  <c:v>11.5</c:v>
                </c:pt>
                <c:pt idx="10">
                  <c:v>7.8</c:v>
                </c:pt>
                <c:pt idx="11">
                  <c:v>2.9</c:v>
                </c:pt>
                <c:pt idx="12">
                  <c:v>2</c:v>
                </c:pt>
                <c:pt idx="13">
                  <c:v>9</c:v>
                </c:pt>
                <c:pt idx="14">
                  <c:v>10.6</c:v>
                </c:pt>
                <c:pt idx="15">
                  <c:v>4.5</c:v>
                </c:pt>
                <c:pt idx="16">
                  <c:v>3.1</c:v>
                </c:pt>
                <c:pt idx="17">
                  <c:v>5.7</c:v>
                </c:pt>
                <c:pt idx="18">
                  <c:v>12.9</c:v>
                </c:pt>
                <c:pt idx="19">
                  <c:v>5.4</c:v>
                </c:pt>
                <c:pt idx="20">
                  <c:v>5.4</c:v>
                </c:pt>
                <c:pt idx="21">
                  <c:v>6.7</c:v>
                </c:pt>
                <c:pt idx="22">
                  <c:v>5.5</c:v>
                </c:pt>
                <c:pt idx="23">
                  <c:v>6.3</c:v>
                </c:pt>
                <c:pt idx="24">
                  <c:v>11.5</c:v>
                </c:pt>
                <c:pt idx="25">
                  <c:v>4.5</c:v>
                </c:pt>
                <c:pt idx="26">
                  <c:v>8.6999999999999993</c:v>
                </c:pt>
              </c:numCache>
            </c:numRef>
          </c:val>
          <c:extLst>
            <c:ext xmlns:c16="http://schemas.microsoft.com/office/drawing/2014/chart" uri="{C3380CC4-5D6E-409C-BE32-E72D297353CC}">
              <c16:uniqueId val="{00000002-399B-4300-ACDA-86852C2EA800}"/>
            </c:ext>
          </c:extLst>
        </c:ser>
        <c:dLbls>
          <c:showLegendKey val="0"/>
          <c:showVal val="0"/>
          <c:showCatName val="0"/>
          <c:showSerName val="0"/>
          <c:showPercent val="0"/>
          <c:showBubbleSize val="0"/>
        </c:dLbls>
        <c:gapWidth val="219"/>
        <c:overlap val="-27"/>
        <c:axId val="462148200"/>
        <c:axId val="462148856"/>
      </c:barChart>
      <c:catAx>
        <c:axId val="462148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462148856"/>
        <c:crosses val="autoZero"/>
        <c:auto val="1"/>
        <c:lblAlgn val="ctr"/>
        <c:lblOffset val="100"/>
        <c:noMultiLvlLbl val="0"/>
      </c:catAx>
      <c:valAx>
        <c:axId val="4621488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462148200"/>
        <c:crosses val="autoZero"/>
        <c:crossBetween val="between"/>
      </c:valAx>
      <c:spPr>
        <a:noFill/>
        <a:ln>
          <a:noFill/>
        </a:ln>
        <a:effectLst/>
      </c:spPr>
    </c:plotArea>
    <c:legend>
      <c:legendPos val="b"/>
      <c:layout>
        <c:manualLayout>
          <c:xMode val="edge"/>
          <c:yMode val="edge"/>
          <c:x val="0.28007151072886594"/>
          <c:y val="0.90725134500687987"/>
          <c:w val="0.17164916721968493"/>
          <c:h val="4.2730891138338993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sr-Latn-R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r-Latn-R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The</a:t>
            </a:r>
            <a:r>
              <a:rPr lang="en-US" baseline="0" dirty="0"/>
              <a:t> number of s</a:t>
            </a:r>
            <a:r>
              <a:rPr lang="en-US" dirty="0"/>
              <a:t>uicide attempts in Croatian penal institutions</a:t>
            </a:r>
            <a:endParaRPr lang="hr-HR"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r-Latn-RS"/>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Sheet1!$A$1:$E$1</c:f>
              <c:numCache>
                <c:formatCode>General</c:formatCode>
                <c:ptCount val="5"/>
                <c:pt idx="0">
                  <c:v>2017</c:v>
                </c:pt>
                <c:pt idx="1">
                  <c:v>2018</c:v>
                </c:pt>
                <c:pt idx="2">
                  <c:v>2019</c:v>
                </c:pt>
                <c:pt idx="3">
                  <c:v>2020</c:v>
                </c:pt>
                <c:pt idx="4">
                  <c:v>2021</c:v>
                </c:pt>
              </c:numCache>
            </c:numRef>
          </c:cat>
          <c:val>
            <c:numRef>
              <c:f>Sheet1!$A$2:$E$2</c:f>
              <c:numCache>
                <c:formatCode>General</c:formatCode>
                <c:ptCount val="5"/>
                <c:pt idx="0">
                  <c:v>13</c:v>
                </c:pt>
                <c:pt idx="1">
                  <c:v>12</c:v>
                </c:pt>
                <c:pt idx="2">
                  <c:v>19</c:v>
                </c:pt>
                <c:pt idx="3">
                  <c:v>13</c:v>
                </c:pt>
                <c:pt idx="4">
                  <c:v>17</c:v>
                </c:pt>
              </c:numCache>
            </c:numRef>
          </c:val>
          <c:extLst>
            <c:ext xmlns:c16="http://schemas.microsoft.com/office/drawing/2014/chart" uri="{C3380CC4-5D6E-409C-BE32-E72D297353CC}">
              <c16:uniqueId val="{00000000-74DE-4CBB-A619-C1517B073932}"/>
            </c:ext>
          </c:extLst>
        </c:ser>
        <c:dLbls>
          <c:showLegendKey val="0"/>
          <c:showVal val="0"/>
          <c:showCatName val="0"/>
          <c:showSerName val="0"/>
          <c:showPercent val="0"/>
          <c:showBubbleSize val="0"/>
        </c:dLbls>
        <c:gapWidth val="219"/>
        <c:overlap val="-27"/>
        <c:axId val="513416840"/>
        <c:axId val="513417824"/>
      </c:barChart>
      <c:catAx>
        <c:axId val="513416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13417824"/>
        <c:crosses val="autoZero"/>
        <c:auto val="1"/>
        <c:lblAlgn val="ctr"/>
        <c:lblOffset val="100"/>
        <c:noMultiLvlLbl val="0"/>
      </c:catAx>
      <c:valAx>
        <c:axId val="513417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134168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sr-Latn-R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hr-HR" sz="1400" b="0" i="0" u="none" strike="noStrike" baseline="0"/>
              <a:t>The number of suicides and deaths in</a:t>
            </a:r>
            <a:r>
              <a:rPr lang="en-US" sz="1400" b="0" i="0" u="none" strike="noStrike" baseline="0"/>
              <a:t> Croatian penal institutions</a:t>
            </a:r>
            <a:endParaRPr lang="hr-H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r-Latn-RS"/>
        </a:p>
      </c:txPr>
    </c:title>
    <c:autoTitleDeleted val="0"/>
    <c:plotArea>
      <c:layout/>
      <c:barChart>
        <c:barDir val="col"/>
        <c:grouping val="clustered"/>
        <c:varyColors val="0"/>
        <c:ser>
          <c:idx val="0"/>
          <c:order val="0"/>
          <c:spPr>
            <a:solidFill>
              <a:schemeClr val="accent1"/>
            </a:solidFill>
            <a:ln>
              <a:noFill/>
            </a:ln>
            <a:effectLst/>
          </c:spPr>
          <c:invertIfNegative val="0"/>
          <c:dPt>
            <c:idx val="2"/>
            <c:invertIfNegative val="0"/>
            <c:bubble3D val="0"/>
            <c:spPr>
              <a:solidFill>
                <a:srgbClr val="FF3300"/>
              </a:solidFill>
              <a:ln>
                <a:noFill/>
              </a:ln>
              <a:effectLst/>
            </c:spPr>
            <c:extLst>
              <c:ext xmlns:c16="http://schemas.microsoft.com/office/drawing/2014/chart" uri="{C3380CC4-5D6E-409C-BE32-E72D297353CC}">
                <c16:uniqueId val="{00000001-8226-4C86-95B0-169A499859E5}"/>
              </c:ext>
            </c:extLst>
          </c:dPt>
          <c:dPt>
            <c:idx val="4"/>
            <c:invertIfNegative val="0"/>
            <c:bubble3D val="0"/>
            <c:spPr>
              <a:solidFill>
                <a:srgbClr val="FF3300"/>
              </a:solidFill>
              <a:ln>
                <a:noFill/>
              </a:ln>
              <a:effectLst/>
            </c:spPr>
            <c:extLst>
              <c:ext xmlns:c16="http://schemas.microsoft.com/office/drawing/2014/chart" uri="{C3380CC4-5D6E-409C-BE32-E72D297353CC}">
                <c16:uniqueId val="{00000003-8226-4C86-95B0-169A499859E5}"/>
              </c:ext>
            </c:extLst>
          </c:dPt>
          <c:dPt>
            <c:idx val="8"/>
            <c:invertIfNegative val="0"/>
            <c:bubble3D val="0"/>
            <c:spPr>
              <a:solidFill>
                <a:srgbClr val="FF3300"/>
              </a:solidFill>
              <a:ln>
                <a:noFill/>
              </a:ln>
              <a:effectLst/>
            </c:spPr>
            <c:extLst>
              <c:ext xmlns:c16="http://schemas.microsoft.com/office/drawing/2014/chart" uri="{C3380CC4-5D6E-409C-BE32-E72D297353CC}">
                <c16:uniqueId val="{00000005-8226-4C86-95B0-169A499859E5}"/>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Sheet1!$K$1:$T$2</c:f>
              <c:multiLvlStrCache>
                <c:ptCount val="10"/>
                <c:lvl>
                  <c:pt idx="0">
                    <c:v>suicide</c:v>
                  </c:pt>
                  <c:pt idx="1">
                    <c:v>death</c:v>
                  </c:pt>
                  <c:pt idx="2">
                    <c:v>suicide</c:v>
                  </c:pt>
                  <c:pt idx="3">
                    <c:v>death</c:v>
                  </c:pt>
                  <c:pt idx="4">
                    <c:v>suicide</c:v>
                  </c:pt>
                  <c:pt idx="5">
                    <c:v>death</c:v>
                  </c:pt>
                  <c:pt idx="6">
                    <c:v>suicide</c:v>
                  </c:pt>
                  <c:pt idx="7">
                    <c:v>death</c:v>
                  </c:pt>
                  <c:pt idx="8">
                    <c:v>suicide</c:v>
                  </c:pt>
                  <c:pt idx="9">
                    <c:v>death</c:v>
                  </c:pt>
                </c:lvl>
                <c:lvl>
                  <c:pt idx="0">
                    <c:v>2017</c:v>
                  </c:pt>
                  <c:pt idx="2">
                    <c:v>2018</c:v>
                  </c:pt>
                  <c:pt idx="4">
                    <c:v>2019</c:v>
                  </c:pt>
                  <c:pt idx="6">
                    <c:v>2020</c:v>
                  </c:pt>
                  <c:pt idx="8">
                    <c:v>2021</c:v>
                  </c:pt>
                </c:lvl>
              </c:multiLvlStrCache>
            </c:multiLvlStrRef>
          </c:cat>
          <c:val>
            <c:numRef>
              <c:f>Sheet1!$K$3:$T$3</c:f>
              <c:numCache>
                <c:formatCode>General</c:formatCode>
                <c:ptCount val="10"/>
                <c:pt idx="0">
                  <c:v>0</c:v>
                </c:pt>
                <c:pt idx="1">
                  <c:v>14</c:v>
                </c:pt>
                <c:pt idx="2">
                  <c:v>3</c:v>
                </c:pt>
                <c:pt idx="3">
                  <c:v>18</c:v>
                </c:pt>
                <c:pt idx="4">
                  <c:v>1</c:v>
                </c:pt>
                <c:pt idx="5">
                  <c:v>26</c:v>
                </c:pt>
                <c:pt idx="6">
                  <c:v>0</c:v>
                </c:pt>
                <c:pt idx="7">
                  <c:v>9</c:v>
                </c:pt>
                <c:pt idx="8">
                  <c:v>2</c:v>
                </c:pt>
                <c:pt idx="9">
                  <c:v>31</c:v>
                </c:pt>
              </c:numCache>
            </c:numRef>
          </c:val>
          <c:extLst>
            <c:ext xmlns:c16="http://schemas.microsoft.com/office/drawing/2014/chart" uri="{C3380CC4-5D6E-409C-BE32-E72D297353CC}">
              <c16:uniqueId val="{00000006-8226-4C86-95B0-169A499859E5}"/>
            </c:ext>
          </c:extLst>
        </c:ser>
        <c:dLbls>
          <c:showLegendKey val="0"/>
          <c:showVal val="0"/>
          <c:showCatName val="0"/>
          <c:showSerName val="0"/>
          <c:showPercent val="0"/>
          <c:showBubbleSize val="0"/>
        </c:dLbls>
        <c:gapWidth val="219"/>
        <c:overlap val="-27"/>
        <c:axId val="512330568"/>
        <c:axId val="512330896"/>
      </c:barChart>
      <c:catAx>
        <c:axId val="512330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12330896"/>
        <c:crosses val="autoZero"/>
        <c:auto val="1"/>
        <c:lblAlgn val="ctr"/>
        <c:lblOffset val="100"/>
        <c:noMultiLvlLbl val="0"/>
      </c:catAx>
      <c:valAx>
        <c:axId val="512330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5123305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sr-Latn-R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0.11743</cdr:x>
      <cdr:y>0.86302</cdr:y>
    </cdr:from>
    <cdr:to>
      <cdr:x>0.11743</cdr:x>
      <cdr:y>0.95551</cdr:y>
    </cdr:to>
    <cdr:cxnSp macro="">
      <cdr:nvCxnSpPr>
        <cdr:cNvPr id="3" name="Straight Arrow Connector 2">
          <a:extLst xmlns:a="http://schemas.openxmlformats.org/drawingml/2006/main">
            <a:ext uri="{FF2B5EF4-FFF2-40B4-BE49-F238E27FC236}">
              <a16:creationId xmlns:a16="http://schemas.microsoft.com/office/drawing/2014/main" id="{706A5433-CB37-4DF1-B2DA-13E5FE1673F9}"/>
            </a:ext>
          </a:extLst>
        </cdr:cNvPr>
        <cdr:cNvCxnSpPr/>
      </cdr:nvCxnSpPr>
      <cdr:spPr>
        <a:xfrm xmlns:a="http://schemas.openxmlformats.org/drawingml/2006/main" flipV="1">
          <a:off x="1379047" y="5259083"/>
          <a:ext cx="0" cy="563634"/>
        </a:xfrm>
        <a:prstGeom xmlns:a="http://schemas.openxmlformats.org/drawingml/2006/main" prst="straightConnector1">
          <a:avLst/>
        </a:prstGeom>
        <a:ln xmlns:a="http://schemas.openxmlformats.org/drawingml/2006/main" w="28575">
          <a:solidFill>
            <a:srgbClr val="C00000"/>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0.51743</cdr:x>
      <cdr:y>0.84904</cdr:y>
    </cdr:from>
    <cdr:to>
      <cdr:x>0.51743</cdr:x>
      <cdr:y>0.94153</cdr:y>
    </cdr:to>
    <cdr:cxnSp macro="">
      <cdr:nvCxnSpPr>
        <cdr:cNvPr id="5" name="Straight Arrow Connector 4">
          <a:extLst xmlns:a="http://schemas.openxmlformats.org/drawingml/2006/main">
            <a:ext uri="{FF2B5EF4-FFF2-40B4-BE49-F238E27FC236}">
              <a16:creationId xmlns:a16="http://schemas.microsoft.com/office/drawing/2014/main" id="{FF4DE5A0-01FF-47AC-B0D6-6862566E727D}"/>
            </a:ext>
          </a:extLst>
        </cdr:cNvPr>
        <cdr:cNvCxnSpPr/>
      </cdr:nvCxnSpPr>
      <cdr:spPr>
        <a:xfrm xmlns:a="http://schemas.openxmlformats.org/drawingml/2006/main" flipV="1">
          <a:off x="6076275" y="5173913"/>
          <a:ext cx="0" cy="563634"/>
        </a:xfrm>
        <a:prstGeom xmlns:a="http://schemas.openxmlformats.org/drawingml/2006/main" prst="straightConnector1">
          <a:avLst/>
        </a:prstGeom>
        <a:ln xmlns:a="http://schemas.openxmlformats.org/drawingml/2006/main" w="28575">
          <a:solidFill>
            <a:srgbClr val="C00000"/>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EB73E-DF16-4B1C-8716-689EE861EA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hr-HR"/>
          </a:p>
        </p:txBody>
      </p:sp>
      <p:sp>
        <p:nvSpPr>
          <p:cNvPr id="3" name="Subtitle 2">
            <a:extLst>
              <a:ext uri="{FF2B5EF4-FFF2-40B4-BE49-F238E27FC236}">
                <a16:creationId xmlns:a16="http://schemas.microsoft.com/office/drawing/2014/main" id="{07FBB85B-1F40-4952-BC3A-1F289836E9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hr-HR"/>
          </a:p>
        </p:txBody>
      </p:sp>
      <p:sp>
        <p:nvSpPr>
          <p:cNvPr id="4" name="Date Placeholder 3">
            <a:extLst>
              <a:ext uri="{FF2B5EF4-FFF2-40B4-BE49-F238E27FC236}">
                <a16:creationId xmlns:a16="http://schemas.microsoft.com/office/drawing/2014/main" id="{0459B671-7409-4C02-A62A-E3C08673DDA3}"/>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5" name="Footer Placeholder 4">
            <a:extLst>
              <a:ext uri="{FF2B5EF4-FFF2-40B4-BE49-F238E27FC236}">
                <a16:creationId xmlns:a16="http://schemas.microsoft.com/office/drawing/2014/main" id="{1E951935-6954-4B96-ACB5-A2D63925185A}"/>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AC6B2806-E9EB-4228-80BA-8B2844AAB20D}"/>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730534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ABD5-0764-4A22-AFB3-02B9B7B53707}"/>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id="{A51BFE66-1D73-4470-907B-AF110DF8117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6632AD95-2E5D-4A47-BD4D-7F9CD6B73D48}"/>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5" name="Footer Placeholder 4">
            <a:extLst>
              <a:ext uri="{FF2B5EF4-FFF2-40B4-BE49-F238E27FC236}">
                <a16:creationId xmlns:a16="http://schemas.microsoft.com/office/drawing/2014/main" id="{ABEF0E4E-B9CB-4A0C-AA3E-54F7A3995EE8}"/>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95F05426-0445-4534-8C7A-1A1C6703C2BE}"/>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3943836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CF8EF-04F9-4EE1-8BD1-EB026D7689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hr-HR"/>
          </a:p>
        </p:txBody>
      </p:sp>
      <p:sp>
        <p:nvSpPr>
          <p:cNvPr id="3" name="Text Placeholder 2">
            <a:extLst>
              <a:ext uri="{FF2B5EF4-FFF2-40B4-BE49-F238E27FC236}">
                <a16:creationId xmlns:a16="http://schemas.microsoft.com/office/drawing/2014/main" id="{80A23448-0407-4D48-905E-48B57C2113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85284CA-9D4E-488F-865E-5C56D469319D}"/>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5" name="Footer Placeholder 4">
            <a:extLst>
              <a:ext uri="{FF2B5EF4-FFF2-40B4-BE49-F238E27FC236}">
                <a16:creationId xmlns:a16="http://schemas.microsoft.com/office/drawing/2014/main" id="{AE9B46C4-C5C5-4BA1-A84D-E08BE1ABBBB2}"/>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38FB5A22-6557-41D3-9329-CA3E3A6A4B0F}"/>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1544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FB3AB-E93C-421F-8C09-AA152F5B4DE9}"/>
              </a:ext>
            </a:extLst>
          </p:cNvPr>
          <p:cNvSpPr>
            <a:spLocks noGrp="1"/>
          </p:cNvSpPr>
          <p:nvPr>
            <p:ph type="title"/>
          </p:nvPr>
        </p:nvSpPr>
        <p:spPr/>
        <p:txBody>
          <a:bodyPr/>
          <a:lstStyle/>
          <a:p>
            <a:r>
              <a:rPr lang="en-US"/>
              <a:t>Click to edit Master title style</a:t>
            </a:r>
            <a:endParaRPr lang="hr-HR"/>
          </a:p>
        </p:txBody>
      </p:sp>
      <p:sp>
        <p:nvSpPr>
          <p:cNvPr id="3" name="Content Placeholder 2">
            <a:extLst>
              <a:ext uri="{FF2B5EF4-FFF2-40B4-BE49-F238E27FC236}">
                <a16:creationId xmlns:a16="http://schemas.microsoft.com/office/drawing/2014/main" id="{26BA2815-6BBB-44FC-AA94-E45396EB95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Content Placeholder 3">
            <a:extLst>
              <a:ext uri="{FF2B5EF4-FFF2-40B4-BE49-F238E27FC236}">
                <a16:creationId xmlns:a16="http://schemas.microsoft.com/office/drawing/2014/main" id="{249ECB27-9EAF-4FB6-B0B0-98F01F476EB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Date Placeholder 4">
            <a:extLst>
              <a:ext uri="{FF2B5EF4-FFF2-40B4-BE49-F238E27FC236}">
                <a16:creationId xmlns:a16="http://schemas.microsoft.com/office/drawing/2014/main" id="{E7C50633-1E94-45FB-9A18-E40024372682}"/>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6" name="Footer Placeholder 5">
            <a:extLst>
              <a:ext uri="{FF2B5EF4-FFF2-40B4-BE49-F238E27FC236}">
                <a16:creationId xmlns:a16="http://schemas.microsoft.com/office/drawing/2014/main" id="{18B2427F-A4D2-487E-82F5-3717C7B66858}"/>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9E944892-4C04-47A3-915D-45F00B0127C4}"/>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876631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70ED5-D801-4F1D-90B8-42E99ACF38F1}"/>
              </a:ext>
            </a:extLst>
          </p:cNvPr>
          <p:cNvSpPr>
            <a:spLocks noGrp="1"/>
          </p:cNvSpPr>
          <p:nvPr>
            <p:ph type="title"/>
          </p:nvPr>
        </p:nvSpPr>
        <p:spPr>
          <a:xfrm>
            <a:off x="839788" y="365125"/>
            <a:ext cx="10515600" cy="1325563"/>
          </a:xfrm>
        </p:spPr>
        <p:txBody>
          <a:bodyPr/>
          <a:lstStyle/>
          <a:p>
            <a:r>
              <a:rPr lang="en-US"/>
              <a:t>Click to edit Master title style</a:t>
            </a:r>
            <a:endParaRPr lang="hr-HR"/>
          </a:p>
        </p:txBody>
      </p:sp>
      <p:sp>
        <p:nvSpPr>
          <p:cNvPr id="3" name="Text Placeholder 2">
            <a:extLst>
              <a:ext uri="{FF2B5EF4-FFF2-40B4-BE49-F238E27FC236}">
                <a16:creationId xmlns:a16="http://schemas.microsoft.com/office/drawing/2014/main" id="{A85C25BE-C312-4E69-893A-CCE3C14A8F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FA1CB15-5E62-477F-99D7-4BCBB55AEA5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5" name="Text Placeholder 4">
            <a:extLst>
              <a:ext uri="{FF2B5EF4-FFF2-40B4-BE49-F238E27FC236}">
                <a16:creationId xmlns:a16="http://schemas.microsoft.com/office/drawing/2014/main" id="{DB7629DB-2D6A-4BB3-8A13-55FEF8B653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0FED96-D721-4618-9ACD-70FCC7ED295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7" name="Date Placeholder 6">
            <a:extLst>
              <a:ext uri="{FF2B5EF4-FFF2-40B4-BE49-F238E27FC236}">
                <a16:creationId xmlns:a16="http://schemas.microsoft.com/office/drawing/2014/main" id="{E3BE647E-F562-49D2-91F9-FFDB01757BFD}"/>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8" name="Footer Placeholder 7">
            <a:extLst>
              <a:ext uri="{FF2B5EF4-FFF2-40B4-BE49-F238E27FC236}">
                <a16:creationId xmlns:a16="http://schemas.microsoft.com/office/drawing/2014/main" id="{0F2BECB3-0A54-4391-B7DA-18FF284EC039}"/>
              </a:ext>
            </a:extLst>
          </p:cNvPr>
          <p:cNvSpPr>
            <a:spLocks noGrp="1"/>
          </p:cNvSpPr>
          <p:nvPr>
            <p:ph type="ftr" sz="quarter" idx="11"/>
          </p:nvPr>
        </p:nvSpPr>
        <p:spPr/>
        <p:txBody>
          <a:bodyPr/>
          <a:lstStyle/>
          <a:p>
            <a:endParaRPr lang="hr-HR"/>
          </a:p>
        </p:txBody>
      </p:sp>
      <p:sp>
        <p:nvSpPr>
          <p:cNvPr id="9" name="Slide Number Placeholder 8">
            <a:extLst>
              <a:ext uri="{FF2B5EF4-FFF2-40B4-BE49-F238E27FC236}">
                <a16:creationId xmlns:a16="http://schemas.microsoft.com/office/drawing/2014/main" id="{B557D1E8-347A-45BA-BB54-41A14E9FB3BA}"/>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4931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43B69-1FB8-45C9-A369-2E3458FD90E3}"/>
              </a:ext>
            </a:extLst>
          </p:cNvPr>
          <p:cNvSpPr>
            <a:spLocks noGrp="1"/>
          </p:cNvSpPr>
          <p:nvPr>
            <p:ph type="title"/>
          </p:nvPr>
        </p:nvSpPr>
        <p:spPr/>
        <p:txBody>
          <a:bodyPr/>
          <a:lstStyle/>
          <a:p>
            <a:r>
              <a:rPr lang="en-US"/>
              <a:t>Click to edit Master title style</a:t>
            </a:r>
            <a:endParaRPr lang="hr-HR"/>
          </a:p>
        </p:txBody>
      </p:sp>
      <p:sp>
        <p:nvSpPr>
          <p:cNvPr id="3" name="Date Placeholder 2">
            <a:extLst>
              <a:ext uri="{FF2B5EF4-FFF2-40B4-BE49-F238E27FC236}">
                <a16:creationId xmlns:a16="http://schemas.microsoft.com/office/drawing/2014/main" id="{ACE2E330-2F3C-411E-BC78-333E567A473F}"/>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4" name="Footer Placeholder 3">
            <a:extLst>
              <a:ext uri="{FF2B5EF4-FFF2-40B4-BE49-F238E27FC236}">
                <a16:creationId xmlns:a16="http://schemas.microsoft.com/office/drawing/2014/main" id="{B1A9F067-E6E7-44B2-9670-BE8DCE7D4764}"/>
              </a:ext>
            </a:extLst>
          </p:cNvPr>
          <p:cNvSpPr>
            <a:spLocks noGrp="1"/>
          </p:cNvSpPr>
          <p:nvPr>
            <p:ph type="ftr" sz="quarter" idx="11"/>
          </p:nvPr>
        </p:nvSpPr>
        <p:spPr/>
        <p:txBody>
          <a:bodyPr/>
          <a:lstStyle/>
          <a:p>
            <a:endParaRPr lang="hr-HR"/>
          </a:p>
        </p:txBody>
      </p:sp>
      <p:sp>
        <p:nvSpPr>
          <p:cNvPr id="5" name="Slide Number Placeholder 4">
            <a:extLst>
              <a:ext uri="{FF2B5EF4-FFF2-40B4-BE49-F238E27FC236}">
                <a16:creationId xmlns:a16="http://schemas.microsoft.com/office/drawing/2014/main" id="{31C36B93-389F-4772-A27E-9F2914E7C0AF}"/>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2334568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BAA2B9-7E30-4535-8C80-310BDCFADBE3}"/>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3" name="Footer Placeholder 2">
            <a:extLst>
              <a:ext uri="{FF2B5EF4-FFF2-40B4-BE49-F238E27FC236}">
                <a16:creationId xmlns:a16="http://schemas.microsoft.com/office/drawing/2014/main" id="{AFCC32F3-B96C-4C3F-B936-89C4A6DBF0C2}"/>
              </a:ext>
            </a:extLst>
          </p:cNvPr>
          <p:cNvSpPr>
            <a:spLocks noGrp="1"/>
          </p:cNvSpPr>
          <p:nvPr>
            <p:ph type="ftr" sz="quarter" idx="11"/>
          </p:nvPr>
        </p:nvSpPr>
        <p:spPr/>
        <p:txBody>
          <a:bodyPr/>
          <a:lstStyle/>
          <a:p>
            <a:endParaRPr lang="hr-HR"/>
          </a:p>
        </p:txBody>
      </p:sp>
      <p:sp>
        <p:nvSpPr>
          <p:cNvPr id="4" name="Slide Number Placeholder 3">
            <a:extLst>
              <a:ext uri="{FF2B5EF4-FFF2-40B4-BE49-F238E27FC236}">
                <a16:creationId xmlns:a16="http://schemas.microsoft.com/office/drawing/2014/main" id="{81413D06-C0B4-4728-9521-7559B3E12493}"/>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530594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D6678-653A-460D-82B0-4D6FEFF671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Content Placeholder 2">
            <a:extLst>
              <a:ext uri="{FF2B5EF4-FFF2-40B4-BE49-F238E27FC236}">
                <a16:creationId xmlns:a16="http://schemas.microsoft.com/office/drawing/2014/main" id="{871D919A-C9BB-4303-A369-180233B66D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Text Placeholder 3">
            <a:extLst>
              <a:ext uri="{FF2B5EF4-FFF2-40B4-BE49-F238E27FC236}">
                <a16:creationId xmlns:a16="http://schemas.microsoft.com/office/drawing/2014/main" id="{A4A0C1BA-10D1-4D92-8DE8-58CE5D81B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86BE92C-5D67-4EE1-A0CF-9A467AB089ED}"/>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6" name="Footer Placeholder 5">
            <a:extLst>
              <a:ext uri="{FF2B5EF4-FFF2-40B4-BE49-F238E27FC236}">
                <a16:creationId xmlns:a16="http://schemas.microsoft.com/office/drawing/2014/main" id="{1BDC867C-6B2D-47B3-ADC1-C8E65558598F}"/>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A2D4237B-B721-4079-A2AE-9816C1B71610}"/>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704838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E2E2B-4ED9-4AFC-B225-AFC5A140A1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hr-HR"/>
          </a:p>
        </p:txBody>
      </p:sp>
      <p:sp>
        <p:nvSpPr>
          <p:cNvPr id="3" name="Picture Placeholder 2">
            <a:extLst>
              <a:ext uri="{FF2B5EF4-FFF2-40B4-BE49-F238E27FC236}">
                <a16:creationId xmlns:a16="http://schemas.microsoft.com/office/drawing/2014/main" id="{7E9E2A45-6233-40FE-876B-113894077A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Text Placeholder 3">
            <a:extLst>
              <a:ext uri="{FF2B5EF4-FFF2-40B4-BE49-F238E27FC236}">
                <a16:creationId xmlns:a16="http://schemas.microsoft.com/office/drawing/2014/main" id="{D57915CA-53A7-4739-A1E3-C1060094A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4FFA684-E9CC-4F85-BD47-2BD4CF60A06D}"/>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6" name="Footer Placeholder 5">
            <a:extLst>
              <a:ext uri="{FF2B5EF4-FFF2-40B4-BE49-F238E27FC236}">
                <a16:creationId xmlns:a16="http://schemas.microsoft.com/office/drawing/2014/main" id="{53F38989-3CA0-4CF8-A222-E3AE926C1BA4}"/>
              </a:ext>
            </a:extLst>
          </p:cNvPr>
          <p:cNvSpPr>
            <a:spLocks noGrp="1"/>
          </p:cNvSpPr>
          <p:nvPr>
            <p:ph type="ftr" sz="quarter" idx="11"/>
          </p:nvPr>
        </p:nvSpPr>
        <p:spPr/>
        <p:txBody>
          <a:bodyPr/>
          <a:lstStyle/>
          <a:p>
            <a:endParaRPr lang="hr-HR"/>
          </a:p>
        </p:txBody>
      </p:sp>
      <p:sp>
        <p:nvSpPr>
          <p:cNvPr id="7" name="Slide Number Placeholder 6">
            <a:extLst>
              <a:ext uri="{FF2B5EF4-FFF2-40B4-BE49-F238E27FC236}">
                <a16:creationId xmlns:a16="http://schemas.microsoft.com/office/drawing/2014/main" id="{E8AE58A4-8446-478D-8BB0-9A660775E8B5}"/>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963448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EAF21-A60B-41DA-9C41-9541AC5A6FC3}"/>
              </a:ext>
            </a:extLst>
          </p:cNvPr>
          <p:cNvSpPr>
            <a:spLocks noGrp="1"/>
          </p:cNvSpPr>
          <p:nvPr>
            <p:ph type="title"/>
          </p:nvPr>
        </p:nvSpPr>
        <p:spPr/>
        <p:txBody>
          <a:bodyPr/>
          <a:lstStyle/>
          <a:p>
            <a:r>
              <a:rPr lang="en-US"/>
              <a:t>Click to edit Master title style</a:t>
            </a:r>
            <a:endParaRPr lang="hr-HR"/>
          </a:p>
        </p:txBody>
      </p:sp>
      <p:sp>
        <p:nvSpPr>
          <p:cNvPr id="3" name="Vertical Text Placeholder 2">
            <a:extLst>
              <a:ext uri="{FF2B5EF4-FFF2-40B4-BE49-F238E27FC236}">
                <a16:creationId xmlns:a16="http://schemas.microsoft.com/office/drawing/2014/main" id="{FD37A0E4-8ED8-4F0D-84A0-6A98BA0E39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1F15302E-645E-4F9E-926C-02A5FA4A1752}"/>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5" name="Footer Placeholder 4">
            <a:extLst>
              <a:ext uri="{FF2B5EF4-FFF2-40B4-BE49-F238E27FC236}">
                <a16:creationId xmlns:a16="http://schemas.microsoft.com/office/drawing/2014/main" id="{BBA2A852-F654-4AD0-BC8F-8B0608B2C76E}"/>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61680B85-788A-4832-ADAA-C6F1AF150867}"/>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244690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B22D23-B5CE-44B9-A9B7-0CC381E968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hr-HR"/>
          </a:p>
        </p:txBody>
      </p:sp>
      <p:sp>
        <p:nvSpPr>
          <p:cNvPr id="3" name="Vertical Text Placeholder 2">
            <a:extLst>
              <a:ext uri="{FF2B5EF4-FFF2-40B4-BE49-F238E27FC236}">
                <a16:creationId xmlns:a16="http://schemas.microsoft.com/office/drawing/2014/main" id="{30137FEF-4AA3-4A0A-8AFE-276A8AC542B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95AED627-AE2E-4FD6-B107-7D7DFFFCF3F9}"/>
              </a:ext>
            </a:extLst>
          </p:cNvPr>
          <p:cNvSpPr>
            <a:spLocks noGrp="1"/>
          </p:cNvSpPr>
          <p:nvPr>
            <p:ph type="dt" sz="half" idx="10"/>
          </p:nvPr>
        </p:nvSpPr>
        <p:spPr/>
        <p:txBody>
          <a:bodyPr/>
          <a:lstStyle/>
          <a:p>
            <a:fld id="{F360D7DF-FB20-4F5F-A61B-721F6233DCD7}" type="datetimeFigureOut">
              <a:rPr lang="hr-HR" smtClean="0"/>
              <a:t>24.04.2023.</a:t>
            </a:fld>
            <a:endParaRPr lang="hr-HR"/>
          </a:p>
        </p:txBody>
      </p:sp>
      <p:sp>
        <p:nvSpPr>
          <p:cNvPr id="5" name="Footer Placeholder 4">
            <a:extLst>
              <a:ext uri="{FF2B5EF4-FFF2-40B4-BE49-F238E27FC236}">
                <a16:creationId xmlns:a16="http://schemas.microsoft.com/office/drawing/2014/main" id="{7E8CBBDE-EB73-4BEA-9598-F21C5115D8E4}"/>
              </a:ext>
            </a:extLst>
          </p:cNvPr>
          <p:cNvSpPr>
            <a:spLocks noGrp="1"/>
          </p:cNvSpPr>
          <p:nvPr>
            <p:ph type="ftr" sz="quarter" idx="11"/>
          </p:nvPr>
        </p:nvSpPr>
        <p:spPr/>
        <p:txBody>
          <a:bodyPr/>
          <a:lstStyle/>
          <a:p>
            <a:endParaRPr lang="hr-HR"/>
          </a:p>
        </p:txBody>
      </p:sp>
      <p:sp>
        <p:nvSpPr>
          <p:cNvPr id="6" name="Slide Number Placeholder 5">
            <a:extLst>
              <a:ext uri="{FF2B5EF4-FFF2-40B4-BE49-F238E27FC236}">
                <a16:creationId xmlns:a16="http://schemas.microsoft.com/office/drawing/2014/main" id="{68FEE413-1349-4647-B397-BDE562FF483B}"/>
              </a:ext>
            </a:extLst>
          </p:cNvPr>
          <p:cNvSpPr>
            <a:spLocks noGrp="1"/>
          </p:cNvSpPr>
          <p:nvPr>
            <p:ph type="sldNum" sz="quarter" idx="12"/>
          </p:nvPr>
        </p:nvSpPr>
        <p:spPr/>
        <p:txBody>
          <a:bodyPr/>
          <a:lstStyle/>
          <a:p>
            <a:fld id="{C013090B-CFAC-403F-AF3A-D3BCB212CC16}" type="slidenum">
              <a:rPr lang="hr-HR" smtClean="0"/>
              <a:t>‹#›</a:t>
            </a:fld>
            <a:endParaRPr lang="hr-HR"/>
          </a:p>
        </p:txBody>
      </p:sp>
    </p:spTree>
    <p:extLst>
      <p:ext uri="{BB962C8B-B14F-4D97-AF65-F5344CB8AC3E}">
        <p14:creationId xmlns:p14="http://schemas.microsoft.com/office/powerpoint/2010/main" val="101532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CD81D8-DA70-49AE-8B69-D819363825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hr-HR"/>
          </a:p>
        </p:txBody>
      </p:sp>
      <p:sp>
        <p:nvSpPr>
          <p:cNvPr id="3" name="Text Placeholder 2">
            <a:extLst>
              <a:ext uri="{FF2B5EF4-FFF2-40B4-BE49-F238E27FC236}">
                <a16:creationId xmlns:a16="http://schemas.microsoft.com/office/drawing/2014/main" id="{5C5E311F-8D7E-48E1-8421-555AF33155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4" name="Date Placeholder 3">
            <a:extLst>
              <a:ext uri="{FF2B5EF4-FFF2-40B4-BE49-F238E27FC236}">
                <a16:creationId xmlns:a16="http://schemas.microsoft.com/office/drawing/2014/main" id="{EC01F160-03D4-49B7-A77A-CDECD15C9C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0D7DF-FB20-4F5F-A61B-721F6233DCD7}" type="datetimeFigureOut">
              <a:rPr lang="hr-HR" smtClean="0"/>
              <a:t>24.04.2023.</a:t>
            </a:fld>
            <a:endParaRPr lang="hr-HR"/>
          </a:p>
        </p:txBody>
      </p:sp>
      <p:sp>
        <p:nvSpPr>
          <p:cNvPr id="5" name="Footer Placeholder 4">
            <a:extLst>
              <a:ext uri="{FF2B5EF4-FFF2-40B4-BE49-F238E27FC236}">
                <a16:creationId xmlns:a16="http://schemas.microsoft.com/office/drawing/2014/main" id="{E8041668-EC6E-4A10-9AF9-473D89D848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r-HR"/>
          </a:p>
        </p:txBody>
      </p:sp>
      <p:sp>
        <p:nvSpPr>
          <p:cNvPr id="6" name="Slide Number Placeholder 5">
            <a:extLst>
              <a:ext uri="{FF2B5EF4-FFF2-40B4-BE49-F238E27FC236}">
                <a16:creationId xmlns:a16="http://schemas.microsoft.com/office/drawing/2014/main" id="{61F4CB1E-F92D-49B5-A4CE-6676404DEF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3090B-CFAC-403F-AF3A-D3BCB212CC16}" type="slidenum">
              <a:rPr lang="hr-HR" smtClean="0"/>
              <a:t>‹#›</a:t>
            </a:fld>
            <a:endParaRPr lang="hr-HR"/>
          </a:p>
        </p:txBody>
      </p:sp>
    </p:spTree>
    <p:extLst>
      <p:ext uri="{BB962C8B-B14F-4D97-AF65-F5344CB8AC3E}">
        <p14:creationId xmlns:p14="http://schemas.microsoft.com/office/powerpoint/2010/main" val="1764375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chart" Target="../charts/chart4.xml"/><Relationship Id="rId4" Type="http://schemas.openxmlformats.org/officeDocument/2006/relationships/chart" Target="../charts/chart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mailto:dalida.rittossa@Uniri.pravri.hr" TargetMode="Externa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E116B-F72E-4E11-A62D-AAE26B8D40E9}"/>
              </a:ext>
            </a:extLst>
          </p:cNvPr>
          <p:cNvSpPr>
            <a:spLocks noGrp="1"/>
          </p:cNvSpPr>
          <p:nvPr>
            <p:ph type="ctrTitle"/>
          </p:nvPr>
        </p:nvSpPr>
        <p:spPr>
          <a:xfrm>
            <a:off x="320040" y="1570216"/>
            <a:ext cx="10163927" cy="2527121"/>
          </a:xfrm>
        </p:spPr>
        <p:txBody>
          <a:bodyPr>
            <a:normAutofit/>
          </a:bodyPr>
          <a:lstStyle/>
          <a:p>
            <a:r>
              <a:rPr lang="en-US" sz="4000" b="1" dirty="0">
                <a:solidFill>
                  <a:srgbClr val="203864"/>
                </a:solidFill>
              </a:rPr>
              <a:t>The Treatment of the Drug Abuse. </a:t>
            </a:r>
            <a:br>
              <a:rPr lang="en-US" sz="4000" b="1" dirty="0">
                <a:solidFill>
                  <a:srgbClr val="203864"/>
                </a:solidFill>
              </a:rPr>
            </a:br>
            <a:r>
              <a:rPr lang="en-US" sz="4000" b="1" dirty="0">
                <a:solidFill>
                  <a:srgbClr val="203864"/>
                </a:solidFill>
              </a:rPr>
              <a:t>The Suicidal Risk in Prison.</a:t>
            </a:r>
            <a:br>
              <a:rPr lang="en-US" sz="4000" b="1" dirty="0">
                <a:solidFill>
                  <a:srgbClr val="203864"/>
                </a:solidFill>
              </a:rPr>
            </a:br>
            <a:r>
              <a:rPr lang="en-US" sz="4000" b="1" dirty="0">
                <a:solidFill>
                  <a:srgbClr val="203864"/>
                </a:solidFill>
              </a:rPr>
              <a:t>The Control of the Social Dangerousness of People in Prison</a:t>
            </a:r>
          </a:p>
        </p:txBody>
      </p:sp>
      <p:sp>
        <p:nvSpPr>
          <p:cNvPr id="3" name="Subtitle 2">
            <a:extLst>
              <a:ext uri="{FF2B5EF4-FFF2-40B4-BE49-F238E27FC236}">
                <a16:creationId xmlns:a16="http://schemas.microsoft.com/office/drawing/2014/main" id="{8C0D0ED9-22F7-4699-AF14-D3C3BA0CAEE2}"/>
              </a:ext>
            </a:extLst>
          </p:cNvPr>
          <p:cNvSpPr>
            <a:spLocks noGrp="1"/>
          </p:cNvSpPr>
          <p:nvPr>
            <p:ph type="subTitle" idx="1"/>
          </p:nvPr>
        </p:nvSpPr>
        <p:spPr>
          <a:xfrm>
            <a:off x="320041" y="5140302"/>
            <a:ext cx="10133616" cy="1374798"/>
          </a:xfrm>
        </p:spPr>
        <p:txBody>
          <a:bodyPr>
            <a:normAutofit fontScale="92500" lnSpcReduction="20000"/>
          </a:bodyPr>
          <a:lstStyle/>
          <a:p>
            <a:endParaRPr lang="en-US" sz="1800" dirty="0">
              <a:solidFill>
                <a:schemeClr val="tx2"/>
              </a:solidFill>
            </a:endParaRPr>
          </a:p>
          <a:p>
            <a:pPr algn="r"/>
            <a:r>
              <a:rPr lang="en-GB" sz="2000" dirty="0">
                <a:solidFill>
                  <a:schemeClr val="tx2"/>
                </a:solidFill>
              </a:rPr>
              <a:t>Dalida Rittossa, J.S.D.</a:t>
            </a:r>
          </a:p>
          <a:p>
            <a:pPr algn="r"/>
            <a:r>
              <a:rPr lang="en-GB" sz="2000" dirty="0">
                <a:solidFill>
                  <a:schemeClr val="tx2"/>
                </a:solidFill>
              </a:rPr>
              <a:t>Associate Professor</a:t>
            </a:r>
          </a:p>
          <a:p>
            <a:pPr algn="r"/>
            <a:r>
              <a:rPr lang="en-GB" sz="2000" dirty="0">
                <a:solidFill>
                  <a:schemeClr val="tx2"/>
                </a:solidFill>
              </a:rPr>
              <a:t>University of Rijeka, Faculty of Law</a:t>
            </a:r>
          </a:p>
        </p:txBody>
      </p:sp>
      <p:cxnSp>
        <p:nvCxnSpPr>
          <p:cNvPr id="13" name="Straight Connector 12">
            <a:extLst>
              <a:ext uri="{FF2B5EF4-FFF2-40B4-BE49-F238E27FC236}">
                <a16:creationId xmlns:a16="http://schemas.microsoft.com/office/drawing/2014/main"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33BBE889-19EA-4438-B198-2A37F5DAF28B}"/>
              </a:ext>
            </a:extLst>
          </p:cNvPr>
          <p:cNvPicPr>
            <a:picLocks noChangeAspect="1"/>
          </p:cNvPicPr>
          <p:nvPr/>
        </p:nvPicPr>
        <p:blipFill>
          <a:blip r:embed="rId2"/>
          <a:stretch>
            <a:fillRect/>
          </a:stretch>
        </p:blipFill>
        <p:spPr>
          <a:xfrm>
            <a:off x="10501221" y="-1600"/>
            <a:ext cx="1900859" cy="6858000"/>
          </a:xfrm>
          <a:prstGeom prst="rect">
            <a:avLst/>
          </a:prstGeom>
        </p:spPr>
      </p:pic>
      <p:cxnSp>
        <p:nvCxnSpPr>
          <p:cNvPr id="19" name="Straight Connector 18">
            <a:extLst>
              <a:ext uri="{FF2B5EF4-FFF2-40B4-BE49-F238E27FC236}">
                <a16:creationId xmlns:a16="http://schemas.microsoft.com/office/drawing/2014/main"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TextBox 3">
            <a:extLst>
              <a:ext uri="{FF2B5EF4-FFF2-40B4-BE49-F238E27FC236}">
                <a16:creationId xmlns:a16="http://schemas.microsoft.com/office/drawing/2014/main" id="{B2C0293B-D686-4F9F-BB80-F7217ADE5E22}"/>
              </a:ext>
            </a:extLst>
          </p:cNvPr>
          <p:cNvSpPr txBox="1">
            <a:spLocks noChangeArrowheads="1"/>
          </p:cNvSpPr>
          <p:nvPr/>
        </p:nvSpPr>
        <p:spPr bwMode="auto">
          <a:xfrm>
            <a:off x="331733" y="4116293"/>
            <a:ext cx="101336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a:endParaRPr lang="en-US" altLang="sr-Latn-RS" dirty="0">
              <a:solidFill>
                <a:schemeClr val="accent1"/>
              </a:solidFill>
            </a:endParaRPr>
          </a:p>
          <a:p>
            <a:pPr algn="r"/>
            <a:endParaRPr lang="en-US" altLang="sr-Latn-RS" dirty="0">
              <a:solidFill>
                <a:schemeClr val="accent1"/>
              </a:solidFill>
            </a:endParaRPr>
          </a:p>
          <a:p>
            <a:pPr algn="r"/>
            <a:endParaRPr lang="en-US" altLang="sr-Latn-RS" dirty="0">
              <a:solidFill>
                <a:schemeClr val="accent1"/>
              </a:solidFill>
            </a:endParaRPr>
          </a:p>
        </p:txBody>
      </p:sp>
      <p:pic>
        <p:nvPicPr>
          <p:cNvPr id="7" name="Picture 6">
            <a:extLst>
              <a:ext uri="{FF2B5EF4-FFF2-40B4-BE49-F238E27FC236}">
                <a16:creationId xmlns:a16="http://schemas.microsoft.com/office/drawing/2014/main" id="{3EC7F018-0169-47BB-8991-9A7DC710AAE7}"/>
              </a:ext>
            </a:extLst>
          </p:cNvPr>
          <p:cNvPicPr>
            <a:picLocks noChangeAspect="1"/>
          </p:cNvPicPr>
          <p:nvPr/>
        </p:nvPicPr>
        <p:blipFill>
          <a:blip r:embed="rId3"/>
          <a:stretch>
            <a:fillRect/>
          </a:stretch>
        </p:blipFill>
        <p:spPr>
          <a:xfrm>
            <a:off x="9251055" y="159476"/>
            <a:ext cx="1047619" cy="1104762"/>
          </a:xfrm>
          <a:prstGeom prst="rect">
            <a:avLst/>
          </a:prstGeom>
        </p:spPr>
      </p:pic>
      <p:pic>
        <p:nvPicPr>
          <p:cNvPr id="5" name="Picture 4">
            <a:extLst>
              <a:ext uri="{FF2B5EF4-FFF2-40B4-BE49-F238E27FC236}">
                <a16:creationId xmlns:a16="http://schemas.microsoft.com/office/drawing/2014/main" id="{6608E192-2EF0-433A-8024-67F22F041EBC}"/>
              </a:ext>
            </a:extLst>
          </p:cNvPr>
          <p:cNvPicPr>
            <a:picLocks noChangeAspect="1"/>
          </p:cNvPicPr>
          <p:nvPr/>
        </p:nvPicPr>
        <p:blipFill>
          <a:blip r:embed="rId4"/>
          <a:stretch>
            <a:fillRect/>
          </a:stretch>
        </p:blipFill>
        <p:spPr>
          <a:xfrm>
            <a:off x="18428" y="-1600"/>
            <a:ext cx="1374799" cy="1374799"/>
          </a:xfrm>
          <a:prstGeom prst="rect">
            <a:avLst/>
          </a:prstGeom>
        </p:spPr>
      </p:pic>
    </p:spTree>
    <p:extLst>
      <p:ext uri="{BB962C8B-B14F-4D97-AF65-F5344CB8AC3E}">
        <p14:creationId xmlns:p14="http://schemas.microsoft.com/office/powerpoint/2010/main" val="3173600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The Drug Abuse – Harm, Risk and Danger</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16729" y="889241"/>
            <a:ext cx="11445063" cy="5219162"/>
          </a:xfrm>
        </p:spPr>
        <p:txBody>
          <a:bodyPr>
            <a:normAutofit/>
          </a:bodyPr>
          <a:lstStyle/>
          <a:p>
            <a:pPr>
              <a:buClr>
                <a:schemeClr val="tx2"/>
              </a:buClr>
            </a:pPr>
            <a:r>
              <a:rPr lang="en-US" sz="2200" dirty="0"/>
              <a:t>Drug abuse is related to material harms of social, mental, or physical nature for either the user or those around them</a:t>
            </a:r>
          </a:p>
          <a:p>
            <a:pPr>
              <a:buClr>
                <a:schemeClr val="tx2"/>
              </a:buClr>
            </a:pPr>
            <a:r>
              <a:rPr lang="en-US" sz="2200" dirty="0"/>
              <a:t>Individual harm – physical, mental and social harm</a:t>
            </a:r>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pic>
        <p:nvPicPr>
          <p:cNvPr id="6" name="Picture 5">
            <a:extLst>
              <a:ext uri="{FF2B5EF4-FFF2-40B4-BE49-F238E27FC236}">
                <a16:creationId xmlns:a16="http://schemas.microsoft.com/office/drawing/2014/main" id="{1912C567-0C5A-4A67-B309-8EB50D8504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8294" y="2087317"/>
            <a:ext cx="4337012" cy="1751069"/>
          </a:xfrm>
          <a:prstGeom prst="rect">
            <a:avLst/>
          </a:prstGeom>
        </p:spPr>
      </p:pic>
      <p:sp>
        <p:nvSpPr>
          <p:cNvPr id="12" name="Rectangle: Rounded Corners 11">
            <a:extLst>
              <a:ext uri="{FF2B5EF4-FFF2-40B4-BE49-F238E27FC236}">
                <a16:creationId xmlns:a16="http://schemas.microsoft.com/office/drawing/2014/main" id="{AA906644-9DBA-4759-AD24-71AAAB31DAD5}"/>
              </a:ext>
            </a:extLst>
          </p:cNvPr>
          <p:cNvSpPr/>
          <p:nvPr/>
        </p:nvSpPr>
        <p:spPr>
          <a:xfrm>
            <a:off x="9118099" y="1314301"/>
            <a:ext cx="2732567" cy="79244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The need to control and eliminate drug abuse</a:t>
            </a:r>
            <a:endParaRPr lang="hr-HR" dirty="0"/>
          </a:p>
        </p:txBody>
      </p:sp>
      <p:sp>
        <p:nvSpPr>
          <p:cNvPr id="13" name="Rectangle: Rounded Corners 12">
            <a:extLst>
              <a:ext uri="{FF2B5EF4-FFF2-40B4-BE49-F238E27FC236}">
                <a16:creationId xmlns:a16="http://schemas.microsoft.com/office/drawing/2014/main" id="{FBA719F1-C9E0-4C0F-9DF0-F43272BD6931}"/>
              </a:ext>
            </a:extLst>
          </p:cNvPr>
          <p:cNvSpPr/>
          <p:nvPr/>
        </p:nvSpPr>
        <p:spPr>
          <a:xfrm>
            <a:off x="9183590" y="2561548"/>
            <a:ext cx="2732567" cy="7750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What is the most viable option?</a:t>
            </a:r>
            <a:endParaRPr lang="hr-HR" dirty="0"/>
          </a:p>
        </p:txBody>
      </p:sp>
      <p:cxnSp>
        <p:nvCxnSpPr>
          <p:cNvPr id="15" name="Straight Arrow Connector 14">
            <a:extLst>
              <a:ext uri="{FF2B5EF4-FFF2-40B4-BE49-F238E27FC236}">
                <a16:creationId xmlns:a16="http://schemas.microsoft.com/office/drawing/2014/main" id="{410FCB47-C5A4-484F-AB77-39326C2E4F8D}"/>
              </a:ext>
            </a:extLst>
          </p:cNvPr>
          <p:cNvCxnSpPr/>
          <p:nvPr/>
        </p:nvCxnSpPr>
        <p:spPr>
          <a:xfrm flipH="1">
            <a:off x="1642255" y="1956391"/>
            <a:ext cx="1433677" cy="4146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CA11758-271B-499B-9813-097D9F01C9B8}"/>
              </a:ext>
            </a:extLst>
          </p:cNvPr>
          <p:cNvSpPr txBox="1"/>
          <p:nvPr/>
        </p:nvSpPr>
        <p:spPr>
          <a:xfrm>
            <a:off x="73820" y="2416345"/>
            <a:ext cx="3918197" cy="1569660"/>
          </a:xfrm>
          <a:prstGeom prst="rect">
            <a:avLst/>
          </a:prstGeom>
          <a:noFill/>
        </p:spPr>
        <p:txBody>
          <a:bodyPr wrap="square" rtlCol="0">
            <a:spAutoFit/>
          </a:bodyPr>
          <a:lstStyle/>
          <a:p>
            <a:r>
              <a:rPr lang="en-US" sz="1400" dirty="0"/>
              <a:t>Stimulant drug abuse physical harms:</a:t>
            </a:r>
          </a:p>
          <a:p>
            <a:pPr marL="285750" indent="-285750">
              <a:buFont typeface="Arial" panose="020B0604020202020204" pitchFamily="34" charset="0"/>
              <a:buChar char="•"/>
            </a:pPr>
            <a:r>
              <a:rPr lang="en-US" sz="1400" dirty="0"/>
              <a:t>hypertension, stroke, acute myocardial infarction, pulmonary </a:t>
            </a:r>
            <a:r>
              <a:rPr lang="en-US" sz="1400" dirty="0" err="1"/>
              <a:t>oedema</a:t>
            </a:r>
            <a:r>
              <a:rPr lang="en-US" sz="1400" dirty="0"/>
              <a:t>, dissecting aneurysm, and/or hypertensive encephalopathy</a:t>
            </a:r>
          </a:p>
          <a:p>
            <a:pPr marL="285750" indent="-285750">
              <a:buFont typeface="Arial" panose="020B0604020202020204" pitchFamily="34" charset="0"/>
              <a:buChar char="•"/>
            </a:pPr>
            <a:r>
              <a:rPr lang="en-US" sz="1400" dirty="0"/>
              <a:t>compromised immune system, chronic illness</a:t>
            </a:r>
          </a:p>
          <a:p>
            <a:r>
              <a:rPr lang="en-US" sz="1200" dirty="0"/>
              <a:t>(Amsterdam, </a:t>
            </a:r>
            <a:r>
              <a:rPr lang="en-US" sz="1200" dirty="0" err="1"/>
              <a:t>Pennings</a:t>
            </a:r>
            <a:r>
              <a:rPr lang="en-US" sz="1200" dirty="0"/>
              <a:t>, Brunt, Brink, 2013; EMCDDA, 2020) </a:t>
            </a:r>
          </a:p>
        </p:txBody>
      </p:sp>
      <p:sp>
        <p:nvSpPr>
          <p:cNvPr id="17" name="TextBox 16">
            <a:extLst>
              <a:ext uri="{FF2B5EF4-FFF2-40B4-BE49-F238E27FC236}">
                <a16:creationId xmlns:a16="http://schemas.microsoft.com/office/drawing/2014/main" id="{8D8853C0-C756-4111-B853-E32FC0173C87}"/>
              </a:ext>
            </a:extLst>
          </p:cNvPr>
          <p:cNvSpPr txBox="1"/>
          <p:nvPr/>
        </p:nvSpPr>
        <p:spPr>
          <a:xfrm>
            <a:off x="132777" y="4354706"/>
            <a:ext cx="3461925" cy="1384995"/>
          </a:xfrm>
          <a:prstGeom prst="rect">
            <a:avLst/>
          </a:prstGeom>
          <a:noFill/>
        </p:spPr>
        <p:txBody>
          <a:bodyPr wrap="square" rtlCol="0">
            <a:spAutoFit/>
          </a:bodyPr>
          <a:lstStyle/>
          <a:p>
            <a:r>
              <a:rPr lang="en-US" sz="1400" dirty="0"/>
              <a:t>Opiate and stimulant drug abuse mental harms:</a:t>
            </a:r>
          </a:p>
          <a:p>
            <a:pPr marL="285750" indent="-285750">
              <a:buFont typeface="Arial" panose="020B0604020202020204" pitchFamily="34" charset="0"/>
              <a:buChar char="•"/>
            </a:pPr>
            <a:r>
              <a:rPr lang="en-US" sz="1400" dirty="0"/>
              <a:t>anxiety and dysthymia, major depression, antisocial personality disorder, borderline personality disorder</a:t>
            </a:r>
          </a:p>
          <a:p>
            <a:r>
              <a:rPr lang="en-US" sz="1400" dirty="0"/>
              <a:t>                                       </a:t>
            </a:r>
            <a:r>
              <a:rPr lang="en-US" sz="1200" dirty="0"/>
              <a:t>(Lauritzen, </a:t>
            </a:r>
            <a:r>
              <a:rPr lang="en-US" sz="1200" dirty="0" err="1"/>
              <a:t>Nordfjærn</a:t>
            </a:r>
            <a:r>
              <a:rPr lang="en-US" sz="1200" dirty="0"/>
              <a:t> 2018)</a:t>
            </a:r>
            <a:endParaRPr lang="en-US" sz="1400" dirty="0"/>
          </a:p>
        </p:txBody>
      </p:sp>
      <p:sp>
        <p:nvSpPr>
          <p:cNvPr id="18" name="TextBox 17">
            <a:extLst>
              <a:ext uri="{FF2B5EF4-FFF2-40B4-BE49-F238E27FC236}">
                <a16:creationId xmlns:a16="http://schemas.microsoft.com/office/drawing/2014/main" id="{7ABF37D8-02B7-45F9-8157-521EDD2B913C}"/>
              </a:ext>
            </a:extLst>
          </p:cNvPr>
          <p:cNvSpPr txBox="1"/>
          <p:nvPr/>
        </p:nvSpPr>
        <p:spPr>
          <a:xfrm>
            <a:off x="3552306" y="4670011"/>
            <a:ext cx="4028696" cy="1600438"/>
          </a:xfrm>
          <a:prstGeom prst="rect">
            <a:avLst/>
          </a:prstGeom>
          <a:noFill/>
        </p:spPr>
        <p:txBody>
          <a:bodyPr wrap="square" rtlCol="0">
            <a:spAutoFit/>
          </a:bodyPr>
          <a:lstStyle/>
          <a:p>
            <a:r>
              <a:rPr lang="en-US" sz="1400" dirty="0"/>
              <a:t>Drug abuse social harms:</a:t>
            </a:r>
          </a:p>
          <a:p>
            <a:pPr marL="285750" indent="-285750">
              <a:buFont typeface="Arial" panose="020B0604020202020204" pitchFamily="34" charset="0"/>
              <a:buChar char="•"/>
            </a:pPr>
            <a:r>
              <a:rPr lang="en-US" sz="1400" dirty="0"/>
              <a:t>stigma, inhibits access to services, isolation, lower educational attainment, lower work performance, unemployment, divorce, poverty, crime, violence, alcohol consumption, homelessness</a:t>
            </a:r>
          </a:p>
          <a:p>
            <a:r>
              <a:rPr lang="en-US" sz="1400" dirty="0"/>
              <a:t>       </a:t>
            </a:r>
            <a:r>
              <a:rPr lang="en-US" sz="1200" dirty="0"/>
              <a:t>(Addison 2023; </a:t>
            </a:r>
            <a:r>
              <a:rPr lang="en-US" sz="1200" dirty="0" err="1"/>
              <a:t>Copello</a:t>
            </a:r>
            <a:r>
              <a:rPr lang="en-US" sz="1200" dirty="0"/>
              <a:t> et al, 2004; Damari et al, 2021)</a:t>
            </a:r>
            <a:endParaRPr lang="en-US" sz="1400" dirty="0"/>
          </a:p>
        </p:txBody>
      </p:sp>
      <p:cxnSp>
        <p:nvCxnSpPr>
          <p:cNvPr id="14" name="Straight Arrow Connector 13">
            <a:extLst>
              <a:ext uri="{FF2B5EF4-FFF2-40B4-BE49-F238E27FC236}">
                <a16:creationId xmlns:a16="http://schemas.microsoft.com/office/drawing/2014/main" id="{E3162050-143A-45C6-A0BA-ED4ACD3A016B}"/>
              </a:ext>
            </a:extLst>
          </p:cNvPr>
          <p:cNvCxnSpPr>
            <a:cxnSpLocks/>
          </p:cNvCxnSpPr>
          <p:nvPr/>
        </p:nvCxnSpPr>
        <p:spPr>
          <a:xfrm>
            <a:off x="5306384" y="1921090"/>
            <a:ext cx="257425" cy="27900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5E2D629-93AB-48C9-A2F1-FBC868969ADE}"/>
              </a:ext>
            </a:extLst>
          </p:cNvPr>
          <p:cNvSpPr txBox="1"/>
          <p:nvPr/>
        </p:nvSpPr>
        <p:spPr>
          <a:xfrm>
            <a:off x="6681827" y="1556349"/>
            <a:ext cx="2281907" cy="430887"/>
          </a:xfrm>
          <a:prstGeom prst="rect">
            <a:avLst/>
          </a:prstGeom>
          <a:noFill/>
        </p:spPr>
        <p:txBody>
          <a:bodyPr wrap="none" rtlCol="0">
            <a:spAutoFit/>
          </a:bodyPr>
          <a:lstStyle/>
          <a:p>
            <a:pPr marL="285750" indent="-285750">
              <a:buClr>
                <a:schemeClr val="accent1">
                  <a:lumMod val="75000"/>
                </a:schemeClr>
              </a:buClr>
              <a:buFont typeface="Arial" panose="020B0604020202020204" pitchFamily="34" charset="0"/>
              <a:buChar char="•"/>
            </a:pPr>
            <a:r>
              <a:rPr lang="en-US" sz="2200" dirty="0"/>
              <a:t>Harm to society</a:t>
            </a:r>
            <a:endParaRPr lang="hr-HR" sz="2200" dirty="0"/>
          </a:p>
        </p:txBody>
      </p:sp>
      <p:sp>
        <p:nvSpPr>
          <p:cNvPr id="21" name="TextBox 20">
            <a:extLst>
              <a:ext uri="{FF2B5EF4-FFF2-40B4-BE49-F238E27FC236}">
                <a16:creationId xmlns:a16="http://schemas.microsoft.com/office/drawing/2014/main" id="{5E49FACE-FA25-4C7E-BFEF-D9D465EC0B58}"/>
              </a:ext>
            </a:extLst>
          </p:cNvPr>
          <p:cNvSpPr txBox="1"/>
          <p:nvPr/>
        </p:nvSpPr>
        <p:spPr>
          <a:xfrm>
            <a:off x="7574661" y="3467138"/>
            <a:ext cx="4652347" cy="2646878"/>
          </a:xfrm>
          <a:prstGeom prst="rect">
            <a:avLst/>
          </a:prstGeom>
          <a:noFill/>
        </p:spPr>
        <p:txBody>
          <a:bodyPr wrap="square" rtlCol="0">
            <a:spAutoFit/>
          </a:bodyPr>
          <a:lstStyle/>
          <a:p>
            <a:r>
              <a:rPr lang="en-US" sz="1400" dirty="0"/>
              <a:t>Drug abuse harms to society:</a:t>
            </a:r>
          </a:p>
          <a:p>
            <a:pPr marL="285750" indent="-285750">
              <a:buFont typeface="Arial" panose="020B0604020202020204" pitchFamily="34" charset="0"/>
              <a:buChar char="•"/>
            </a:pPr>
            <a:r>
              <a:rPr lang="en-US" sz="1400" dirty="0"/>
              <a:t>citizens of the EU spend around 30 billion euros on illegal drugs every year</a:t>
            </a:r>
          </a:p>
          <a:p>
            <a:pPr marL="285750" indent="-285750">
              <a:buFont typeface="Arial" panose="020B0604020202020204" pitchFamily="34" charset="0"/>
              <a:buChar char="•"/>
            </a:pPr>
            <a:r>
              <a:rPr lang="en-US" sz="1400" dirty="0"/>
              <a:t>social costs of illicit drugs could be around billions of Euros in European countries</a:t>
            </a:r>
          </a:p>
          <a:p>
            <a:pPr marL="285750" indent="-285750">
              <a:buFont typeface="Arial" panose="020B0604020202020204" pitchFamily="34" charset="0"/>
              <a:buChar char="•"/>
            </a:pPr>
            <a:r>
              <a:rPr lang="en-US" sz="1400" dirty="0"/>
              <a:t>drug abuse is the leading preventable causes of premature death</a:t>
            </a:r>
          </a:p>
          <a:p>
            <a:pPr marL="285750" indent="-285750">
              <a:buFont typeface="Arial" panose="020B0604020202020204" pitchFamily="34" charset="0"/>
              <a:buChar char="•"/>
            </a:pPr>
            <a:r>
              <a:rPr lang="en-US" sz="1400" dirty="0"/>
              <a:t>considerable burden to health, criminal justice and social services system, and </a:t>
            </a:r>
          </a:p>
          <a:p>
            <a:pPr marL="285750" indent="-285750">
              <a:buFont typeface="Arial" panose="020B0604020202020204" pitchFamily="34" charset="0"/>
              <a:buChar char="•"/>
            </a:pPr>
            <a:r>
              <a:rPr lang="en-US" sz="1400" dirty="0"/>
              <a:t>public health problem, </a:t>
            </a:r>
            <a:r>
              <a:rPr lang="en-US" sz="1400" dirty="0">
                <a:solidFill>
                  <a:srgbClr val="C00000"/>
                </a:solidFill>
              </a:rPr>
              <a:t>one of the main causes of crime</a:t>
            </a:r>
            <a:r>
              <a:rPr lang="en-US" sz="1400" dirty="0"/>
              <a:t>, disorder, family breakdown and community disintegration       </a:t>
            </a:r>
            <a:r>
              <a:rPr lang="en-US" sz="1200" dirty="0"/>
              <a:t>(</a:t>
            </a:r>
            <a:r>
              <a:rPr lang="en-US" sz="1200" dirty="0" err="1"/>
              <a:t>Airagnes</a:t>
            </a:r>
            <a:r>
              <a:rPr lang="en-US" sz="1200" dirty="0"/>
              <a:t> et al, 2019; </a:t>
            </a:r>
            <a:r>
              <a:rPr lang="en-US" sz="1200" dirty="0" err="1"/>
              <a:t>Copello</a:t>
            </a:r>
            <a:r>
              <a:rPr lang="en-US" sz="1200" dirty="0"/>
              <a:t> et al, 2004; </a:t>
            </a:r>
            <a:r>
              <a:rPr lang="en-US" sz="1200" dirty="0" err="1"/>
              <a:t>Ghouchani</a:t>
            </a:r>
            <a:r>
              <a:rPr lang="en-US" sz="1200" dirty="0"/>
              <a:t> et al, 2016)</a:t>
            </a:r>
            <a:endParaRPr lang="en-US" sz="1400" dirty="0"/>
          </a:p>
        </p:txBody>
      </p:sp>
      <p:cxnSp>
        <p:nvCxnSpPr>
          <p:cNvPr id="24" name="Straight Arrow Connector 23">
            <a:extLst>
              <a:ext uri="{FF2B5EF4-FFF2-40B4-BE49-F238E27FC236}">
                <a16:creationId xmlns:a16="http://schemas.microsoft.com/office/drawing/2014/main" id="{FD3E1AB8-3B89-4BD5-8A7D-6BC8F9B21672}"/>
              </a:ext>
            </a:extLst>
          </p:cNvPr>
          <p:cNvCxnSpPr>
            <a:cxnSpLocks/>
            <a:stCxn id="12" idx="2"/>
          </p:cNvCxnSpPr>
          <p:nvPr/>
        </p:nvCxnSpPr>
        <p:spPr>
          <a:xfrm>
            <a:off x="10484383" y="2106749"/>
            <a:ext cx="0" cy="4547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FA1B386-CD9B-43AB-8F59-ABF90409392C}"/>
              </a:ext>
            </a:extLst>
          </p:cNvPr>
          <p:cNvCxnSpPr>
            <a:cxnSpLocks/>
          </p:cNvCxnSpPr>
          <p:nvPr/>
        </p:nvCxnSpPr>
        <p:spPr>
          <a:xfrm>
            <a:off x="7965306" y="1921090"/>
            <a:ext cx="655855" cy="15777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E400B10-CD23-4041-8900-CB12CA1157DC}"/>
              </a:ext>
            </a:extLst>
          </p:cNvPr>
          <p:cNvCxnSpPr>
            <a:cxnSpLocks/>
          </p:cNvCxnSpPr>
          <p:nvPr/>
        </p:nvCxnSpPr>
        <p:spPr>
          <a:xfrm flipH="1">
            <a:off x="2439725" y="1956391"/>
            <a:ext cx="1749504" cy="24075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a:extLst>
              <a:ext uri="{FF2B5EF4-FFF2-40B4-BE49-F238E27FC236}">
                <a16:creationId xmlns:a16="http://schemas.microsoft.com/office/drawing/2014/main" id="{62D68CE0-9987-4E4C-A4C0-0BB03AED00F0}"/>
              </a:ext>
            </a:extLst>
          </p:cNvPr>
          <p:cNvSpPr/>
          <p:nvPr/>
        </p:nvSpPr>
        <p:spPr>
          <a:xfrm>
            <a:off x="9021309" y="111676"/>
            <a:ext cx="2861537" cy="74005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Drug abuse and the COVID-19 pandemic</a:t>
            </a:r>
            <a:endParaRPr lang="hr-HR" dirty="0"/>
          </a:p>
        </p:txBody>
      </p:sp>
    </p:spTree>
    <p:extLst>
      <p:ext uri="{BB962C8B-B14F-4D97-AF65-F5344CB8AC3E}">
        <p14:creationId xmlns:p14="http://schemas.microsoft.com/office/powerpoint/2010/main" val="2313938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1000"/>
                                        <p:tgtEl>
                                          <p:spTgt spid="24"/>
                                        </p:tgtEl>
                                      </p:cBhvr>
                                    </p:animEffect>
                                    <p:anim calcmode="lin" valueType="num">
                                      <p:cBhvr>
                                        <p:cTn id="15" dur="1000" fill="hold"/>
                                        <p:tgtEl>
                                          <p:spTgt spid="24"/>
                                        </p:tgtEl>
                                        <p:attrNameLst>
                                          <p:attrName>ppt_x</p:attrName>
                                        </p:attrNameLst>
                                      </p:cBhvr>
                                      <p:tavLst>
                                        <p:tav tm="0">
                                          <p:val>
                                            <p:strVal val="#ppt_x"/>
                                          </p:val>
                                        </p:tav>
                                        <p:tav tm="100000">
                                          <p:val>
                                            <p:strVal val="#ppt_x"/>
                                          </p:val>
                                        </p:tav>
                                      </p:tavLst>
                                    </p:anim>
                                    <p:anim calcmode="lin" valueType="num">
                                      <p:cBhvr>
                                        <p:cTn id="16" dur="1000" fill="hold"/>
                                        <p:tgtEl>
                                          <p:spTgt spid="24"/>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3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Measuring the Social Dangers of Drug Abuse – Estimations in Numbers</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410098" y="887408"/>
            <a:ext cx="4731488" cy="5423940"/>
          </a:xfrm>
        </p:spPr>
        <p:txBody>
          <a:bodyPr>
            <a:normAutofit/>
          </a:bodyPr>
          <a:lstStyle/>
          <a:p>
            <a:pPr marL="457200" lvl="1" indent="0">
              <a:buClr>
                <a:schemeClr val="tx2"/>
              </a:buClr>
              <a:buNone/>
            </a:pPr>
            <a:r>
              <a:rPr lang="en-US" sz="1800" dirty="0">
                <a:solidFill>
                  <a:schemeClr val="accent1">
                    <a:lumMod val="75000"/>
                  </a:schemeClr>
                </a:solidFill>
              </a:rPr>
              <a:t>WHO estimations </a:t>
            </a:r>
          </a:p>
          <a:p>
            <a:pPr>
              <a:spcBef>
                <a:spcPts val="600"/>
              </a:spcBef>
              <a:buClr>
                <a:schemeClr val="tx2"/>
              </a:buClr>
            </a:pPr>
            <a:r>
              <a:rPr lang="en-US" sz="1400" dirty="0"/>
              <a:t>About 270 million people (i.e. 5.5% of world population aged 15-64) had used psychoactive drugs in a year</a:t>
            </a:r>
          </a:p>
          <a:p>
            <a:pPr>
              <a:spcBef>
                <a:spcPts val="600"/>
              </a:spcBef>
              <a:buClr>
                <a:schemeClr val="tx2"/>
              </a:buClr>
            </a:pPr>
            <a:r>
              <a:rPr lang="en-US" sz="1400" dirty="0"/>
              <a:t>About 35 million people are affected by drug use disorders (harmful pattern of drug use or drug dependence)</a:t>
            </a:r>
          </a:p>
          <a:p>
            <a:pPr>
              <a:spcBef>
                <a:spcPts val="600"/>
              </a:spcBef>
              <a:buClr>
                <a:schemeClr val="tx2"/>
              </a:buClr>
            </a:pPr>
            <a:r>
              <a:rPr lang="en-US" sz="1400" dirty="0"/>
              <a:t>About 0.5 million death annually are caused by drug use (i.e. 350 000 male and 150 000 female deaths).</a:t>
            </a:r>
          </a:p>
          <a:p>
            <a:pPr>
              <a:spcBef>
                <a:spcPts val="600"/>
              </a:spcBef>
              <a:buClr>
                <a:schemeClr val="tx2"/>
              </a:buClr>
            </a:pPr>
            <a:r>
              <a:rPr lang="en-US" sz="1400" dirty="0"/>
              <a:t>More than 70% of these deaths are related to opioids, with more than 30% of those deaths caused by overdose.</a:t>
            </a:r>
          </a:p>
          <a:p>
            <a:pPr>
              <a:spcBef>
                <a:spcPts val="600"/>
              </a:spcBef>
              <a:buClr>
                <a:schemeClr val="tx2"/>
              </a:buClr>
            </a:pPr>
            <a:r>
              <a:rPr lang="en-US" sz="1400" dirty="0"/>
              <a:t>Less than 10% of people receive the treatment interventions for opioid dependence that can decrease the risk of overdose</a:t>
            </a:r>
          </a:p>
          <a:p>
            <a:pPr>
              <a:spcBef>
                <a:spcPts val="600"/>
              </a:spcBef>
              <a:buClr>
                <a:schemeClr val="tx2"/>
              </a:buClr>
            </a:pPr>
            <a:r>
              <a:rPr lang="en-US" sz="1400" dirty="0"/>
              <a:t>Worldwide, there are almost 11 million people who inject drugs, of whom 1.4 million live with HIV and 5.6 million - with hepatitis C.</a:t>
            </a:r>
          </a:p>
          <a:p>
            <a:pPr marL="0" indent="0">
              <a:buClr>
                <a:schemeClr val="tx2"/>
              </a:buClr>
              <a:buNone/>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11" name="Content Placeholder 9">
            <a:extLst>
              <a:ext uri="{FF2B5EF4-FFF2-40B4-BE49-F238E27FC236}">
                <a16:creationId xmlns:a16="http://schemas.microsoft.com/office/drawing/2014/main" id="{A0A8D379-3D60-4D6B-A891-7A896F263AE7}"/>
              </a:ext>
            </a:extLst>
          </p:cNvPr>
          <p:cNvSpPr txBox="1">
            <a:spLocks/>
          </p:cNvSpPr>
          <p:nvPr/>
        </p:nvSpPr>
        <p:spPr>
          <a:xfrm>
            <a:off x="5440712" y="1227650"/>
            <a:ext cx="6630787" cy="30568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Clr>
                <a:schemeClr val="tx2"/>
              </a:buClr>
              <a:buNone/>
            </a:pPr>
            <a:r>
              <a:rPr lang="en-US" sz="1800" dirty="0">
                <a:solidFill>
                  <a:srgbClr val="C00000"/>
                </a:solidFill>
              </a:rPr>
              <a:t>The European Monitoring Centre for Drugs and Drug Addiction (EMCDDA) report on Italy, 2019 </a:t>
            </a:r>
          </a:p>
          <a:p>
            <a:pPr>
              <a:spcBef>
                <a:spcPts val="600"/>
              </a:spcBef>
              <a:buClr>
                <a:schemeClr val="tx2"/>
              </a:buClr>
            </a:pPr>
            <a:r>
              <a:rPr lang="en-US" sz="1400" dirty="0"/>
              <a:t>1/3 of the Italian population aged 15-64 had used a psychoactive substance at least once in their lifetime </a:t>
            </a:r>
          </a:p>
          <a:p>
            <a:pPr>
              <a:spcBef>
                <a:spcPts val="600"/>
              </a:spcBef>
              <a:buClr>
                <a:schemeClr val="tx2"/>
              </a:buClr>
            </a:pPr>
            <a:r>
              <a:rPr lang="en-US" sz="1400" dirty="0"/>
              <a:t>1 in 10 reported using drugs in 2017</a:t>
            </a:r>
          </a:p>
          <a:p>
            <a:pPr>
              <a:spcBef>
                <a:spcPts val="600"/>
              </a:spcBef>
              <a:buClr>
                <a:schemeClr val="tx2"/>
              </a:buClr>
            </a:pPr>
            <a:r>
              <a:rPr lang="en-US" sz="1400" dirty="0"/>
              <a:t>1/3 of the surveyed adolescents aged 15-19 used cannabis at least once in their lifetime</a:t>
            </a:r>
          </a:p>
          <a:p>
            <a:pPr>
              <a:spcBef>
                <a:spcPts val="600"/>
              </a:spcBef>
              <a:buClr>
                <a:schemeClr val="tx2"/>
              </a:buClr>
            </a:pPr>
            <a:r>
              <a:rPr lang="en-US" sz="1400" dirty="0"/>
              <a:t>estimated drug-induced mortality rate among users aged 15-64 is 8 deaths per million</a:t>
            </a:r>
          </a:p>
          <a:p>
            <a:pPr>
              <a:spcBef>
                <a:spcPts val="600"/>
              </a:spcBef>
              <a:buClr>
                <a:schemeClr val="tx2"/>
              </a:buClr>
            </a:pPr>
            <a:r>
              <a:rPr lang="en-US" sz="1400" dirty="0"/>
              <a:t>In 2017, more than 73 000 offenders were found guilty for drug offences, the majority of them had committed offences related to the use/purchase/possession of drugs for personal use (52%). More than 50% of all offences were cannabis related; than cocaine- and heroin-related offences followed.</a:t>
            </a:r>
            <a:endParaRPr lang="en-US" sz="1200" dirty="0"/>
          </a:p>
        </p:txBody>
      </p:sp>
      <p:pic>
        <p:nvPicPr>
          <p:cNvPr id="6" name="Picture 5">
            <a:extLst>
              <a:ext uri="{FF2B5EF4-FFF2-40B4-BE49-F238E27FC236}">
                <a16:creationId xmlns:a16="http://schemas.microsoft.com/office/drawing/2014/main" id="{1E2ACDD5-6D1F-44B8-8623-DF22774315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6297" y="-164329"/>
            <a:ext cx="1371603" cy="1371603"/>
          </a:xfrm>
          <a:prstGeom prst="rect">
            <a:avLst/>
          </a:prstGeom>
        </p:spPr>
      </p:pic>
      <p:pic>
        <p:nvPicPr>
          <p:cNvPr id="12" name="Picture 11">
            <a:extLst>
              <a:ext uri="{FF2B5EF4-FFF2-40B4-BE49-F238E27FC236}">
                <a16:creationId xmlns:a16="http://schemas.microsoft.com/office/drawing/2014/main" id="{8AFFA45C-0F89-46A9-A50C-B8252E23A8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26297" y="120649"/>
            <a:ext cx="619414" cy="774268"/>
          </a:xfrm>
          <a:prstGeom prst="rect">
            <a:avLst/>
          </a:prstGeom>
        </p:spPr>
      </p:pic>
      <p:sp>
        <p:nvSpPr>
          <p:cNvPr id="13" name="Content Placeholder 9">
            <a:extLst>
              <a:ext uri="{FF2B5EF4-FFF2-40B4-BE49-F238E27FC236}">
                <a16:creationId xmlns:a16="http://schemas.microsoft.com/office/drawing/2014/main" id="{122A6EBD-1022-4230-B8F1-341CE7178A6D}"/>
              </a:ext>
            </a:extLst>
          </p:cNvPr>
          <p:cNvSpPr txBox="1">
            <a:spLocks/>
          </p:cNvSpPr>
          <p:nvPr/>
        </p:nvSpPr>
        <p:spPr>
          <a:xfrm>
            <a:off x="851019" y="4385535"/>
            <a:ext cx="10930883" cy="18367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Clr>
                <a:schemeClr val="tx2"/>
              </a:buClr>
              <a:buNone/>
            </a:pPr>
            <a:r>
              <a:rPr lang="en-US" sz="1800" dirty="0">
                <a:solidFill>
                  <a:srgbClr val="008000"/>
                </a:solidFill>
              </a:rPr>
              <a:t>The European Monitoring Centre for Drugs and Drug Addiction (EMCDDA) report on Croatia, 2016 </a:t>
            </a:r>
          </a:p>
          <a:p>
            <a:pPr>
              <a:spcBef>
                <a:spcPts val="600"/>
              </a:spcBef>
              <a:buClr>
                <a:schemeClr val="tx2"/>
              </a:buClr>
            </a:pPr>
            <a:r>
              <a:rPr lang="en-US" sz="1400" dirty="0"/>
              <a:t>A total of 16% of respondents aged 15-64 reported consumption of any illicit drug (cannabis, amphetamines, ecstasy, LSD, cocaine or heroin) at least once in their lifetime. </a:t>
            </a:r>
          </a:p>
          <a:p>
            <a:pPr>
              <a:spcBef>
                <a:spcPts val="600"/>
              </a:spcBef>
              <a:buClr>
                <a:schemeClr val="tx2"/>
              </a:buClr>
            </a:pPr>
            <a:r>
              <a:rPr lang="en-US" sz="1400" dirty="0"/>
              <a:t>The illicit drugs prevalence: cannabis 15.6% of respondents, amphetamines (2.6%) and ecstasy (2.5%). </a:t>
            </a:r>
          </a:p>
          <a:p>
            <a:pPr>
              <a:spcBef>
                <a:spcPts val="600"/>
              </a:spcBef>
              <a:buClr>
                <a:schemeClr val="tx2"/>
              </a:buClr>
            </a:pPr>
            <a:r>
              <a:rPr lang="en-US" sz="1400" dirty="0"/>
              <a:t>In 2013 an online survey on the use of new psychoactive substances among a convenience sample of 1 035 active users of the forum.hr website indicated that about 13.9% had tried a new psychoactive substance in the past.</a:t>
            </a:r>
          </a:p>
          <a:p>
            <a:pPr>
              <a:spcBef>
                <a:spcPts val="600"/>
              </a:spcBef>
              <a:buClr>
                <a:schemeClr val="tx2"/>
              </a:buClr>
            </a:pPr>
            <a:r>
              <a:rPr lang="en-US" sz="1400" dirty="0"/>
              <a:t> In 2014 a total of 59 drug-induced deaths were reported (51 males, 8 females). The mean age of the victims was 39.3 years. </a:t>
            </a:r>
          </a:p>
          <a:p>
            <a:pPr marL="0" indent="0">
              <a:spcBef>
                <a:spcPts val="600"/>
              </a:spcBef>
              <a:buClr>
                <a:schemeClr val="tx2"/>
              </a:buClr>
              <a:buNone/>
            </a:pPr>
            <a:endParaRPr lang="en-US" sz="1200" dirty="0"/>
          </a:p>
        </p:txBody>
      </p:sp>
    </p:spTree>
    <p:extLst>
      <p:ext uri="{BB962C8B-B14F-4D97-AF65-F5344CB8AC3E}">
        <p14:creationId xmlns:p14="http://schemas.microsoft.com/office/powerpoint/2010/main" val="2722561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400" b="1" dirty="0">
                <a:solidFill>
                  <a:schemeClr val="tx2"/>
                </a:solidFill>
              </a:rPr>
              <a:t>The European Monitoring Centre for Drugs and Drug Addiction (EMCDDA) Statistical Bulletin 2022 – Sample Size of Prevalence Study on Any Illicit Drug Use in a Year</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graphicFrame>
        <p:nvGraphicFramePr>
          <p:cNvPr id="11" name="Chart 10">
            <a:extLst>
              <a:ext uri="{FF2B5EF4-FFF2-40B4-BE49-F238E27FC236}">
                <a16:creationId xmlns:a16="http://schemas.microsoft.com/office/drawing/2014/main" id="{48B9B334-C31C-4B6F-A58B-E9798FEFDF22}"/>
              </a:ext>
            </a:extLst>
          </p:cNvPr>
          <p:cNvGraphicFramePr>
            <a:graphicFrameLocks noGrp="1"/>
          </p:cNvGraphicFramePr>
          <p:nvPr>
            <p:extLst>
              <p:ext uri="{D42A27DB-BD31-4B8C-83A1-F6EECF244321}">
                <p14:modId xmlns:p14="http://schemas.microsoft.com/office/powerpoint/2010/main" val="1134302585"/>
              </p:ext>
            </p:extLst>
          </p:nvPr>
        </p:nvGraphicFramePr>
        <p:xfrm>
          <a:off x="432703" y="1016338"/>
          <a:ext cx="7711837" cy="5202423"/>
        </p:xfrm>
        <a:graphic>
          <a:graphicData uri="http://schemas.openxmlformats.org/drawingml/2006/chart">
            <c:chart xmlns:c="http://schemas.openxmlformats.org/drawingml/2006/chart" xmlns:r="http://schemas.openxmlformats.org/officeDocument/2006/relationships" r:id="rId4"/>
          </a:graphicData>
        </a:graphic>
      </p:graphicFrame>
      <p:sp>
        <p:nvSpPr>
          <p:cNvPr id="3" name="TextBox 2">
            <a:extLst>
              <a:ext uri="{FF2B5EF4-FFF2-40B4-BE49-F238E27FC236}">
                <a16:creationId xmlns:a16="http://schemas.microsoft.com/office/drawing/2014/main" id="{6D56AD05-0270-486E-B8A1-D75A0AE4F55B}"/>
              </a:ext>
            </a:extLst>
          </p:cNvPr>
          <p:cNvSpPr txBox="1"/>
          <p:nvPr/>
        </p:nvSpPr>
        <p:spPr>
          <a:xfrm>
            <a:off x="7772400" y="914699"/>
            <a:ext cx="4296225" cy="2292935"/>
          </a:xfrm>
          <a:prstGeom prst="rect">
            <a:avLst/>
          </a:prstGeom>
          <a:noFill/>
        </p:spPr>
        <p:txBody>
          <a:bodyPr wrap="square" rtlCol="0">
            <a:spAutoFit/>
          </a:bodyPr>
          <a:lstStyle/>
          <a:p>
            <a:r>
              <a:rPr lang="en-US" sz="1300" dirty="0"/>
              <a:t>From 1993, </a:t>
            </a:r>
            <a:r>
              <a:rPr lang="en-US" sz="1300" dirty="0">
                <a:solidFill>
                  <a:srgbClr val="C00000"/>
                </a:solidFill>
              </a:rPr>
              <a:t>the </a:t>
            </a:r>
            <a:r>
              <a:rPr lang="hr-HR" sz="1300" dirty="0">
                <a:solidFill>
                  <a:srgbClr val="C00000"/>
                </a:solidFill>
              </a:rPr>
              <a:t>EMCDDA</a:t>
            </a:r>
            <a:endParaRPr lang="en-US" sz="1300" dirty="0">
              <a:solidFill>
                <a:srgbClr val="C00000"/>
              </a:solidFill>
            </a:endParaRPr>
          </a:p>
          <a:p>
            <a:pPr marL="285750" indent="-285750">
              <a:buFont typeface="Arial" panose="020B0604020202020204" pitchFamily="34" charset="0"/>
              <a:buChar char="•"/>
            </a:pPr>
            <a:r>
              <a:rPr lang="en-US" sz="1300" dirty="0"/>
              <a:t>is a concrete response to the need to address the drug problem in Europe by</a:t>
            </a:r>
          </a:p>
          <a:p>
            <a:pPr marL="742950" lvl="1" indent="-285750">
              <a:buFont typeface="Arial" panose="020B0604020202020204" pitchFamily="34" charset="0"/>
              <a:buChar char="•"/>
            </a:pPr>
            <a:r>
              <a:rPr lang="en-US" sz="1300" dirty="0"/>
              <a:t>greater cooperation and coordination between EU Member States</a:t>
            </a:r>
          </a:p>
          <a:p>
            <a:pPr marL="742950" lvl="1" indent="-285750">
              <a:buFont typeface="Arial" panose="020B0604020202020204" pitchFamily="34" charset="0"/>
              <a:buChar char="•"/>
            </a:pPr>
            <a:r>
              <a:rPr lang="en-US" sz="1300" dirty="0"/>
              <a:t>using common methodology to analyze all aspects of the phenomenon: health, social, trafficking and sanctions</a:t>
            </a:r>
          </a:p>
          <a:p>
            <a:pPr marL="742950" lvl="1" indent="-285750">
              <a:buFont typeface="Arial" panose="020B0604020202020204" pitchFamily="34" charset="0"/>
              <a:buChar char="•"/>
            </a:pPr>
            <a:r>
              <a:rPr lang="en-US" sz="1300" dirty="0"/>
              <a:t>reducing demand, combating drug trafficking and coordinating policies</a:t>
            </a:r>
          </a:p>
          <a:p>
            <a:pPr marL="742950" lvl="1" indent="-285750">
              <a:buFont typeface="Arial" panose="020B0604020202020204" pitchFamily="34" charset="0"/>
              <a:buChar char="•"/>
            </a:pPr>
            <a:r>
              <a:rPr lang="en-US" sz="1300" dirty="0"/>
              <a:t>building drug policies on scientific evidence</a:t>
            </a:r>
          </a:p>
        </p:txBody>
      </p:sp>
      <p:sp>
        <p:nvSpPr>
          <p:cNvPr id="6" name="TextBox 5">
            <a:extLst>
              <a:ext uri="{FF2B5EF4-FFF2-40B4-BE49-F238E27FC236}">
                <a16:creationId xmlns:a16="http://schemas.microsoft.com/office/drawing/2014/main" id="{6FCE1CBC-2FCC-488E-9B5D-AE42AC0F3EDF}"/>
              </a:ext>
            </a:extLst>
          </p:cNvPr>
          <p:cNvSpPr txBox="1"/>
          <p:nvPr/>
        </p:nvSpPr>
        <p:spPr>
          <a:xfrm>
            <a:off x="8036906" y="3201702"/>
            <a:ext cx="3767212" cy="1292662"/>
          </a:xfrm>
          <a:prstGeom prst="rect">
            <a:avLst/>
          </a:prstGeom>
          <a:noFill/>
        </p:spPr>
        <p:txBody>
          <a:bodyPr wrap="square" rtlCol="0">
            <a:spAutoFit/>
          </a:bodyPr>
          <a:lstStyle/>
          <a:p>
            <a:r>
              <a:rPr lang="en-US" sz="1300" dirty="0">
                <a:solidFill>
                  <a:srgbClr val="C00000"/>
                </a:solidFill>
              </a:rPr>
              <a:t>Prevalence and patterns </a:t>
            </a:r>
            <a:r>
              <a:rPr lang="en-US" sz="1300" dirty="0"/>
              <a:t>of drug use in the general population (adults or school children) is assessed through </a:t>
            </a:r>
            <a:r>
              <a:rPr lang="en-US" sz="1300" i="1" dirty="0">
                <a:solidFill>
                  <a:srgbClr val="008000"/>
                </a:solidFill>
              </a:rPr>
              <a:t>surveys based on representative probabilistic samples of the whole population under study</a:t>
            </a:r>
            <a:r>
              <a:rPr lang="en-US" sz="1300" dirty="0"/>
              <a:t>.</a:t>
            </a:r>
          </a:p>
          <a:p>
            <a:pPr marL="285750" indent="-285750">
              <a:buFont typeface="Arial" panose="020B0604020202020204" pitchFamily="34" charset="0"/>
              <a:buChar char="•"/>
            </a:pPr>
            <a:r>
              <a:rPr lang="en-US" sz="1300" dirty="0"/>
              <a:t>Methodology: Interview surveys based on self-report of participants.</a:t>
            </a:r>
            <a:endParaRPr lang="hr-HR" sz="1300" dirty="0"/>
          </a:p>
        </p:txBody>
      </p:sp>
      <p:cxnSp>
        <p:nvCxnSpPr>
          <p:cNvPr id="13" name="Straight Arrow Connector 12">
            <a:extLst>
              <a:ext uri="{FF2B5EF4-FFF2-40B4-BE49-F238E27FC236}">
                <a16:creationId xmlns:a16="http://schemas.microsoft.com/office/drawing/2014/main" id="{F1E2C3F4-35BC-4B77-95F5-58A1D2F8ECFC}"/>
              </a:ext>
            </a:extLst>
          </p:cNvPr>
          <p:cNvCxnSpPr>
            <a:cxnSpLocks/>
          </p:cNvCxnSpPr>
          <p:nvPr/>
        </p:nvCxnSpPr>
        <p:spPr>
          <a:xfrm>
            <a:off x="4633825" y="2710543"/>
            <a:ext cx="0" cy="49115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FC9408DC-4D2F-45ED-A5D0-7E2DDF4B6C93}"/>
              </a:ext>
            </a:extLst>
          </p:cNvPr>
          <p:cNvCxnSpPr>
            <a:cxnSpLocks/>
          </p:cNvCxnSpPr>
          <p:nvPr/>
        </p:nvCxnSpPr>
        <p:spPr>
          <a:xfrm>
            <a:off x="1901511" y="3429000"/>
            <a:ext cx="0" cy="49115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id="{08E216A9-870A-4252-9876-F0A89A40A320}"/>
              </a:ext>
            </a:extLst>
          </p:cNvPr>
          <p:cNvSpPr/>
          <p:nvPr/>
        </p:nvSpPr>
        <p:spPr>
          <a:xfrm>
            <a:off x="7842971" y="4870834"/>
            <a:ext cx="4105366" cy="1292662"/>
          </a:xfrm>
          <a:prstGeom prst="round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marL="285750" indent="-285750">
              <a:buFont typeface="Arial" panose="020B0604020202020204" pitchFamily="34" charset="0"/>
              <a:buChar char="•"/>
            </a:pPr>
            <a:r>
              <a:rPr lang="en-US" sz="1300" dirty="0"/>
              <a:t>at least 78.5 million Europeans used cannabis at least once in their lifetime</a:t>
            </a:r>
          </a:p>
          <a:p>
            <a:pPr marL="285750" indent="-285750">
              <a:buFont typeface="Arial" panose="020B0604020202020204" pitchFamily="34" charset="0"/>
              <a:buChar char="•"/>
            </a:pPr>
            <a:r>
              <a:rPr lang="en-US" sz="1300" dirty="0"/>
              <a:t>13.8 million Europeans have tried cocaine and 8.7 million amphetamines</a:t>
            </a:r>
          </a:p>
          <a:p>
            <a:pPr marL="285750" indent="-285750">
              <a:buFont typeface="Arial" panose="020B0604020202020204" pitchFamily="34" charset="0"/>
              <a:buChar char="•"/>
            </a:pPr>
            <a:r>
              <a:rPr lang="en-US" sz="1300" dirty="0"/>
              <a:t>a million of high-risk opioid users were registered in 2019 (0.35% of the total EU adult population)</a:t>
            </a:r>
            <a:endParaRPr lang="hr-HR" sz="1300" dirty="0"/>
          </a:p>
        </p:txBody>
      </p:sp>
      <p:sp>
        <p:nvSpPr>
          <p:cNvPr id="16" name="TextBox 15">
            <a:extLst>
              <a:ext uri="{FF2B5EF4-FFF2-40B4-BE49-F238E27FC236}">
                <a16:creationId xmlns:a16="http://schemas.microsoft.com/office/drawing/2014/main" id="{15A2C7BB-E2DB-4E42-8926-4B64EB14F2E4}"/>
              </a:ext>
            </a:extLst>
          </p:cNvPr>
          <p:cNvSpPr txBox="1"/>
          <p:nvPr/>
        </p:nvSpPr>
        <p:spPr>
          <a:xfrm>
            <a:off x="8707898" y="4604301"/>
            <a:ext cx="3240439" cy="292388"/>
          </a:xfrm>
          <a:prstGeom prst="rect">
            <a:avLst/>
          </a:prstGeom>
          <a:noFill/>
        </p:spPr>
        <p:txBody>
          <a:bodyPr wrap="none" rtlCol="0">
            <a:spAutoFit/>
          </a:bodyPr>
          <a:lstStyle/>
          <a:p>
            <a:r>
              <a:rPr lang="en-US" sz="1300" dirty="0"/>
              <a:t>EMCDDA 2021 report showing data for 2019:</a:t>
            </a:r>
            <a:endParaRPr lang="hr-HR" sz="1300" dirty="0"/>
          </a:p>
        </p:txBody>
      </p:sp>
    </p:spTree>
    <p:extLst>
      <p:ext uri="{BB962C8B-B14F-4D97-AF65-F5344CB8AC3E}">
        <p14:creationId xmlns:p14="http://schemas.microsoft.com/office/powerpoint/2010/main" val="328803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400" b="1" dirty="0">
                <a:solidFill>
                  <a:schemeClr val="tx2"/>
                </a:solidFill>
              </a:rPr>
              <a:t>The European Monitoring Centre for Drugs and Drug Addiction (EMCDDA) Statistical Bulletin 2022 – Prevalence on Any Illicit Drug Use in a Year</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graphicFrame>
        <p:nvGraphicFramePr>
          <p:cNvPr id="12" name="Chart 11">
            <a:extLst>
              <a:ext uri="{FF2B5EF4-FFF2-40B4-BE49-F238E27FC236}">
                <a16:creationId xmlns:a16="http://schemas.microsoft.com/office/drawing/2014/main" id="{F6C2900C-8C16-453D-903F-85609D18B469}"/>
              </a:ext>
            </a:extLst>
          </p:cNvPr>
          <p:cNvGraphicFramePr>
            <a:graphicFrameLocks noGrp="1"/>
          </p:cNvGraphicFramePr>
          <p:nvPr>
            <p:extLst>
              <p:ext uri="{D42A27DB-BD31-4B8C-83A1-F6EECF244321}">
                <p14:modId xmlns:p14="http://schemas.microsoft.com/office/powerpoint/2010/main" val="2691232401"/>
              </p:ext>
            </p:extLst>
          </p:nvPr>
        </p:nvGraphicFramePr>
        <p:xfrm>
          <a:off x="205204" y="382082"/>
          <a:ext cx="11743133" cy="609383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95093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2"/>
            <a:ext cx="11704675" cy="591326"/>
          </a:xfrm>
        </p:spPr>
        <p:txBody>
          <a:bodyPr>
            <a:normAutofit/>
          </a:bodyPr>
          <a:lstStyle/>
          <a:p>
            <a:r>
              <a:rPr lang="en-US" sz="2800" b="1" dirty="0">
                <a:solidFill>
                  <a:schemeClr val="tx2"/>
                </a:solidFill>
              </a:rPr>
              <a:t>Responding to Drug Abuse in a Contemporary Society</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5" y="685300"/>
            <a:ext cx="10898372" cy="5789927"/>
          </a:xfrm>
        </p:spPr>
        <p:txBody>
          <a:bodyPr>
            <a:normAutofit/>
          </a:bodyPr>
          <a:lstStyle/>
          <a:p>
            <a:pPr>
              <a:buClr>
                <a:schemeClr val="tx2"/>
              </a:buClr>
            </a:pPr>
            <a:r>
              <a:rPr lang="en-US" sz="2000" dirty="0"/>
              <a:t>A highly complex area of social intervention </a:t>
            </a:r>
          </a:p>
          <a:p>
            <a:pPr lvl="1">
              <a:buClr>
                <a:schemeClr val="tx2"/>
              </a:buClr>
            </a:pPr>
            <a:r>
              <a:rPr lang="en-US" sz="1800" dirty="0"/>
              <a:t>a wide range of agencies</a:t>
            </a:r>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pic>
        <p:nvPicPr>
          <p:cNvPr id="6" name="Picture 5">
            <a:extLst>
              <a:ext uri="{FF2B5EF4-FFF2-40B4-BE49-F238E27FC236}">
                <a16:creationId xmlns:a16="http://schemas.microsoft.com/office/drawing/2014/main" id="{AF2DE88E-370E-4FA2-B134-046FD9660B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2235" y="2644580"/>
            <a:ext cx="2923953" cy="2923953"/>
          </a:xfrm>
          <a:prstGeom prst="rect">
            <a:avLst/>
          </a:prstGeom>
        </p:spPr>
      </p:pic>
      <p:sp>
        <p:nvSpPr>
          <p:cNvPr id="7" name="Thought Bubble: Cloud 6">
            <a:extLst>
              <a:ext uri="{FF2B5EF4-FFF2-40B4-BE49-F238E27FC236}">
                <a16:creationId xmlns:a16="http://schemas.microsoft.com/office/drawing/2014/main" id="{5A970397-751D-48D1-AE3F-9A65A25DC580}"/>
              </a:ext>
            </a:extLst>
          </p:cNvPr>
          <p:cNvSpPr/>
          <p:nvPr/>
        </p:nvSpPr>
        <p:spPr>
          <a:xfrm>
            <a:off x="5850654" y="1745326"/>
            <a:ext cx="1975884" cy="1092438"/>
          </a:xfrm>
          <a:prstGeom prst="cloudCallou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dirty="0"/>
              <a:t>How to respond to drug abuse?</a:t>
            </a:r>
            <a:endParaRPr lang="hr-HR" sz="1400" dirty="0"/>
          </a:p>
        </p:txBody>
      </p:sp>
      <p:sp>
        <p:nvSpPr>
          <p:cNvPr id="11" name="TextBox 10">
            <a:extLst>
              <a:ext uri="{FF2B5EF4-FFF2-40B4-BE49-F238E27FC236}">
                <a16:creationId xmlns:a16="http://schemas.microsoft.com/office/drawing/2014/main" id="{FDC54DCF-CCDF-4979-A1C9-0C3822AFDDD0}"/>
              </a:ext>
            </a:extLst>
          </p:cNvPr>
          <p:cNvSpPr txBox="1"/>
          <p:nvPr/>
        </p:nvSpPr>
        <p:spPr>
          <a:xfrm>
            <a:off x="1047090" y="1289343"/>
            <a:ext cx="4443204" cy="1477328"/>
          </a:xfrm>
          <a:prstGeom prst="rect">
            <a:avLst/>
          </a:prstGeom>
          <a:noFill/>
        </p:spPr>
        <p:txBody>
          <a:bodyPr wrap="none" rtlCol="0">
            <a:spAutoFit/>
          </a:bodyPr>
          <a:lstStyle/>
          <a:p>
            <a:pPr marL="285750" indent="-285750">
              <a:buClr>
                <a:srgbClr val="0070C0"/>
              </a:buClr>
              <a:buFont typeface="Arial" panose="020B0604020202020204" pitchFamily="34" charset="0"/>
              <a:buChar char="•"/>
            </a:pPr>
            <a:r>
              <a:rPr lang="en-US" sz="1500" dirty="0"/>
              <a:t>social services </a:t>
            </a:r>
          </a:p>
          <a:p>
            <a:pPr marL="285750" indent="-285750">
              <a:buClr>
                <a:srgbClr val="0070C0"/>
              </a:buClr>
              <a:buFont typeface="Arial" panose="020B0604020202020204" pitchFamily="34" charset="0"/>
              <a:buChar char="•"/>
            </a:pPr>
            <a:r>
              <a:rPr lang="en-US" sz="1500" dirty="0"/>
              <a:t>criminal justice agencies (the police, probation and</a:t>
            </a:r>
          </a:p>
          <a:p>
            <a:r>
              <a:rPr lang="en-US" sz="1500" dirty="0"/>
              <a:t>       prison authorities)</a:t>
            </a:r>
          </a:p>
          <a:p>
            <a:pPr marL="285750" indent="-285750">
              <a:buClr>
                <a:srgbClr val="0070C0"/>
              </a:buClr>
              <a:buFont typeface="Arial" panose="020B0604020202020204" pitchFamily="34" charset="0"/>
              <a:buChar char="•"/>
            </a:pPr>
            <a:r>
              <a:rPr lang="en-US" sz="1500" dirty="0"/>
              <a:t>health and </a:t>
            </a:r>
          </a:p>
          <a:p>
            <a:pPr marL="285750" indent="-285750">
              <a:buClr>
                <a:srgbClr val="0070C0"/>
              </a:buClr>
              <a:buFont typeface="Arial" panose="020B0604020202020204" pitchFamily="34" charset="0"/>
              <a:buChar char="•"/>
            </a:pPr>
            <a:r>
              <a:rPr lang="en-US" sz="1500" dirty="0"/>
              <a:t>other social agencies</a:t>
            </a:r>
          </a:p>
          <a:p>
            <a:pPr marL="285750" indent="-285750">
              <a:buClr>
                <a:srgbClr val="0070C0"/>
              </a:buClr>
              <a:buFont typeface="Arial" panose="020B0604020202020204" pitchFamily="34" charset="0"/>
              <a:buChar char="•"/>
            </a:pPr>
            <a:r>
              <a:rPr lang="en-US" sz="1500" dirty="0"/>
              <a:t>NGOs</a:t>
            </a:r>
            <a:endParaRPr lang="hr-HR" sz="1500" dirty="0"/>
          </a:p>
        </p:txBody>
      </p:sp>
      <p:cxnSp>
        <p:nvCxnSpPr>
          <p:cNvPr id="13" name="Straight Arrow Connector 12">
            <a:extLst>
              <a:ext uri="{FF2B5EF4-FFF2-40B4-BE49-F238E27FC236}">
                <a16:creationId xmlns:a16="http://schemas.microsoft.com/office/drawing/2014/main" id="{4B89B316-E9D6-49A0-87B0-C250936D4A68}"/>
              </a:ext>
            </a:extLst>
          </p:cNvPr>
          <p:cNvCxnSpPr>
            <a:cxnSpLocks/>
          </p:cNvCxnSpPr>
          <p:nvPr/>
        </p:nvCxnSpPr>
        <p:spPr>
          <a:xfrm>
            <a:off x="698982" y="1381889"/>
            <a:ext cx="0" cy="16393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angle: Rounded Corners 13">
            <a:extLst>
              <a:ext uri="{FF2B5EF4-FFF2-40B4-BE49-F238E27FC236}">
                <a16:creationId xmlns:a16="http://schemas.microsoft.com/office/drawing/2014/main" id="{B72FF7F3-ED92-44A7-89E9-91C7A5A61FDB}"/>
              </a:ext>
            </a:extLst>
          </p:cNvPr>
          <p:cNvSpPr/>
          <p:nvPr/>
        </p:nvSpPr>
        <p:spPr>
          <a:xfrm>
            <a:off x="1559442" y="2795060"/>
            <a:ext cx="2151320" cy="5057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Legal control</a:t>
            </a:r>
            <a:endParaRPr lang="hr-HR" dirty="0"/>
          </a:p>
        </p:txBody>
      </p:sp>
      <p:sp>
        <p:nvSpPr>
          <p:cNvPr id="15" name="Rectangle: Rounded Corners 14">
            <a:extLst>
              <a:ext uri="{FF2B5EF4-FFF2-40B4-BE49-F238E27FC236}">
                <a16:creationId xmlns:a16="http://schemas.microsoft.com/office/drawing/2014/main" id="{30EC37FB-DB38-4077-B972-6BC8F9E4B458}"/>
              </a:ext>
            </a:extLst>
          </p:cNvPr>
          <p:cNvSpPr/>
          <p:nvPr/>
        </p:nvSpPr>
        <p:spPr>
          <a:xfrm>
            <a:off x="243662" y="3420803"/>
            <a:ext cx="2151320" cy="5057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International standards</a:t>
            </a:r>
            <a:endParaRPr lang="hr-HR" sz="1600" dirty="0"/>
          </a:p>
        </p:txBody>
      </p:sp>
      <p:sp>
        <p:nvSpPr>
          <p:cNvPr id="16" name="Rectangle: Rounded Corners 15">
            <a:extLst>
              <a:ext uri="{FF2B5EF4-FFF2-40B4-BE49-F238E27FC236}">
                <a16:creationId xmlns:a16="http://schemas.microsoft.com/office/drawing/2014/main" id="{210D4000-DDE3-41C5-B759-9015EBA81CF3}"/>
              </a:ext>
            </a:extLst>
          </p:cNvPr>
          <p:cNvSpPr/>
          <p:nvPr/>
        </p:nvSpPr>
        <p:spPr>
          <a:xfrm>
            <a:off x="2829515" y="3431321"/>
            <a:ext cx="2151320" cy="5057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a:t>National legal framework</a:t>
            </a:r>
            <a:endParaRPr lang="hr-HR" sz="1600" dirty="0"/>
          </a:p>
        </p:txBody>
      </p:sp>
      <p:sp>
        <p:nvSpPr>
          <p:cNvPr id="17" name="TextBox 16">
            <a:extLst>
              <a:ext uri="{FF2B5EF4-FFF2-40B4-BE49-F238E27FC236}">
                <a16:creationId xmlns:a16="http://schemas.microsoft.com/office/drawing/2014/main" id="{8D5D26E0-B6ED-41EB-A08B-C84DA23A6CD4}"/>
              </a:ext>
            </a:extLst>
          </p:cNvPr>
          <p:cNvSpPr txBox="1"/>
          <p:nvPr/>
        </p:nvSpPr>
        <p:spPr>
          <a:xfrm>
            <a:off x="45116" y="3966784"/>
            <a:ext cx="2494362" cy="1815882"/>
          </a:xfrm>
          <a:prstGeom prst="rect">
            <a:avLst/>
          </a:prstGeom>
          <a:noFill/>
        </p:spPr>
        <p:txBody>
          <a:bodyPr wrap="square" rtlCol="0">
            <a:spAutoFit/>
          </a:bodyPr>
          <a:lstStyle/>
          <a:p>
            <a:pPr marL="285750" indent="-285750">
              <a:buFont typeface="Wingdings" panose="05000000000000000000" pitchFamily="2" charset="2"/>
              <a:buChar char="§"/>
            </a:pPr>
            <a:r>
              <a:rPr lang="en-US" sz="1400" dirty="0"/>
              <a:t>Single Convention on Narcotic Drugs of 1961</a:t>
            </a:r>
          </a:p>
          <a:p>
            <a:pPr marL="285750" indent="-285750">
              <a:buFont typeface="Wingdings" panose="05000000000000000000" pitchFamily="2" charset="2"/>
              <a:buChar char="§"/>
            </a:pPr>
            <a:r>
              <a:rPr lang="en-US" sz="1400" dirty="0"/>
              <a:t>Convention on Psychotropic Substances of 1971</a:t>
            </a:r>
          </a:p>
          <a:p>
            <a:pPr marL="285750" indent="-285750">
              <a:buFont typeface="Wingdings" panose="05000000000000000000" pitchFamily="2" charset="2"/>
              <a:buChar char="§"/>
            </a:pPr>
            <a:r>
              <a:rPr lang="en-US" sz="1400" dirty="0"/>
              <a:t>the UN Convention against Illicit Traffic in Narcotic Drugs and Psychotropic Substances of 1988 </a:t>
            </a:r>
          </a:p>
        </p:txBody>
      </p:sp>
      <p:sp>
        <p:nvSpPr>
          <p:cNvPr id="20" name="TextBox 19">
            <a:extLst>
              <a:ext uri="{FF2B5EF4-FFF2-40B4-BE49-F238E27FC236}">
                <a16:creationId xmlns:a16="http://schemas.microsoft.com/office/drawing/2014/main" id="{4B6BBC45-0DCB-4452-8C0A-808034060721}"/>
              </a:ext>
            </a:extLst>
          </p:cNvPr>
          <p:cNvSpPr txBox="1"/>
          <p:nvPr/>
        </p:nvSpPr>
        <p:spPr>
          <a:xfrm>
            <a:off x="2619103" y="3994081"/>
            <a:ext cx="2747978" cy="1815882"/>
          </a:xfrm>
          <a:prstGeom prst="rect">
            <a:avLst/>
          </a:prstGeom>
          <a:noFill/>
        </p:spPr>
        <p:txBody>
          <a:bodyPr wrap="square" rtlCol="0">
            <a:spAutoFit/>
          </a:bodyPr>
          <a:lstStyle/>
          <a:p>
            <a:pPr marL="285750" indent="-285750">
              <a:buFont typeface="Wingdings" panose="05000000000000000000" pitchFamily="2" charset="2"/>
              <a:buChar char="§"/>
            </a:pPr>
            <a:r>
              <a:rPr lang="en-US" sz="1400" dirty="0"/>
              <a:t>A marked variation between countries</a:t>
            </a:r>
          </a:p>
          <a:p>
            <a:pPr marL="285750" indent="-285750">
              <a:buFont typeface="Wingdings" panose="05000000000000000000" pitchFamily="2" charset="2"/>
              <a:buChar char="§"/>
            </a:pPr>
            <a:r>
              <a:rPr lang="en-US" sz="1400" dirty="0"/>
              <a:t>In most countries there is no  single law or legislation </a:t>
            </a:r>
          </a:p>
          <a:p>
            <a:pPr marL="742950" lvl="1" indent="-285750">
              <a:buFont typeface="Wingdings" panose="05000000000000000000" pitchFamily="2" charset="2"/>
              <a:buChar char="§"/>
            </a:pPr>
            <a:r>
              <a:rPr lang="en-US" sz="1400" dirty="0"/>
              <a:t>drug laws, consumer rights provisions or regulations concerning medical practice</a:t>
            </a:r>
          </a:p>
        </p:txBody>
      </p:sp>
      <p:sp>
        <p:nvSpPr>
          <p:cNvPr id="21" name="TextBox 20">
            <a:extLst>
              <a:ext uri="{FF2B5EF4-FFF2-40B4-BE49-F238E27FC236}">
                <a16:creationId xmlns:a16="http://schemas.microsoft.com/office/drawing/2014/main" id="{F16710B7-0DEC-4CBA-96FC-1EEAEDDECED1}"/>
              </a:ext>
            </a:extLst>
          </p:cNvPr>
          <p:cNvSpPr txBox="1"/>
          <p:nvPr/>
        </p:nvSpPr>
        <p:spPr>
          <a:xfrm>
            <a:off x="828674" y="5791065"/>
            <a:ext cx="4795291" cy="461665"/>
          </a:xfrm>
          <a:prstGeom prst="rect">
            <a:avLst/>
          </a:prstGeom>
          <a:noFill/>
        </p:spPr>
        <p:txBody>
          <a:bodyPr wrap="square" rtlCol="0">
            <a:spAutoFit/>
          </a:bodyPr>
          <a:lstStyle/>
          <a:p>
            <a:r>
              <a:rPr lang="en-US" sz="1200" dirty="0">
                <a:solidFill>
                  <a:srgbClr val="C00000"/>
                </a:solidFill>
              </a:rPr>
              <a:t>A need for a high degree of consistency between the strategic framework</a:t>
            </a:r>
          </a:p>
          <a:p>
            <a:r>
              <a:rPr lang="en-US" sz="1200" dirty="0">
                <a:solidFill>
                  <a:srgbClr val="C00000"/>
                </a:solidFill>
              </a:rPr>
              <a:t>for treatment and relevant national legislation and regulations!</a:t>
            </a:r>
            <a:endParaRPr lang="hr-HR" sz="1200" dirty="0">
              <a:solidFill>
                <a:srgbClr val="C00000"/>
              </a:solidFill>
            </a:endParaRPr>
          </a:p>
        </p:txBody>
      </p:sp>
      <p:sp>
        <p:nvSpPr>
          <p:cNvPr id="22" name="TextBox 21">
            <a:extLst>
              <a:ext uri="{FF2B5EF4-FFF2-40B4-BE49-F238E27FC236}">
                <a16:creationId xmlns:a16="http://schemas.microsoft.com/office/drawing/2014/main" id="{05CA910A-0483-4EE8-A2FE-F3207917C4C9}"/>
              </a:ext>
            </a:extLst>
          </p:cNvPr>
          <p:cNvSpPr txBox="1"/>
          <p:nvPr/>
        </p:nvSpPr>
        <p:spPr>
          <a:xfrm>
            <a:off x="6503193" y="548218"/>
            <a:ext cx="2339164" cy="646331"/>
          </a:xfrm>
          <a:prstGeom prst="rect">
            <a:avLst/>
          </a:prstGeom>
          <a:noFill/>
        </p:spPr>
        <p:txBody>
          <a:bodyPr wrap="square" rtlCol="0">
            <a:spAutoFit/>
          </a:bodyPr>
          <a:lstStyle/>
          <a:p>
            <a:r>
              <a:rPr lang="en-US" dirty="0">
                <a:solidFill>
                  <a:srgbClr val="C00000"/>
                </a:solidFill>
              </a:rPr>
              <a:t>Drug control through punishment</a:t>
            </a:r>
          </a:p>
        </p:txBody>
      </p:sp>
      <p:sp>
        <p:nvSpPr>
          <p:cNvPr id="24" name="TextBox 23">
            <a:extLst>
              <a:ext uri="{FF2B5EF4-FFF2-40B4-BE49-F238E27FC236}">
                <a16:creationId xmlns:a16="http://schemas.microsoft.com/office/drawing/2014/main" id="{97A0EBC2-61BF-4AAF-B31F-1A7104374C4A}"/>
              </a:ext>
            </a:extLst>
          </p:cNvPr>
          <p:cNvSpPr txBox="1"/>
          <p:nvPr/>
        </p:nvSpPr>
        <p:spPr>
          <a:xfrm>
            <a:off x="10150747" y="487046"/>
            <a:ext cx="2339164" cy="646331"/>
          </a:xfrm>
          <a:prstGeom prst="rect">
            <a:avLst/>
          </a:prstGeom>
          <a:noFill/>
        </p:spPr>
        <p:txBody>
          <a:bodyPr wrap="square" rtlCol="0">
            <a:spAutoFit/>
          </a:bodyPr>
          <a:lstStyle/>
          <a:p>
            <a:r>
              <a:rPr lang="en-US" dirty="0">
                <a:solidFill>
                  <a:srgbClr val="C00000"/>
                </a:solidFill>
              </a:rPr>
              <a:t>Harm Reduction Approach</a:t>
            </a:r>
          </a:p>
        </p:txBody>
      </p:sp>
      <p:sp>
        <p:nvSpPr>
          <p:cNvPr id="27" name="TextBox 26">
            <a:extLst>
              <a:ext uri="{FF2B5EF4-FFF2-40B4-BE49-F238E27FC236}">
                <a16:creationId xmlns:a16="http://schemas.microsoft.com/office/drawing/2014/main" id="{E9A1E299-C4B3-4376-958E-515E81AA53CB}"/>
              </a:ext>
            </a:extLst>
          </p:cNvPr>
          <p:cNvSpPr txBox="1"/>
          <p:nvPr/>
        </p:nvSpPr>
        <p:spPr>
          <a:xfrm>
            <a:off x="9346575" y="1297553"/>
            <a:ext cx="2847494" cy="2554545"/>
          </a:xfrm>
          <a:prstGeom prst="rect">
            <a:avLst/>
          </a:prstGeom>
          <a:noFill/>
        </p:spPr>
        <p:txBody>
          <a:bodyPr wrap="square" rtlCol="0">
            <a:spAutoFit/>
          </a:bodyPr>
          <a:lstStyle/>
          <a:p>
            <a:pPr marL="285750" indent="-285750">
              <a:buFont typeface="Arial" panose="020B0604020202020204" pitchFamily="34" charset="0"/>
              <a:buChar char="•"/>
            </a:pPr>
            <a:r>
              <a:rPr lang="en-US" sz="1400" dirty="0"/>
              <a:t>neoconservative discussions in the late sixties and early seventies                  a call for strict prohibition and criminalization</a:t>
            </a:r>
          </a:p>
          <a:p>
            <a:pPr marL="285750" indent="-285750">
              <a:buFont typeface="Arial" panose="020B0604020202020204" pitchFamily="34" charset="0"/>
              <a:buChar char="•"/>
            </a:pPr>
            <a:r>
              <a:rPr lang="en-US" sz="1400" dirty="0"/>
              <a:t>warnings of social disaster as the young ignored traditional values and embraced hedonism, drugs, and radicalism</a:t>
            </a:r>
          </a:p>
          <a:p>
            <a:pPr marL="285750" indent="-285750">
              <a:buFont typeface="Arial" panose="020B0604020202020204" pitchFamily="34" charset="0"/>
              <a:buChar char="•"/>
            </a:pPr>
            <a:r>
              <a:rPr lang="en-US" sz="1400" dirty="0"/>
              <a:t>“Drugs are public enemy no. 1.”</a:t>
            </a:r>
          </a:p>
          <a:p>
            <a:pPr marL="285750" indent="-285750">
              <a:buFont typeface="Arial" panose="020B0604020202020204" pitchFamily="34" charset="0"/>
              <a:buChar char="•"/>
            </a:pPr>
            <a:endParaRPr lang="en-US" sz="600" dirty="0"/>
          </a:p>
          <a:p>
            <a:r>
              <a:rPr lang="en-US" sz="1400" dirty="0"/>
              <a:t>       War on Drugs</a:t>
            </a:r>
            <a:endParaRPr lang="hr-HR" sz="1400" dirty="0"/>
          </a:p>
        </p:txBody>
      </p:sp>
      <p:pic>
        <p:nvPicPr>
          <p:cNvPr id="1026" name="Picture 2" descr="Irving Kristol.jpg">
            <a:extLst>
              <a:ext uri="{FF2B5EF4-FFF2-40B4-BE49-F238E27FC236}">
                <a16:creationId xmlns:a16="http://schemas.microsoft.com/office/drawing/2014/main" id="{B8355A74-AA6A-423B-9448-46B65F7F02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6307" y="1154684"/>
            <a:ext cx="913752" cy="1279253"/>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2806E46D-09D1-4598-B892-44F0EAF1C8F6}"/>
              </a:ext>
            </a:extLst>
          </p:cNvPr>
          <p:cNvSpPr txBox="1"/>
          <p:nvPr/>
        </p:nvSpPr>
        <p:spPr>
          <a:xfrm>
            <a:off x="7998055" y="2542772"/>
            <a:ext cx="1361548" cy="646331"/>
          </a:xfrm>
          <a:prstGeom prst="rect">
            <a:avLst/>
          </a:prstGeom>
          <a:noFill/>
        </p:spPr>
        <p:txBody>
          <a:bodyPr wrap="square" rtlCol="0">
            <a:spAutoFit/>
          </a:bodyPr>
          <a:lstStyle/>
          <a:p>
            <a:r>
              <a:rPr lang="hr-HR" sz="1200" dirty="0"/>
              <a:t>Irving </a:t>
            </a:r>
            <a:r>
              <a:rPr lang="hr-HR" sz="1200" dirty="0" err="1"/>
              <a:t>Kristol</a:t>
            </a:r>
            <a:r>
              <a:rPr lang="en-US" sz="1200" dirty="0"/>
              <a:t>, a father of neoconservatism</a:t>
            </a:r>
            <a:endParaRPr lang="hr-HR" sz="1200" dirty="0"/>
          </a:p>
        </p:txBody>
      </p:sp>
      <p:cxnSp>
        <p:nvCxnSpPr>
          <p:cNvPr id="30" name="Straight Arrow Connector 29">
            <a:extLst>
              <a:ext uri="{FF2B5EF4-FFF2-40B4-BE49-F238E27FC236}">
                <a16:creationId xmlns:a16="http://schemas.microsoft.com/office/drawing/2014/main" id="{B7DA7359-3C8A-4441-88E2-7111DCF5BE5F}"/>
              </a:ext>
            </a:extLst>
          </p:cNvPr>
          <p:cNvCxnSpPr/>
          <p:nvPr/>
        </p:nvCxnSpPr>
        <p:spPr>
          <a:xfrm>
            <a:off x="10476828" y="1883021"/>
            <a:ext cx="5782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24" name="Straight Connector 1023">
            <a:extLst>
              <a:ext uri="{FF2B5EF4-FFF2-40B4-BE49-F238E27FC236}">
                <a16:creationId xmlns:a16="http://schemas.microsoft.com/office/drawing/2014/main" id="{A01E28AD-A7A2-4DE6-97E9-4A0BBE401385}"/>
              </a:ext>
            </a:extLst>
          </p:cNvPr>
          <p:cNvCxnSpPr/>
          <p:nvPr/>
        </p:nvCxnSpPr>
        <p:spPr>
          <a:xfrm flipV="1">
            <a:off x="9448945" y="3516702"/>
            <a:ext cx="2500568" cy="9131"/>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025" name="TextBox 1024">
            <a:extLst>
              <a:ext uri="{FF2B5EF4-FFF2-40B4-BE49-F238E27FC236}">
                <a16:creationId xmlns:a16="http://schemas.microsoft.com/office/drawing/2014/main" id="{3D47DC76-69D4-486A-851E-D224B2F151B1}"/>
              </a:ext>
            </a:extLst>
          </p:cNvPr>
          <p:cNvSpPr txBox="1"/>
          <p:nvPr/>
        </p:nvSpPr>
        <p:spPr>
          <a:xfrm>
            <a:off x="8078994" y="4779039"/>
            <a:ext cx="4143507" cy="1446550"/>
          </a:xfrm>
          <a:prstGeom prst="rect">
            <a:avLst/>
          </a:prstGeom>
          <a:noFill/>
        </p:spPr>
        <p:txBody>
          <a:bodyPr wrap="none" rtlCol="0">
            <a:spAutoFit/>
          </a:bodyPr>
          <a:lstStyle/>
          <a:p>
            <a:r>
              <a:rPr lang="en-US" dirty="0">
                <a:solidFill>
                  <a:srgbClr val="002060"/>
                </a:solidFill>
              </a:rPr>
              <a:t>The war on drugs has failed.</a:t>
            </a:r>
          </a:p>
          <a:p>
            <a:r>
              <a:rPr lang="en-US" sz="1400" dirty="0"/>
              <a:t>1995 panel of lawyers of the New York Bar Association</a:t>
            </a:r>
          </a:p>
          <a:p>
            <a:pPr marL="285750" indent="-285750">
              <a:buFont typeface="Arial" panose="020B0604020202020204" pitchFamily="34" charset="0"/>
              <a:buChar char="•"/>
            </a:pPr>
            <a:r>
              <a:rPr lang="en-US" sz="1400" dirty="0"/>
              <a:t>$75 billion per year of public money spent</a:t>
            </a:r>
          </a:p>
          <a:p>
            <a:pPr marL="285750" indent="-285750">
              <a:buFont typeface="Arial" panose="020B0604020202020204" pitchFamily="34" charset="0"/>
              <a:buChar char="•"/>
            </a:pPr>
            <a:r>
              <a:rPr lang="en-US" sz="1400" dirty="0"/>
              <a:t>50% of the million Americans in jail</a:t>
            </a:r>
          </a:p>
          <a:p>
            <a:pPr marL="285750" indent="-285750">
              <a:buFont typeface="Arial" panose="020B0604020202020204" pitchFamily="34" charset="0"/>
              <a:buChar char="•"/>
            </a:pPr>
            <a:r>
              <a:rPr lang="en-US" sz="1400" dirty="0"/>
              <a:t>50% of the trial time of USA judiciary</a:t>
            </a:r>
          </a:p>
          <a:p>
            <a:pPr marL="285750" indent="-285750">
              <a:buFont typeface="Arial" panose="020B0604020202020204" pitchFamily="34" charset="0"/>
              <a:buChar char="•"/>
            </a:pPr>
            <a:r>
              <a:rPr lang="en-US" sz="1400" dirty="0"/>
              <a:t>400,000 policemen</a:t>
            </a:r>
          </a:p>
        </p:txBody>
      </p:sp>
      <p:pic>
        <p:nvPicPr>
          <p:cNvPr id="1030" name="Picture 6" descr="Richard Nixon">
            <a:extLst>
              <a:ext uri="{FF2B5EF4-FFF2-40B4-BE49-F238E27FC236}">
                <a16:creationId xmlns:a16="http://schemas.microsoft.com/office/drawing/2014/main" id="{539DB7F0-B009-4EC2-9074-F75871E12FD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13170"/>
          <a:stretch/>
        </p:blipFill>
        <p:spPr bwMode="auto">
          <a:xfrm>
            <a:off x="8105101" y="3233803"/>
            <a:ext cx="1109558" cy="1221239"/>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a:extLst>
              <a:ext uri="{FF2B5EF4-FFF2-40B4-BE49-F238E27FC236}">
                <a16:creationId xmlns:a16="http://schemas.microsoft.com/office/drawing/2014/main" id="{49539664-2F5E-49A5-B8BA-8259E481533B}"/>
              </a:ext>
            </a:extLst>
          </p:cNvPr>
          <p:cNvSpPr txBox="1"/>
          <p:nvPr/>
        </p:nvSpPr>
        <p:spPr>
          <a:xfrm>
            <a:off x="8074812" y="4450986"/>
            <a:ext cx="1361548" cy="276999"/>
          </a:xfrm>
          <a:prstGeom prst="rect">
            <a:avLst/>
          </a:prstGeom>
          <a:noFill/>
        </p:spPr>
        <p:txBody>
          <a:bodyPr wrap="square" rtlCol="0">
            <a:spAutoFit/>
          </a:bodyPr>
          <a:lstStyle/>
          <a:p>
            <a:r>
              <a:rPr lang="hr-HR" sz="1200" dirty="0"/>
              <a:t>Richard Nixon</a:t>
            </a:r>
          </a:p>
        </p:txBody>
      </p:sp>
      <p:pic>
        <p:nvPicPr>
          <p:cNvPr id="1032" name="Picture 8" descr="Buckley in an undated handout photograph">
            <a:extLst>
              <a:ext uri="{FF2B5EF4-FFF2-40B4-BE49-F238E27FC236}">
                <a16:creationId xmlns:a16="http://schemas.microsoft.com/office/drawing/2014/main" id="{0B08FDBD-D9E0-4A30-A2B8-C4C03AC3426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9282" y="4784972"/>
            <a:ext cx="1178508" cy="1173152"/>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a:extLst>
              <a:ext uri="{FF2B5EF4-FFF2-40B4-BE49-F238E27FC236}">
                <a16:creationId xmlns:a16="http://schemas.microsoft.com/office/drawing/2014/main" id="{E3D9E1B1-2E9D-4EAE-AEA2-A1576C9904B6}"/>
              </a:ext>
            </a:extLst>
          </p:cNvPr>
          <p:cNvSpPr txBox="1"/>
          <p:nvPr/>
        </p:nvSpPr>
        <p:spPr>
          <a:xfrm>
            <a:off x="6695771" y="6018067"/>
            <a:ext cx="1520833" cy="276999"/>
          </a:xfrm>
          <a:prstGeom prst="rect">
            <a:avLst/>
          </a:prstGeom>
          <a:noFill/>
        </p:spPr>
        <p:txBody>
          <a:bodyPr wrap="square" rtlCol="0">
            <a:spAutoFit/>
          </a:bodyPr>
          <a:lstStyle/>
          <a:p>
            <a:r>
              <a:rPr lang="hr-HR" sz="1200" dirty="0"/>
              <a:t>William F. </a:t>
            </a:r>
            <a:r>
              <a:rPr lang="hr-HR" sz="1200" dirty="0" err="1"/>
              <a:t>Buckley</a:t>
            </a:r>
            <a:r>
              <a:rPr lang="hr-HR" sz="1200" dirty="0"/>
              <a:t> Jr.</a:t>
            </a:r>
          </a:p>
        </p:txBody>
      </p:sp>
      <p:sp>
        <p:nvSpPr>
          <p:cNvPr id="40" name="TextBox 39">
            <a:extLst>
              <a:ext uri="{FF2B5EF4-FFF2-40B4-BE49-F238E27FC236}">
                <a16:creationId xmlns:a16="http://schemas.microsoft.com/office/drawing/2014/main" id="{F5A4A3D1-B80B-4966-BC64-677BE958A4D8}"/>
              </a:ext>
            </a:extLst>
          </p:cNvPr>
          <p:cNvSpPr txBox="1"/>
          <p:nvPr/>
        </p:nvSpPr>
        <p:spPr>
          <a:xfrm>
            <a:off x="10054984" y="3968532"/>
            <a:ext cx="2123720" cy="646331"/>
          </a:xfrm>
          <a:prstGeom prst="rect">
            <a:avLst/>
          </a:prstGeom>
          <a:noFill/>
        </p:spPr>
        <p:txBody>
          <a:bodyPr wrap="square" rtlCol="0">
            <a:spAutoFit/>
          </a:bodyPr>
          <a:lstStyle/>
          <a:p>
            <a:r>
              <a:rPr lang="en-US" dirty="0">
                <a:solidFill>
                  <a:srgbClr val="002060"/>
                </a:solidFill>
              </a:rPr>
              <a:t>Prevention and treatment strategies</a:t>
            </a:r>
          </a:p>
        </p:txBody>
      </p:sp>
      <p:cxnSp>
        <p:nvCxnSpPr>
          <p:cNvPr id="1029" name="Straight Arrow Connector 1028">
            <a:extLst>
              <a:ext uri="{FF2B5EF4-FFF2-40B4-BE49-F238E27FC236}">
                <a16:creationId xmlns:a16="http://schemas.microsoft.com/office/drawing/2014/main" id="{FA6E3116-0463-433F-A270-E5F5020D8875}"/>
              </a:ext>
            </a:extLst>
          </p:cNvPr>
          <p:cNvCxnSpPr>
            <a:cxnSpLocks/>
            <a:endCxn id="40" idx="1"/>
          </p:cNvCxnSpPr>
          <p:nvPr/>
        </p:nvCxnSpPr>
        <p:spPr>
          <a:xfrm flipV="1">
            <a:off x="9302167" y="4291698"/>
            <a:ext cx="752817" cy="58245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3ED60D3F-04A9-42A9-BC98-83E95DF9428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55586" y="281228"/>
            <a:ext cx="1276902" cy="957676"/>
          </a:xfrm>
          <a:prstGeom prst="rect">
            <a:avLst/>
          </a:prstGeom>
        </p:spPr>
      </p:pic>
    </p:spTree>
    <p:extLst>
      <p:ext uri="{BB962C8B-B14F-4D97-AF65-F5344CB8AC3E}">
        <p14:creationId xmlns:p14="http://schemas.microsoft.com/office/powerpoint/2010/main" val="366103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7" presetClass="entr" presetSubtype="0" fill="hold" grpId="0" nodeType="click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1026"/>
                                        </p:tgtEl>
                                        <p:attrNameLst>
                                          <p:attrName>style.visibility</p:attrName>
                                        </p:attrNameLst>
                                      </p:cBhvr>
                                      <p:to>
                                        <p:strVal val="visible"/>
                                      </p:to>
                                    </p:set>
                                    <p:animEffect transition="in" filter="fade">
                                      <p:cBhvr>
                                        <p:cTn id="54" dur="1000"/>
                                        <p:tgtEl>
                                          <p:spTgt spid="1026"/>
                                        </p:tgtEl>
                                      </p:cBhvr>
                                    </p:animEffect>
                                    <p:anim calcmode="lin" valueType="num">
                                      <p:cBhvr>
                                        <p:cTn id="55" dur="1000" fill="hold"/>
                                        <p:tgtEl>
                                          <p:spTgt spid="1026"/>
                                        </p:tgtEl>
                                        <p:attrNameLst>
                                          <p:attrName>ppt_x</p:attrName>
                                        </p:attrNameLst>
                                      </p:cBhvr>
                                      <p:tavLst>
                                        <p:tav tm="0">
                                          <p:val>
                                            <p:strVal val="#ppt_x"/>
                                          </p:val>
                                        </p:tav>
                                        <p:tav tm="100000">
                                          <p:val>
                                            <p:strVal val="#ppt_x"/>
                                          </p:val>
                                        </p:tav>
                                      </p:tavLst>
                                    </p:anim>
                                    <p:anim calcmode="lin" valueType="num">
                                      <p:cBhvr>
                                        <p:cTn id="56" dur="1000" fill="hold"/>
                                        <p:tgtEl>
                                          <p:spTgt spid="1026"/>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1000"/>
                                        <p:tgtEl>
                                          <p:spTgt spid="28"/>
                                        </p:tgtEl>
                                      </p:cBhvr>
                                    </p:animEffect>
                                    <p:anim calcmode="lin" valueType="num">
                                      <p:cBhvr>
                                        <p:cTn id="60" dur="1000" fill="hold"/>
                                        <p:tgtEl>
                                          <p:spTgt spid="28"/>
                                        </p:tgtEl>
                                        <p:attrNameLst>
                                          <p:attrName>ppt_x</p:attrName>
                                        </p:attrNameLst>
                                      </p:cBhvr>
                                      <p:tavLst>
                                        <p:tav tm="0">
                                          <p:val>
                                            <p:strVal val="#ppt_x"/>
                                          </p:val>
                                        </p:tav>
                                        <p:tav tm="100000">
                                          <p:val>
                                            <p:strVal val="#ppt_x"/>
                                          </p:val>
                                        </p:tav>
                                      </p:tavLst>
                                    </p:anim>
                                    <p:anim calcmode="lin" valueType="num">
                                      <p:cBhvr>
                                        <p:cTn id="61" dur="1000" fill="hold"/>
                                        <p:tgtEl>
                                          <p:spTgt spid="28"/>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030"/>
                                        </p:tgtEl>
                                        <p:attrNameLst>
                                          <p:attrName>style.visibility</p:attrName>
                                        </p:attrNameLst>
                                      </p:cBhvr>
                                      <p:to>
                                        <p:strVal val="visible"/>
                                      </p:to>
                                    </p:set>
                                    <p:animEffect transition="in" filter="fade">
                                      <p:cBhvr>
                                        <p:cTn id="64" dur="1000"/>
                                        <p:tgtEl>
                                          <p:spTgt spid="1030"/>
                                        </p:tgtEl>
                                      </p:cBhvr>
                                    </p:animEffect>
                                    <p:anim calcmode="lin" valueType="num">
                                      <p:cBhvr>
                                        <p:cTn id="65" dur="1000" fill="hold"/>
                                        <p:tgtEl>
                                          <p:spTgt spid="1030"/>
                                        </p:tgtEl>
                                        <p:attrNameLst>
                                          <p:attrName>ppt_x</p:attrName>
                                        </p:attrNameLst>
                                      </p:cBhvr>
                                      <p:tavLst>
                                        <p:tav tm="0">
                                          <p:val>
                                            <p:strVal val="#ppt_x"/>
                                          </p:val>
                                        </p:tav>
                                        <p:tav tm="100000">
                                          <p:val>
                                            <p:strVal val="#ppt_x"/>
                                          </p:val>
                                        </p:tav>
                                      </p:tavLst>
                                    </p:anim>
                                    <p:anim calcmode="lin" valueType="num">
                                      <p:cBhvr>
                                        <p:cTn id="66" dur="1000" fill="hold"/>
                                        <p:tgtEl>
                                          <p:spTgt spid="1030"/>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1000"/>
                                        <p:tgtEl>
                                          <p:spTgt spid="37"/>
                                        </p:tgtEl>
                                      </p:cBhvr>
                                    </p:animEffect>
                                    <p:anim calcmode="lin" valueType="num">
                                      <p:cBhvr>
                                        <p:cTn id="70" dur="1000" fill="hold"/>
                                        <p:tgtEl>
                                          <p:spTgt spid="37"/>
                                        </p:tgtEl>
                                        <p:attrNameLst>
                                          <p:attrName>ppt_x</p:attrName>
                                        </p:attrNameLst>
                                      </p:cBhvr>
                                      <p:tavLst>
                                        <p:tav tm="0">
                                          <p:val>
                                            <p:strVal val="#ppt_x"/>
                                          </p:val>
                                        </p:tav>
                                        <p:tav tm="100000">
                                          <p:val>
                                            <p:strVal val="#ppt_x"/>
                                          </p:val>
                                        </p:tav>
                                      </p:tavLst>
                                    </p:anim>
                                    <p:anim calcmode="lin" valueType="num">
                                      <p:cBhvr>
                                        <p:cTn id="71" dur="1000" fill="hold"/>
                                        <p:tgtEl>
                                          <p:spTgt spid="3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1000"/>
                                        <p:tgtEl>
                                          <p:spTgt spid="27"/>
                                        </p:tgtEl>
                                      </p:cBhvr>
                                    </p:animEffect>
                                    <p:anim calcmode="lin" valueType="num">
                                      <p:cBhvr>
                                        <p:cTn id="75" dur="1000" fill="hold"/>
                                        <p:tgtEl>
                                          <p:spTgt spid="27"/>
                                        </p:tgtEl>
                                        <p:attrNameLst>
                                          <p:attrName>ppt_x</p:attrName>
                                        </p:attrNameLst>
                                      </p:cBhvr>
                                      <p:tavLst>
                                        <p:tav tm="0">
                                          <p:val>
                                            <p:strVal val="#ppt_x"/>
                                          </p:val>
                                        </p:tav>
                                        <p:tav tm="100000">
                                          <p:val>
                                            <p:strVal val="#ppt_x"/>
                                          </p:val>
                                        </p:tav>
                                      </p:tavLst>
                                    </p:anim>
                                    <p:anim calcmode="lin" valueType="num">
                                      <p:cBhvr>
                                        <p:cTn id="76" dur="1000" fill="hold"/>
                                        <p:tgtEl>
                                          <p:spTgt spid="27"/>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1024"/>
                                        </p:tgtEl>
                                        <p:attrNameLst>
                                          <p:attrName>style.visibility</p:attrName>
                                        </p:attrNameLst>
                                      </p:cBhvr>
                                      <p:to>
                                        <p:strVal val="visible"/>
                                      </p:to>
                                    </p:set>
                                    <p:animEffect transition="in" filter="fade">
                                      <p:cBhvr>
                                        <p:cTn id="79" dur="1000"/>
                                        <p:tgtEl>
                                          <p:spTgt spid="1024"/>
                                        </p:tgtEl>
                                      </p:cBhvr>
                                    </p:animEffect>
                                    <p:anim calcmode="lin" valueType="num">
                                      <p:cBhvr>
                                        <p:cTn id="80" dur="1000" fill="hold"/>
                                        <p:tgtEl>
                                          <p:spTgt spid="1024"/>
                                        </p:tgtEl>
                                        <p:attrNameLst>
                                          <p:attrName>ppt_x</p:attrName>
                                        </p:attrNameLst>
                                      </p:cBhvr>
                                      <p:tavLst>
                                        <p:tav tm="0">
                                          <p:val>
                                            <p:strVal val="#ppt_x"/>
                                          </p:val>
                                        </p:tav>
                                        <p:tav tm="100000">
                                          <p:val>
                                            <p:strVal val="#ppt_x"/>
                                          </p:val>
                                        </p:tav>
                                      </p:tavLst>
                                    </p:anim>
                                    <p:anim calcmode="lin" valueType="num">
                                      <p:cBhvr>
                                        <p:cTn id="81" dur="1000" fill="hold"/>
                                        <p:tgtEl>
                                          <p:spTgt spid="1024"/>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30"/>
                                        </p:tgtEl>
                                        <p:attrNameLst>
                                          <p:attrName>style.visibility</p:attrName>
                                        </p:attrNameLst>
                                      </p:cBhvr>
                                      <p:to>
                                        <p:strVal val="visible"/>
                                      </p:to>
                                    </p:set>
                                    <p:animEffect transition="in" filter="fade">
                                      <p:cBhvr>
                                        <p:cTn id="84" dur="1000"/>
                                        <p:tgtEl>
                                          <p:spTgt spid="30"/>
                                        </p:tgtEl>
                                      </p:cBhvr>
                                    </p:animEffect>
                                    <p:anim calcmode="lin" valueType="num">
                                      <p:cBhvr>
                                        <p:cTn id="85" dur="1000" fill="hold"/>
                                        <p:tgtEl>
                                          <p:spTgt spid="30"/>
                                        </p:tgtEl>
                                        <p:attrNameLst>
                                          <p:attrName>ppt_x</p:attrName>
                                        </p:attrNameLst>
                                      </p:cBhvr>
                                      <p:tavLst>
                                        <p:tav tm="0">
                                          <p:val>
                                            <p:strVal val="#ppt_x"/>
                                          </p:val>
                                        </p:tav>
                                        <p:tav tm="100000">
                                          <p:val>
                                            <p:strVal val="#ppt_x"/>
                                          </p:val>
                                        </p:tav>
                                      </p:tavLst>
                                    </p:anim>
                                    <p:anim calcmode="lin" valueType="num">
                                      <p:cBhvr>
                                        <p:cTn id="86" dur="1000" fill="hold"/>
                                        <p:tgtEl>
                                          <p:spTgt spid="30"/>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
                                          </p:val>
                                        </p:tav>
                                        <p:tav tm="100000">
                                          <p:val>
                                            <p:strVal val="#ppt_x"/>
                                          </p:val>
                                        </p:tav>
                                      </p:tavLst>
                                    </p:anim>
                                    <p:anim calcmode="lin" valueType="num">
                                      <p:cBhvr>
                                        <p:cTn id="9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12" fill="hold" nodeType="clickEffect">
                                  <p:stCondLst>
                                    <p:cond delay="0"/>
                                  </p:stCondLst>
                                  <p:childTnLst>
                                    <p:set>
                                      <p:cBhvr>
                                        <p:cTn id="95" dur="1" fill="hold">
                                          <p:stCondLst>
                                            <p:cond delay="0"/>
                                          </p:stCondLst>
                                        </p:cTn>
                                        <p:tgtEl>
                                          <p:spTgt spid="1032"/>
                                        </p:tgtEl>
                                        <p:attrNameLst>
                                          <p:attrName>style.visibility</p:attrName>
                                        </p:attrNameLst>
                                      </p:cBhvr>
                                      <p:to>
                                        <p:strVal val="visible"/>
                                      </p:to>
                                    </p:set>
                                    <p:anim calcmode="lin" valueType="num">
                                      <p:cBhvr additive="base">
                                        <p:cTn id="96" dur="500" fill="hold"/>
                                        <p:tgtEl>
                                          <p:spTgt spid="1032"/>
                                        </p:tgtEl>
                                        <p:attrNameLst>
                                          <p:attrName>ppt_x</p:attrName>
                                        </p:attrNameLst>
                                      </p:cBhvr>
                                      <p:tavLst>
                                        <p:tav tm="0">
                                          <p:val>
                                            <p:strVal val="0-#ppt_w/2"/>
                                          </p:val>
                                        </p:tav>
                                        <p:tav tm="100000">
                                          <p:val>
                                            <p:strVal val="#ppt_x"/>
                                          </p:val>
                                        </p:tav>
                                      </p:tavLst>
                                    </p:anim>
                                    <p:anim calcmode="lin" valueType="num">
                                      <p:cBhvr additive="base">
                                        <p:cTn id="97" dur="500" fill="hold"/>
                                        <p:tgtEl>
                                          <p:spTgt spid="1032"/>
                                        </p:tgtEl>
                                        <p:attrNameLst>
                                          <p:attrName>ppt_y</p:attrName>
                                        </p:attrNameLst>
                                      </p:cBhvr>
                                      <p:tavLst>
                                        <p:tav tm="0">
                                          <p:val>
                                            <p:strVal val="1+#ppt_h/2"/>
                                          </p:val>
                                        </p:tav>
                                        <p:tav tm="100000">
                                          <p:val>
                                            <p:strVal val="#ppt_y"/>
                                          </p:val>
                                        </p:tav>
                                      </p:tavLst>
                                    </p:anim>
                                  </p:childTnLst>
                                </p:cTn>
                              </p:par>
                              <p:par>
                                <p:cTn id="98" presetID="2" presetClass="entr" presetSubtype="12"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additive="base">
                                        <p:cTn id="100" dur="500" fill="hold"/>
                                        <p:tgtEl>
                                          <p:spTgt spid="39"/>
                                        </p:tgtEl>
                                        <p:attrNameLst>
                                          <p:attrName>ppt_x</p:attrName>
                                        </p:attrNameLst>
                                      </p:cBhvr>
                                      <p:tavLst>
                                        <p:tav tm="0">
                                          <p:val>
                                            <p:strVal val="0-#ppt_w/2"/>
                                          </p:val>
                                        </p:tav>
                                        <p:tav tm="100000">
                                          <p:val>
                                            <p:strVal val="#ppt_x"/>
                                          </p:val>
                                        </p:tav>
                                      </p:tavLst>
                                    </p:anim>
                                    <p:anim calcmode="lin" valueType="num">
                                      <p:cBhvr additive="base">
                                        <p:cTn id="101" dur="500" fill="hold"/>
                                        <p:tgtEl>
                                          <p:spTgt spid="39"/>
                                        </p:tgtEl>
                                        <p:attrNameLst>
                                          <p:attrName>ppt_y</p:attrName>
                                        </p:attrNameLst>
                                      </p:cBhvr>
                                      <p:tavLst>
                                        <p:tav tm="0">
                                          <p:val>
                                            <p:strVal val="1+#ppt_h/2"/>
                                          </p:val>
                                        </p:tav>
                                        <p:tav tm="100000">
                                          <p:val>
                                            <p:strVal val="#ppt_y"/>
                                          </p:val>
                                        </p:tav>
                                      </p:tavLst>
                                    </p:anim>
                                  </p:childTnLst>
                                </p:cTn>
                              </p:par>
                              <p:par>
                                <p:cTn id="102" presetID="2" presetClass="entr" presetSubtype="12" fill="hold" grpId="0" nodeType="withEffect">
                                  <p:stCondLst>
                                    <p:cond delay="0"/>
                                  </p:stCondLst>
                                  <p:childTnLst>
                                    <p:set>
                                      <p:cBhvr>
                                        <p:cTn id="103" dur="1" fill="hold">
                                          <p:stCondLst>
                                            <p:cond delay="0"/>
                                          </p:stCondLst>
                                        </p:cTn>
                                        <p:tgtEl>
                                          <p:spTgt spid="1025"/>
                                        </p:tgtEl>
                                        <p:attrNameLst>
                                          <p:attrName>style.visibility</p:attrName>
                                        </p:attrNameLst>
                                      </p:cBhvr>
                                      <p:to>
                                        <p:strVal val="visible"/>
                                      </p:to>
                                    </p:set>
                                    <p:anim calcmode="lin" valueType="num">
                                      <p:cBhvr additive="base">
                                        <p:cTn id="104" dur="500" fill="hold"/>
                                        <p:tgtEl>
                                          <p:spTgt spid="1025"/>
                                        </p:tgtEl>
                                        <p:attrNameLst>
                                          <p:attrName>ppt_x</p:attrName>
                                        </p:attrNameLst>
                                      </p:cBhvr>
                                      <p:tavLst>
                                        <p:tav tm="0">
                                          <p:val>
                                            <p:strVal val="0-#ppt_w/2"/>
                                          </p:val>
                                        </p:tav>
                                        <p:tav tm="100000">
                                          <p:val>
                                            <p:strVal val="#ppt_x"/>
                                          </p:val>
                                        </p:tav>
                                      </p:tavLst>
                                    </p:anim>
                                    <p:anim calcmode="lin" valueType="num">
                                      <p:cBhvr additive="base">
                                        <p:cTn id="105" dur="500" fill="hold"/>
                                        <p:tgtEl>
                                          <p:spTgt spid="1025"/>
                                        </p:tgtEl>
                                        <p:attrNameLst>
                                          <p:attrName>ppt_y</p:attrName>
                                        </p:attrNameLst>
                                      </p:cBhvr>
                                      <p:tavLst>
                                        <p:tav tm="0">
                                          <p:val>
                                            <p:strVal val="1+#ppt_h/2"/>
                                          </p:val>
                                        </p:tav>
                                        <p:tav tm="100000">
                                          <p:val>
                                            <p:strVal val="#ppt_y"/>
                                          </p:val>
                                        </p:tav>
                                      </p:tavLst>
                                    </p:anim>
                                  </p:childTnLst>
                                </p:cTn>
                              </p:par>
                              <p:par>
                                <p:cTn id="106" presetID="2" presetClass="entr" presetSubtype="12" fill="hold" nodeType="withEffect">
                                  <p:stCondLst>
                                    <p:cond delay="0"/>
                                  </p:stCondLst>
                                  <p:childTnLst>
                                    <p:set>
                                      <p:cBhvr>
                                        <p:cTn id="107" dur="1" fill="hold">
                                          <p:stCondLst>
                                            <p:cond delay="0"/>
                                          </p:stCondLst>
                                        </p:cTn>
                                        <p:tgtEl>
                                          <p:spTgt spid="1029"/>
                                        </p:tgtEl>
                                        <p:attrNameLst>
                                          <p:attrName>style.visibility</p:attrName>
                                        </p:attrNameLst>
                                      </p:cBhvr>
                                      <p:to>
                                        <p:strVal val="visible"/>
                                      </p:to>
                                    </p:set>
                                    <p:anim calcmode="lin" valueType="num">
                                      <p:cBhvr additive="base">
                                        <p:cTn id="108" dur="500" fill="hold"/>
                                        <p:tgtEl>
                                          <p:spTgt spid="1029"/>
                                        </p:tgtEl>
                                        <p:attrNameLst>
                                          <p:attrName>ppt_x</p:attrName>
                                        </p:attrNameLst>
                                      </p:cBhvr>
                                      <p:tavLst>
                                        <p:tav tm="0">
                                          <p:val>
                                            <p:strVal val="0-#ppt_w/2"/>
                                          </p:val>
                                        </p:tav>
                                        <p:tav tm="100000">
                                          <p:val>
                                            <p:strVal val="#ppt_x"/>
                                          </p:val>
                                        </p:tav>
                                      </p:tavLst>
                                    </p:anim>
                                    <p:anim calcmode="lin" valueType="num">
                                      <p:cBhvr additive="base">
                                        <p:cTn id="109" dur="500" fill="hold"/>
                                        <p:tgtEl>
                                          <p:spTgt spid="1029"/>
                                        </p:tgtEl>
                                        <p:attrNameLst>
                                          <p:attrName>ppt_y</p:attrName>
                                        </p:attrNameLst>
                                      </p:cBhvr>
                                      <p:tavLst>
                                        <p:tav tm="0">
                                          <p:val>
                                            <p:strVal val="1+#ppt_h/2"/>
                                          </p:val>
                                        </p:tav>
                                        <p:tav tm="100000">
                                          <p:val>
                                            <p:strVal val="#ppt_y"/>
                                          </p:val>
                                        </p:tav>
                                      </p:tavLst>
                                    </p:anim>
                                  </p:childTnLst>
                                </p:cTn>
                              </p:par>
                              <p:par>
                                <p:cTn id="110" presetID="2" presetClass="entr" presetSubtype="12" fill="hold" grpId="0" nodeType="withEffect">
                                  <p:stCondLst>
                                    <p:cond delay="0"/>
                                  </p:stCondLst>
                                  <p:childTnLst>
                                    <p:set>
                                      <p:cBhvr>
                                        <p:cTn id="111" dur="1" fill="hold">
                                          <p:stCondLst>
                                            <p:cond delay="0"/>
                                          </p:stCondLst>
                                        </p:cTn>
                                        <p:tgtEl>
                                          <p:spTgt spid="40"/>
                                        </p:tgtEl>
                                        <p:attrNameLst>
                                          <p:attrName>style.visibility</p:attrName>
                                        </p:attrNameLst>
                                      </p:cBhvr>
                                      <p:to>
                                        <p:strVal val="visible"/>
                                      </p:to>
                                    </p:set>
                                    <p:anim calcmode="lin" valueType="num">
                                      <p:cBhvr additive="base">
                                        <p:cTn id="112" dur="500" fill="hold"/>
                                        <p:tgtEl>
                                          <p:spTgt spid="40"/>
                                        </p:tgtEl>
                                        <p:attrNameLst>
                                          <p:attrName>ppt_x</p:attrName>
                                        </p:attrNameLst>
                                      </p:cBhvr>
                                      <p:tavLst>
                                        <p:tav tm="0">
                                          <p:val>
                                            <p:strVal val="0-#ppt_w/2"/>
                                          </p:val>
                                        </p:tav>
                                        <p:tav tm="100000">
                                          <p:val>
                                            <p:strVal val="#ppt_x"/>
                                          </p:val>
                                        </p:tav>
                                      </p:tavLst>
                                    </p:anim>
                                    <p:anim calcmode="lin" valueType="num">
                                      <p:cBhvr additive="base">
                                        <p:cTn id="113"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P spid="20" grpId="0"/>
      <p:bldP spid="21" grpId="0"/>
      <p:bldP spid="22" grpId="0"/>
      <p:bldP spid="24" grpId="0"/>
      <p:bldP spid="27" grpId="0"/>
      <p:bldP spid="28" grpId="0"/>
      <p:bldP spid="1025" grpId="0"/>
      <p:bldP spid="37"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992656"/>
            <a:ext cx="11445063" cy="5482572"/>
          </a:xfrm>
        </p:spPr>
        <p:txBody>
          <a:bodyPr>
            <a:normAutofit/>
          </a:bodyPr>
          <a:lstStyle/>
          <a:p>
            <a:pPr>
              <a:buClr>
                <a:schemeClr val="tx2"/>
              </a:buClr>
            </a:pPr>
            <a:r>
              <a:rPr lang="en-US" sz="2000" i="1" dirty="0"/>
              <a:t>The National Drug Control Strategy in the Republic of Croatia for the Period 2012-2017</a:t>
            </a:r>
          </a:p>
          <a:p>
            <a:pPr>
              <a:buClr>
                <a:schemeClr val="tx2"/>
              </a:buClr>
            </a:pPr>
            <a:endParaRPr lang="en-US" sz="800" i="1" dirty="0"/>
          </a:p>
          <a:p>
            <a:pPr>
              <a:buClr>
                <a:schemeClr val="tx2"/>
              </a:buClr>
            </a:pPr>
            <a:r>
              <a:rPr lang="en-US" sz="2000" i="1" dirty="0"/>
              <a:t>National Action Strategy in the Field of Addiction for the Period up to 2030</a:t>
            </a:r>
          </a:p>
          <a:p>
            <a:pPr lvl="1">
              <a:buClr>
                <a:schemeClr val="tx2"/>
              </a:buClr>
            </a:pPr>
            <a:r>
              <a:rPr lang="en-US" sz="1800" i="1" dirty="0"/>
              <a:t>Action plan for measures in the field of addiction until 2026 and </a:t>
            </a:r>
          </a:p>
          <a:p>
            <a:pPr lvl="1">
              <a:buClr>
                <a:schemeClr val="tx2"/>
              </a:buClr>
            </a:pPr>
            <a:r>
              <a:rPr lang="en-US" sz="1800" i="1" dirty="0"/>
              <a:t>Action plan for measures in the field of addiction from 2027 to 2030.</a:t>
            </a:r>
          </a:p>
          <a:p>
            <a:pPr>
              <a:buClr>
                <a:schemeClr val="tx2"/>
              </a:buClr>
            </a:pPr>
            <a:endParaRPr lang="en-US" sz="2200" i="1" dirty="0"/>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cxnSp>
        <p:nvCxnSpPr>
          <p:cNvPr id="6" name="Straight Connector 5">
            <a:extLst>
              <a:ext uri="{FF2B5EF4-FFF2-40B4-BE49-F238E27FC236}">
                <a16:creationId xmlns:a16="http://schemas.microsoft.com/office/drawing/2014/main" id="{8CAC03C7-F20B-45B0-8B59-B1029696B673}"/>
              </a:ext>
            </a:extLst>
          </p:cNvPr>
          <p:cNvCxnSpPr>
            <a:cxnSpLocks/>
          </p:cNvCxnSpPr>
          <p:nvPr/>
        </p:nvCxnSpPr>
        <p:spPr>
          <a:xfrm>
            <a:off x="4518387" y="694359"/>
            <a:ext cx="1343247" cy="9097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6518170-3188-4474-91B2-0BA3E3676044}"/>
              </a:ext>
            </a:extLst>
          </p:cNvPr>
          <p:cNvCxnSpPr>
            <a:cxnSpLocks/>
          </p:cNvCxnSpPr>
          <p:nvPr/>
        </p:nvCxnSpPr>
        <p:spPr>
          <a:xfrm flipV="1">
            <a:off x="4439901" y="735808"/>
            <a:ext cx="1500218" cy="82687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D48EA5E-9680-4C8F-A89A-4562F14E64B5}"/>
              </a:ext>
            </a:extLst>
          </p:cNvPr>
          <p:cNvCxnSpPr/>
          <p:nvPr/>
        </p:nvCxnSpPr>
        <p:spPr>
          <a:xfrm flipV="1">
            <a:off x="7920750" y="1770659"/>
            <a:ext cx="829339" cy="767606"/>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EFCCDF9-EA40-41FC-8BC3-05C064A77989}"/>
              </a:ext>
            </a:extLst>
          </p:cNvPr>
          <p:cNvCxnSpPr/>
          <p:nvPr/>
        </p:nvCxnSpPr>
        <p:spPr>
          <a:xfrm>
            <a:off x="7697466" y="2287609"/>
            <a:ext cx="223284" cy="250656"/>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3D5A0EE6-6D27-4015-908E-8A2870E5077B}"/>
              </a:ext>
            </a:extLst>
          </p:cNvPr>
          <p:cNvSpPr/>
          <p:nvPr/>
        </p:nvSpPr>
        <p:spPr>
          <a:xfrm>
            <a:off x="292396" y="2765940"/>
            <a:ext cx="11607208" cy="114927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1500" b="1" i="1" dirty="0">
                <a:solidFill>
                  <a:srgbClr val="C00000"/>
                </a:solidFill>
              </a:rPr>
              <a:t>The price </a:t>
            </a:r>
            <a:r>
              <a:rPr lang="en-US" sz="1500" i="1" dirty="0"/>
              <a:t>of drug addiction paid by citizens in Croatia and other EU countries </a:t>
            </a:r>
            <a:r>
              <a:rPr lang="en-US" sz="1500" b="1" i="1" dirty="0">
                <a:solidFill>
                  <a:srgbClr val="C00000"/>
                </a:solidFill>
              </a:rPr>
              <a:t>is very high</a:t>
            </a:r>
            <a:r>
              <a:rPr lang="en-US" sz="1500" i="1" dirty="0"/>
              <a:t>, as are the </a:t>
            </a:r>
            <a:r>
              <a:rPr lang="en-US" sz="1500" i="1" u="sng" dirty="0"/>
              <a:t>financial resources allocated to public health related to drug addiction</a:t>
            </a:r>
            <a:r>
              <a:rPr lang="en-US" sz="1500" i="1" dirty="0"/>
              <a:t>. (…) Drug addiction is </a:t>
            </a:r>
            <a:r>
              <a:rPr lang="en-US" sz="1500" i="1" dirty="0">
                <a:solidFill>
                  <a:srgbClr val="C00000"/>
                </a:solidFill>
              </a:rPr>
              <a:t>one of the most enduring threats to our society</a:t>
            </a:r>
            <a:r>
              <a:rPr lang="en-US" sz="1500" i="1" dirty="0"/>
              <a:t>, directly and indirectly </a:t>
            </a:r>
            <a:r>
              <a:rPr lang="en-US" sz="1500" i="1" dirty="0">
                <a:solidFill>
                  <a:srgbClr val="C00000"/>
                </a:solidFill>
              </a:rPr>
              <a:t>affecting the lives of millions of people</a:t>
            </a:r>
            <a:r>
              <a:rPr lang="en-US" sz="1500" i="1" dirty="0"/>
              <a:t>, and combating drug addiction requires a </a:t>
            </a:r>
            <a:r>
              <a:rPr lang="en-US" sz="1500" i="1" dirty="0">
                <a:solidFill>
                  <a:srgbClr val="008000"/>
                </a:solidFill>
              </a:rPr>
              <a:t>multidisciplinary and integrated approach </a:t>
            </a:r>
            <a:r>
              <a:rPr lang="en-US" sz="1500" i="1" dirty="0"/>
              <a:t>at the </a:t>
            </a:r>
            <a:r>
              <a:rPr lang="en-US" sz="1500" i="1" u="sng" dirty="0"/>
              <a:t>national</a:t>
            </a:r>
            <a:r>
              <a:rPr lang="en-US" sz="1500" i="1" dirty="0"/>
              <a:t>, </a:t>
            </a:r>
            <a:r>
              <a:rPr lang="en-US" sz="1500" i="1" u="sng" dirty="0"/>
              <a:t>local</a:t>
            </a:r>
            <a:r>
              <a:rPr lang="en-US" sz="1500" i="1" dirty="0"/>
              <a:t>, and </a:t>
            </a:r>
            <a:r>
              <a:rPr lang="en-US" sz="1500" i="1" u="sng" dirty="0"/>
              <a:t>international</a:t>
            </a:r>
            <a:r>
              <a:rPr lang="en-US" sz="1500" i="1" dirty="0"/>
              <a:t> levels.</a:t>
            </a:r>
          </a:p>
          <a:p>
            <a:pPr algn="r"/>
            <a:r>
              <a:rPr lang="en-US" sz="1500" dirty="0"/>
              <a:t>Croatian Health Minister </a:t>
            </a:r>
            <a:r>
              <a:rPr lang="en-US" sz="1500" dirty="0" err="1"/>
              <a:t>Vili</a:t>
            </a:r>
            <a:r>
              <a:rPr lang="en-US" sz="1500" dirty="0"/>
              <a:t> </a:t>
            </a:r>
            <a:r>
              <a:rPr lang="en-US" sz="1500" dirty="0" err="1"/>
              <a:t>Beroš</a:t>
            </a:r>
            <a:r>
              <a:rPr lang="en-US" sz="1500" dirty="0"/>
              <a:t>, 2023</a:t>
            </a:r>
          </a:p>
        </p:txBody>
      </p:sp>
      <p:pic>
        <p:nvPicPr>
          <p:cNvPr id="21" name="Picture 20">
            <a:extLst>
              <a:ext uri="{FF2B5EF4-FFF2-40B4-BE49-F238E27FC236}">
                <a16:creationId xmlns:a16="http://schemas.microsoft.com/office/drawing/2014/main" id="{F51FAA7E-96A4-4283-826F-AAD8F34DFD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82040" y="229643"/>
            <a:ext cx="971060" cy="982092"/>
          </a:xfrm>
          <a:prstGeom prst="rect">
            <a:avLst/>
          </a:prstGeom>
        </p:spPr>
      </p:pic>
      <p:sp>
        <p:nvSpPr>
          <p:cNvPr id="22" name="Rectangle: Rounded Corners 21">
            <a:extLst>
              <a:ext uri="{FF2B5EF4-FFF2-40B4-BE49-F238E27FC236}">
                <a16:creationId xmlns:a16="http://schemas.microsoft.com/office/drawing/2014/main" id="{C7EE2216-102A-4BE2-9347-DF6DB815756F}"/>
              </a:ext>
            </a:extLst>
          </p:cNvPr>
          <p:cNvSpPr/>
          <p:nvPr/>
        </p:nvSpPr>
        <p:spPr>
          <a:xfrm>
            <a:off x="285306" y="4103022"/>
            <a:ext cx="11597463" cy="9144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500" dirty="0">
                <a:solidFill>
                  <a:srgbClr val="0066FF"/>
                </a:solidFill>
              </a:rPr>
              <a:t>Anyone</a:t>
            </a:r>
            <a:r>
              <a:rPr lang="en-US" sz="1500" dirty="0"/>
              <a:t> can be affected by some form of addiction </a:t>
            </a:r>
            <a:r>
              <a:rPr lang="en-US" sz="1500" u="sng" dirty="0">
                <a:solidFill>
                  <a:schemeClr val="tx1"/>
                </a:solidFill>
              </a:rPr>
              <a:t>at some stage of their life</a:t>
            </a:r>
            <a:r>
              <a:rPr lang="en-US" sz="1500" dirty="0"/>
              <a:t> due to their </a:t>
            </a:r>
            <a:r>
              <a:rPr lang="en-US" sz="1500" dirty="0">
                <a:solidFill>
                  <a:srgbClr val="0066FF"/>
                </a:solidFill>
              </a:rPr>
              <a:t>lifestyle</a:t>
            </a:r>
            <a:r>
              <a:rPr lang="en-US" sz="1500" dirty="0"/>
              <a:t> or </a:t>
            </a:r>
            <a:r>
              <a:rPr lang="en-US" sz="1500" dirty="0">
                <a:solidFill>
                  <a:srgbClr val="0066FF"/>
                </a:solidFill>
              </a:rPr>
              <a:t>personal</a:t>
            </a:r>
            <a:r>
              <a:rPr lang="en-US" sz="1500" dirty="0"/>
              <a:t>, </a:t>
            </a:r>
            <a:r>
              <a:rPr lang="en-US" sz="1500" dirty="0">
                <a:solidFill>
                  <a:srgbClr val="0066FF"/>
                </a:solidFill>
              </a:rPr>
              <a:t>professional</a:t>
            </a:r>
            <a:r>
              <a:rPr lang="en-US" sz="1500" dirty="0"/>
              <a:t> and </a:t>
            </a:r>
            <a:r>
              <a:rPr lang="en-US" sz="1500" dirty="0">
                <a:solidFill>
                  <a:srgbClr val="0066FF"/>
                </a:solidFill>
              </a:rPr>
              <a:t>social difficulties</a:t>
            </a:r>
            <a:r>
              <a:rPr lang="en-US" sz="1500" dirty="0"/>
              <a:t>. Therefore, the issue of addiction can no longer be viewed exclusively from a single point of view, but requires </a:t>
            </a:r>
            <a:r>
              <a:rPr lang="en-US" sz="1500" dirty="0">
                <a:solidFill>
                  <a:srgbClr val="FF6600"/>
                </a:solidFill>
              </a:rPr>
              <a:t>a more comprehensive approach </a:t>
            </a:r>
            <a:r>
              <a:rPr lang="en-US" sz="1500" dirty="0"/>
              <a:t>and </a:t>
            </a:r>
            <a:r>
              <a:rPr lang="en-US" sz="1500" dirty="0">
                <a:solidFill>
                  <a:srgbClr val="FF6600"/>
                </a:solidFill>
              </a:rPr>
              <a:t>response</a:t>
            </a:r>
            <a:r>
              <a:rPr lang="en-US" sz="1500" dirty="0"/>
              <a:t> that considers addictions and behavioral addictions </a:t>
            </a:r>
            <a:r>
              <a:rPr lang="en-US" sz="1500" dirty="0">
                <a:solidFill>
                  <a:srgbClr val="FF6600"/>
                </a:solidFill>
              </a:rPr>
              <a:t>as a whole</a:t>
            </a:r>
            <a:r>
              <a:rPr lang="en-US" sz="1500" dirty="0"/>
              <a:t>. Addictions are the result of the interaction of </a:t>
            </a:r>
            <a:r>
              <a:rPr lang="en-US" sz="1500" dirty="0">
                <a:solidFill>
                  <a:srgbClr val="008000"/>
                </a:solidFill>
              </a:rPr>
              <a:t>numerous biological, psychological, familial, economic, social, and environmental factors</a:t>
            </a:r>
            <a:r>
              <a:rPr lang="en-US" sz="1500" dirty="0"/>
              <a:t>.</a:t>
            </a:r>
            <a:endParaRPr lang="hr-HR" sz="1500" dirty="0"/>
          </a:p>
        </p:txBody>
      </p:sp>
      <p:sp>
        <p:nvSpPr>
          <p:cNvPr id="23" name="TextBox 22">
            <a:extLst>
              <a:ext uri="{FF2B5EF4-FFF2-40B4-BE49-F238E27FC236}">
                <a16:creationId xmlns:a16="http://schemas.microsoft.com/office/drawing/2014/main" id="{3FD0CAFC-6092-4A3C-8F7C-215E59DCC250}"/>
              </a:ext>
            </a:extLst>
          </p:cNvPr>
          <p:cNvSpPr txBox="1"/>
          <p:nvPr/>
        </p:nvSpPr>
        <p:spPr>
          <a:xfrm>
            <a:off x="8884778" y="1481097"/>
            <a:ext cx="1921834"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a:t>Alcohol addiction</a:t>
            </a:r>
          </a:p>
          <a:p>
            <a:pPr marL="285750" indent="-285750">
              <a:buFont typeface="Arial" panose="020B0604020202020204" pitchFamily="34" charset="0"/>
              <a:buChar char="•"/>
            </a:pPr>
            <a:r>
              <a:rPr lang="en-US" sz="1400" dirty="0"/>
              <a:t>Drug abuse</a:t>
            </a:r>
          </a:p>
          <a:p>
            <a:pPr marL="285750" indent="-285750">
              <a:buFont typeface="Arial" panose="020B0604020202020204" pitchFamily="34" charset="0"/>
              <a:buChar char="•"/>
            </a:pPr>
            <a:r>
              <a:rPr lang="en-US" sz="1400" dirty="0"/>
              <a:t>Internet addiction</a:t>
            </a:r>
          </a:p>
          <a:p>
            <a:pPr marL="285750" indent="-285750">
              <a:buFont typeface="Arial" panose="020B0604020202020204" pitchFamily="34" charset="0"/>
              <a:buChar char="•"/>
            </a:pPr>
            <a:r>
              <a:rPr lang="en-US" sz="1400" dirty="0"/>
              <a:t>Gambling</a:t>
            </a:r>
          </a:p>
          <a:p>
            <a:pPr marL="285750" indent="-285750">
              <a:buFont typeface="Arial" panose="020B0604020202020204" pitchFamily="34" charset="0"/>
              <a:buChar char="•"/>
            </a:pPr>
            <a:r>
              <a:rPr lang="en-US" sz="1400" dirty="0"/>
              <a:t>Smoking</a:t>
            </a:r>
          </a:p>
        </p:txBody>
      </p:sp>
      <p:sp>
        <p:nvSpPr>
          <p:cNvPr id="24" name="Right Brace 23">
            <a:extLst>
              <a:ext uri="{FF2B5EF4-FFF2-40B4-BE49-F238E27FC236}">
                <a16:creationId xmlns:a16="http://schemas.microsoft.com/office/drawing/2014/main" id="{79E8E2C9-B32D-4EA0-BDE9-45C2CD9D3A16}"/>
              </a:ext>
            </a:extLst>
          </p:cNvPr>
          <p:cNvSpPr/>
          <p:nvPr/>
        </p:nvSpPr>
        <p:spPr>
          <a:xfrm>
            <a:off x="10534470" y="1438803"/>
            <a:ext cx="337710" cy="1211845"/>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25" name="TextBox 24">
            <a:extLst>
              <a:ext uri="{FF2B5EF4-FFF2-40B4-BE49-F238E27FC236}">
                <a16:creationId xmlns:a16="http://schemas.microsoft.com/office/drawing/2014/main" id="{A58484EF-43D3-4534-8ED7-0FD7EC26731D}"/>
              </a:ext>
            </a:extLst>
          </p:cNvPr>
          <p:cNvSpPr txBox="1"/>
          <p:nvPr/>
        </p:nvSpPr>
        <p:spPr>
          <a:xfrm>
            <a:off x="10885568" y="1551304"/>
            <a:ext cx="1403468" cy="954107"/>
          </a:xfrm>
          <a:prstGeom prst="rect">
            <a:avLst/>
          </a:prstGeom>
          <a:noFill/>
        </p:spPr>
        <p:txBody>
          <a:bodyPr wrap="square" rtlCol="0">
            <a:spAutoFit/>
          </a:bodyPr>
          <a:lstStyle/>
          <a:p>
            <a:r>
              <a:rPr lang="en-US" sz="1400" dirty="0"/>
              <a:t>One act related to enumerated deviant behaviors</a:t>
            </a:r>
          </a:p>
        </p:txBody>
      </p:sp>
      <p:sp>
        <p:nvSpPr>
          <p:cNvPr id="26" name="TextBox 25">
            <a:extLst>
              <a:ext uri="{FF2B5EF4-FFF2-40B4-BE49-F238E27FC236}">
                <a16:creationId xmlns:a16="http://schemas.microsoft.com/office/drawing/2014/main" id="{5A1D1C99-D38C-4A16-B4E7-508D320C8FB4}"/>
              </a:ext>
            </a:extLst>
          </p:cNvPr>
          <p:cNvSpPr txBox="1"/>
          <p:nvPr/>
        </p:nvSpPr>
        <p:spPr>
          <a:xfrm>
            <a:off x="432703" y="5284755"/>
            <a:ext cx="3398174" cy="723275"/>
          </a:xfrm>
          <a:prstGeom prst="rect">
            <a:avLst/>
          </a:prstGeom>
          <a:noFill/>
        </p:spPr>
        <p:txBody>
          <a:bodyPr wrap="none" rtlCol="0">
            <a:spAutoFit/>
          </a:bodyPr>
          <a:lstStyle/>
          <a:p>
            <a:pPr marL="285750" indent="-285750">
              <a:buFont typeface="Arial" panose="020B0604020202020204" pitchFamily="34" charset="0"/>
              <a:buChar char="•"/>
            </a:pPr>
            <a:r>
              <a:rPr lang="en-US" dirty="0"/>
              <a:t>The Drug Abuse Prevention Act</a:t>
            </a:r>
          </a:p>
          <a:p>
            <a:pPr marL="285750" indent="-285750">
              <a:spcBef>
                <a:spcPts val="600"/>
              </a:spcBef>
              <a:buFont typeface="Arial" panose="020B0604020202020204" pitchFamily="34" charset="0"/>
              <a:buChar char="•"/>
            </a:pPr>
            <a:r>
              <a:rPr lang="en-US" dirty="0"/>
              <a:t>Criminal Code</a:t>
            </a:r>
            <a:endParaRPr lang="hr-HR" dirty="0"/>
          </a:p>
        </p:txBody>
      </p:sp>
      <p:cxnSp>
        <p:nvCxnSpPr>
          <p:cNvPr id="28" name="Straight Arrow Connector 27">
            <a:extLst>
              <a:ext uri="{FF2B5EF4-FFF2-40B4-BE49-F238E27FC236}">
                <a16:creationId xmlns:a16="http://schemas.microsoft.com/office/drawing/2014/main" id="{4FE18D48-D1AB-4EBD-B576-FC380CE71BB1}"/>
              </a:ext>
            </a:extLst>
          </p:cNvPr>
          <p:cNvCxnSpPr>
            <a:cxnSpLocks/>
          </p:cNvCxnSpPr>
          <p:nvPr/>
        </p:nvCxnSpPr>
        <p:spPr>
          <a:xfrm flipV="1">
            <a:off x="3830877" y="5469421"/>
            <a:ext cx="1708686" cy="129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77B168FE-21B5-44E6-A1F9-96491B7BD35A}"/>
              </a:ext>
            </a:extLst>
          </p:cNvPr>
          <p:cNvSpPr txBox="1"/>
          <p:nvPr/>
        </p:nvSpPr>
        <p:spPr>
          <a:xfrm>
            <a:off x="5661667" y="5284755"/>
            <a:ext cx="6325129" cy="338554"/>
          </a:xfrm>
          <a:prstGeom prst="rect">
            <a:avLst/>
          </a:prstGeom>
          <a:noFill/>
        </p:spPr>
        <p:txBody>
          <a:bodyPr wrap="none" rtlCol="0">
            <a:spAutoFit/>
          </a:bodyPr>
          <a:lstStyle/>
          <a:p>
            <a:r>
              <a:rPr lang="en-US" sz="1600" dirty="0"/>
              <a:t>Misdemeanors punishable by fine or imprisonment not exceeding 90 days</a:t>
            </a:r>
            <a:endParaRPr lang="hr-HR" sz="1600" dirty="0"/>
          </a:p>
        </p:txBody>
      </p:sp>
      <p:cxnSp>
        <p:nvCxnSpPr>
          <p:cNvPr id="33" name="Straight Arrow Connector 32">
            <a:extLst>
              <a:ext uri="{FF2B5EF4-FFF2-40B4-BE49-F238E27FC236}">
                <a16:creationId xmlns:a16="http://schemas.microsoft.com/office/drawing/2014/main" id="{6F2A3AFB-EDE8-4C67-A03B-4E561123EE67}"/>
              </a:ext>
            </a:extLst>
          </p:cNvPr>
          <p:cNvCxnSpPr>
            <a:cxnSpLocks/>
          </p:cNvCxnSpPr>
          <p:nvPr/>
        </p:nvCxnSpPr>
        <p:spPr>
          <a:xfrm flipV="1">
            <a:off x="2258805" y="5830373"/>
            <a:ext cx="1708686" cy="129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70DBA0B7-2D62-45E6-B8EC-C89FBB50BDC3}"/>
              </a:ext>
            </a:extLst>
          </p:cNvPr>
          <p:cNvSpPr txBox="1"/>
          <p:nvPr/>
        </p:nvSpPr>
        <p:spPr>
          <a:xfrm>
            <a:off x="4089595" y="5645707"/>
            <a:ext cx="7835933" cy="584775"/>
          </a:xfrm>
          <a:prstGeom prst="rect">
            <a:avLst/>
          </a:prstGeom>
          <a:noFill/>
        </p:spPr>
        <p:txBody>
          <a:bodyPr wrap="square" rtlCol="0">
            <a:spAutoFit/>
          </a:bodyPr>
          <a:lstStyle/>
          <a:p>
            <a:r>
              <a:rPr lang="en-US" sz="1600" dirty="0"/>
              <a:t>Criminal offences punishable by imprisonment, community service, suspended sentence and partially suspended sentence</a:t>
            </a:r>
            <a:endParaRPr lang="hr-HR" sz="1600" dirty="0"/>
          </a:p>
        </p:txBody>
      </p:sp>
    </p:spTree>
    <p:extLst>
      <p:ext uri="{BB962C8B-B14F-4D97-AF65-F5344CB8AC3E}">
        <p14:creationId xmlns:p14="http://schemas.microsoft.com/office/powerpoint/2010/main" val="427445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1000" fill="hold"/>
                                        <p:tgtEl>
                                          <p:spTgt spid="1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1000"/>
                                        <p:tgtEl>
                                          <p:spTgt spid="16"/>
                                        </p:tgtEl>
                                      </p:cBhvr>
                                    </p:animEffect>
                                    <p:anim calcmode="lin" valueType="num">
                                      <p:cBhvr>
                                        <p:cTn id="51" dur="1000" fill="hold"/>
                                        <p:tgtEl>
                                          <p:spTgt spid="16"/>
                                        </p:tgtEl>
                                        <p:attrNameLst>
                                          <p:attrName>ppt_x</p:attrName>
                                        </p:attrNameLst>
                                      </p:cBhvr>
                                      <p:tavLst>
                                        <p:tav tm="0">
                                          <p:val>
                                            <p:strVal val="#ppt_x"/>
                                          </p:val>
                                        </p:tav>
                                        <p:tav tm="100000">
                                          <p:val>
                                            <p:strVal val="#ppt_x"/>
                                          </p:val>
                                        </p:tav>
                                      </p:tavLst>
                                    </p:anim>
                                    <p:anim calcmode="lin" valueType="num">
                                      <p:cBhvr>
                                        <p:cTn id="5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500" fill="hold"/>
                                        <p:tgtEl>
                                          <p:spTgt spid="26"/>
                                        </p:tgtEl>
                                        <p:attrNameLst>
                                          <p:attrName>ppt_x</p:attrName>
                                        </p:attrNameLst>
                                      </p:cBhvr>
                                      <p:tavLst>
                                        <p:tav tm="0">
                                          <p:val>
                                            <p:strVal val="0-#ppt_w/2"/>
                                          </p:val>
                                        </p:tav>
                                        <p:tav tm="100000">
                                          <p:val>
                                            <p:strVal val="#ppt_x"/>
                                          </p:val>
                                        </p:tav>
                                      </p:tavLst>
                                    </p:anim>
                                    <p:anim calcmode="lin" valueType="num">
                                      <p:cBhvr additive="base">
                                        <p:cTn id="58" dur="500" fill="hold"/>
                                        <p:tgtEl>
                                          <p:spTgt spid="2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500" fill="hold"/>
                                        <p:tgtEl>
                                          <p:spTgt spid="33"/>
                                        </p:tgtEl>
                                        <p:attrNameLst>
                                          <p:attrName>ppt_x</p:attrName>
                                        </p:attrNameLst>
                                      </p:cBhvr>
                                      <p:tavLst>
                                        <p:tav tm="0">
                                          <p:val>
                                            <p:strVal val="0-#ppt_w/2"/>
                                          </p:val>
                                        </p:tav>
                                        <p:tav tm="100000">
                                          <p:val>
                                            <p:strVal val="#ppt_x"/>
                                          </p:val>
                                        </p:tav>
                                      </p:tavLst>
                                    </p:anim>
                                    <p:anim calcmode="lin" valueType="num">
                                      <p:cBhvr additive="base">
                                        <p:cTn id="62" dur="500" fill="hold"/>
                                        <p:tgtEl>
                                          <p:spTgt spid="3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500" fill="hold"/>
                                        <p:tgtEl>
                                          <p:spTgt spid="34"/>
                                        </p:tgtEl>
                                        <p:attrNameLst>
                                          <p:attrName>ppt_x</p:attrName>
                                        </p:attrNameLst>
                                      </p:cBhvr>
                                      <p:tavLst>
                                        <p:tav tm="0">
                                          <p:val>
                                            <p:strVal val="0-#ppt_w/2"/>
                                          </p:val>
                                        </p:tav>
                                        <p:tav tm="100000">
                                          <p:val>
                                            <p:strVal val="#ppt_x"/>
                                          </p:val>
                                        </p:tav>
                                      </p:tavLst>
                                    </p:anim>
                                    <p:anim calcmode="lin" valueType="num">
                                      <p:cBhvr additive="base">
                                        <p:cTn id="66" dur="500" fill="hold"/>
                                        <p:tgtEl>
                                          <p:spTgt spid="34"/>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500" fill="hold"/>
                                        <p:tgtEl>
                                          <p:spTgt spid="28"/>
                                        </p:tgtEl>
                                        <p:attrNameLst>
                                          <p:attrName>ppt_x</p:attrName>
                                        </p:attrNameLst>
                                      </p:cBhvr>
                                      <p:tavLst>
                                        <p:tav tm="0">
                                          <p:val>
                                            <p:strVal val="0-#ppt_w/2"/>
                                          </p:val>
                                        </p:tav>
                                        <p:tav tm="100000">
                                          <p:val>
                                            <p:strVal val="#ppt_x"/>
                                          </p:val>
                                        </p:tav>
                                      </p:tavLst>
                                    </p:anim>
                                    <p:anim calcmode="lin" valueType="num">
                                      <p:cBhvr additive="base">
                                        <p:cTn id="70" dur="500" fill="hold"/>
                                        <p:tgtEl>
                                          <p:spTgt spid="2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500" fill="hold"/>
                                        <p:tgtEl>
                                          <p:spTgt spid="31"/>
                                        </p:tgtEl>
                                        <p:attrNameLst>
                                          <p:attrName>ppt_x</p:attrName>
                                        </p:attrNameLst>
                                      </p:cBhvr>
                                      <p:tavLst>
                                        <p:tav tm="0">
                                          <p:val>
                                            <p:strVal val="0-#ppt_w/2"/>
                                          </p:val>
                                        </p:tav>
                                        <p:tav tm="100000">
                                          <p:val>
                                            <p:strVal val="#ppt_x"/>
                                          </p:val>
                                        </p:tav>
                                      </p:tavLst>
                                    </p:anim>
                                    <p:anim calcmode="lin" valueType="num">
                                      <p:cBhvr additive="base">
                                        <p:cTn id="74"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animBg="1"/>
      <p:bldP spid="23" grpId="0"/>
      <p:bldP spid="24" grpId="0" animBg="1"/>
      <p:bldP spid="25" grpId="0"/>
      <p:bldP spid="26" grpId="0"/>
      <p:bldP spid="31"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600181"/>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16729" y="774428"/>
            <a:ext cx="11445063" cy="5624622"/>
          </a:xfrm>
        </p:spPr>
        <p:txBody>
          <a:bodyPr>
            <a:normAutofit fontScale="92500" lnSpcReduction="10000"/>
          </a:bodyPr>
          <a:lstStyle/>
          <a:p>
            <a:pPr marL="0" indent="0">
              <a:buClr>
                <a:schemeClr val="tx2"/>
              </a:buClr>
              <a:buNone/>
            </a:pPr>
            <a:r>
              <a:rPr lang="en-US" sz="1400" b="1" dirty="0">
                <a:solidFill>
                  <a:srgbClr val="C00000"/>
                </a:solidFill>
              </a:rPr>
              <a:t>Article 190 of the Criminal Code, </a:t>
            </a:r>
            <a:r>
              <a:rPr lang="en-US" sz="1400" b="1" dirty="0" err="1">
                <a:solidFill>
                  <a:srgbClr val="C00000"/>
                </a:solidFill>
              </a:rPr>
              <a:t>Unauthorised</a:t>
            </a:r>
            <a:r>
              <a:rPr lang="en-US" sz="1400" b="1" dirty="0">
                <a:solidFill>
                  <a:srgbClr val="C00000"/>
                </a:solidFill>
              </a:rPr>
              <a:t> Manufacture of and Trade in Drugs </a:t>
            </a:r>
          </a:p>
          <a:p>
            <a:pPr marL="0" indent="0">
              <a:spcBef>
                <a:spcPts val="200"/>
              </a:spcBef>
              <a:buClr>
                <a:schemeClr val="tx2"/>
              </a:buClr>
              <a:buNone/>
            </a:pPr>
            <a:endParaRPr lang="en-US" sz="1400" dirty="0"/>
          </a:p>
          <a:p>
            <a:pPr marL="0" indent="0">
              <a:spcBef>
                <a:spcPts val="200"/>
              </a:spcBef>
              <a:buClr>
                <a:schemeClr val="tx2"/>
              </a:buClr>
              <a:buNone/>
            </a:pPr>
            <a:r>
              <a:rPr lang="en-US" sz="1400" dirty="0"/>
              <a:t>(1)  Whoever manufactures or processes substances declared by law to be drugs </a:t>
            </a:r>
          </a:p>
          <a:p>
            <a:pPr marL="0" indent="0">
              <a:spcBef>
                <a:spcPts val="200"/>
              </a:spcBef>
              <a:buClr>
                <a:schemeClr val="tx2"/>
              </a:buClr>
              <a:buNone/>
            </a:pPr>
            <a:r>
              <a:rPr lang="en-US" sz="1400" dirty="0"/>
              <a:t>       shall be sentenced to imprisonment for a term of between six months and five years.</a:t>
            </a:r>
          </a:p>
          <a:p>
            <a:pPr marL="0" indent="0">
              <a:spcBef>
                <a:spcPts val="600"/>
              </a:spcBef>
              <a:buClr>
                <a:schemeClr val="tx2"/>
              </a:buClr>
              <a:buNone/>
            </a:pPr>
            <a:r>
              <a:rPr lang="en-US" sz="1400" dirty="0"/>
              <a:t>(2) Whoever manufactures, processes, transports, imports or exports, procures or possesses substances referred to in paragraph 1 of this Article, that are intended for </a:t>
            </a:r>
            <a:r>
              <a:rPr lang="en-US" sz="1400" dirty="0" err="1"/>
              <a:t>unauthorised</a:t>
            </a:r>
            <a:r>
              <a:rPr lang="en-US" sz="1400" dirty="0"/>
              <a:t> sale or placing on the market in some other way, or offers them for sale without </a:t>
            </a:r>
            <a:r>
              <a:rPr lang="en-US" sz="1400" dirty="0" err="1"/>
              <a:t>authorisation</a:t>
            </a:r>
            <a:r>
              <a:rPr lang="en-US" sz="1400" dirty="0"/>
              <a:t>, or sells or transports them, or mediates in their sale or purchase, or markets them in some other way</a:t>
            </a:r>
          </a:p>
          <a:p>
            <a:pPr marL="0" indent="0">
              <a:spcBef>
                <a:spcPts val="200"/>
              </a:spcBef>
              <a:buClr>
                <a:schemeClr val="tx2"/>
              </a:buClr>
              <a:buNone/>
            </a:pPr>
            <a:r>
              <a:rPr lang="en-US" sz="1400" dirty="0"/>
              <a:t>       shall be sentenced to imprisonment for a term of between one and twelve years.</a:t>
            </a:r>
          </a:p>
          <a:p>
            <a:pPr marL="0" indent="0">
              <a:spcBef>
                <a:spcPts val="600"/>
              </a:spcBef>
              <a:buClr>
                <a:schemeClr val="tx2"/>
              </a:buClr>
              <a:buNone/>
            </a:pPr>
            <a:r>
              <a:rPr lang="en-US" sz="1400" dirty="0"/>
              <a:t>(3) Whoever offers for sale, sells or mediates in the sale of substances referred to in paragraph 1 of this Article to a person suffering from a severe mental disorder, or to a child, or does this in a school or at another place providing education to children or at which children engage in sporting or social activities, or in its immediate proximity, </a:t>
            </a:r>
            <a:r>
              <a:rPr lang="en-US" sz="1400" dirty="0">
                <a:solidFill>
                  <a:srgbClr val="FF0000"/>
                </a:solidFill>
              </a:rPr>
              <a:t>or in a penal institution</a:t>
            </a:r>
            <a:r>
              <a:rPr lang="en-US" sz="1400" dirty="0"/>
              <a:t>, or whoever in order to commit the offence referred to in paragraph 2 of this Article uses a child, or a public official who does this in relation to his/her function, or a responsible person in relation to his/her public authority, </a:t>
            </a:r>
          </a:p>
          <a:p>
            <a:pPr marL="0" indent="0">
              <a:spcBef>
                <a:spcPts val="200"/>
              </a:spcBef>
              <a:buClr>
                <a:schemeClr val="tx2"/>
              </a:buClr>
              <a:buNone/>
            </a:pPr>
            <a:r>
              <a:rPr lang="en-US" sz="1400" dirty="0"/>
              <a:t>       shall be sentenced to imprisonment for a term of between three and fifteen years.</a:t>
            </a:r>
          </a:p>
          <a:p>
            <a:pPr marL="0" indent="0">
              <a:buClr>
                <a:schemeClr val="tx2"/>
              </a:buClr>
              <a:buNone/>
            </a:pPr>
            <a:r>
              <a:rPr lang="en-US" sz="1400" dirty="0"/>
              <a:t>(4) Whoever </a:t>
            </a:r>
            <a:r>
              <a:rPr lang="en-US" sz="1400" dirty="0" err="1"/>
              <a:t>organises</a:t>
            </a:r>
            <a:r>
              <a:rPr lang="en-US" sz="1400" dirty="0"/>
              <a:t> a network of resellers or mediators to commit offences referred to in paragraph 2 and 3 of this Article</a:t>
            </a:r>
          </a:p>
          <a:p>
            <a:pPr marL="0" indent="0">
              <a:spcBef>
                <a:spcPts val="200"/>
              </a:spcBef>
              <a:buClr>
                <a:schemeClr val="tx2"/>
              </a:buClr>
              <a:buNone/>
            </a:pPr>
            <a:r>
              <a:rPr lang="en-US" sz="1400" dirty="0"/>
              <a:t>       shall be sentenced to imprisonment for a term of at least three years.</a:t>
            </a:r>
          </a:p>
          <a:p>
            <a:pPr marL="0" indent="0">
              <a:spcBef>
                <a:spcPts val="600"/>
              </a:spcBef>
              <a:buClr>
                <a:schemeClr val="tx2"/>
              </a:buClr>
              <a:buNone/>
            </a:pPr>
            <a:r>
              <a:rPr lang="en-US" sz="1400" dirty="0"/>
              <a:t>(5) Whoever by the criminal offence referred to in paragraph 2, 3, or 4 of this Article causes a substantial damage to the health of a large number of people or the death of a person to whom he/she sold the substance referred to in paragraph 1 of this Article or to whom the substance was sold through his/her mediation </a:t>
            </a:r>
          </a:p>
          <a:p>
            <a:pPr marL="0" indent="0">
              <a:spcBef>
                <a:spcPts val="200"/>
              </a:spcBef>
              <a:buClr>
                <a:schemeClr val="tx2"/>
              </a:buClr>
              <a:buNone/>
            </a:pPr>
            <a:r>
              <a:rPr lang="en-US" sz="1400" dirty="0"/>
              <a:t>       shall be sentenced to imprisonment for a term of at least five years.</a:t>
            </a:r>
          </a:p>
          <a:p>
            <a:pPr marL="0" indent="0">
              <a:buClr>
                <a:schemeClr val="tx2"/>
              </a:buClr>
              <a:buNone/>
            </a:pPr>
            <a:r>
              <a:rPr lang="en-US" sz="1400" dirty="0"/>
              <a:t>(6) Whoever produces, procures, transfers, exports or imports or possesses equipment, material or substances which can be used in the production of substances referred to in paragraph 1 of this Article, which equipment, material or substances he/she knows are intended for their </a:t>
            </a:r>
            <a:r>
              <a:rPr lang="en-US" sz="1400" dirty="0" err="1"/>
              <a:t>unauthorised</a:t>
            </a:r>
            <a:r>
              <a:rPr lang="en-US" sz="1400" dirty="0"/>
              <a:t> production,</a:t>
            </a:r>
          </a:p>
          <a:p>
            <a:pPr marL="0" indent="0">
              <a:spcBef>
                <a:spcPts val="200"/>
              </a:spcBef>
              <a:buClr>
                <a:schemeClr val="tx2"/>
              </a:buClr>
              <a:buNone/>
            </a:pPr>
            <a:r>
              <a:rPr lang="en-US" sz="1400" dirty="0"/>
              <a:t>       shall be sentenced to imprisonment for a term of between six months and five years.</a:t>
            </a:r>
          </a:p>
          <a:p>
            <a:pPr marL="0" indent="0">
              <a:buClr>
                <a:schemeClr val="tx2"/>
              </a:buClr>
              <a:buNone/>
            </a:pPr>
            <a:r>
              <a:rPr lang="en-US" sz="1400" dirty="0"/>
              <a:t>(7) Drug production shall also mean the cultivation of a plant or mushroom from which a drug can be obtained. </a:t>
            </a:r>
          </a:p>
          <a:p>
            <a:pPr marL="0" indent="0">
              <a:buClr>
                <a:schemeClr val="tx2"/>
              </a:buClr>
              <a:buNone/>
            </a:pPr>
            <a:r>
              <a:rPr lang="en-US" sz="1400" dirty="0"/>
              <a:t>(8) The substances referred to in paragraph 1 of this Article, the substances which can be used for their production, plants, mushrooms or parts of plants or mushrooms from which the substances referred to in paragraph 1 can be obtained, the means of their production or processing, the means of transport adapted for the purpose of concealing these substances and the means for their use shall be seized.  </a:t>
            </a:r>
          </a:p>
          <a:p>
            <a:pPr marL="0" indent="0">
              <a:buClr>
                <a:schemeClr val="tx2"/>
              </a:buClr>
              <a:buNone/>
            </a:pPr>
            <a:r>
              <a:rPr lang="en-US" sz="1400" dirty="0"/>
              <a:t>(10) If the perpetrator of the criminal offence referred to in paragraph 1, 2, 3, 4, or 6 of this Article substantially contributes of his/her own free will to the discovery of the offence set out in this Article, the court may remit his/her punishment.</a:t>
            </a:r>
          </a:p>
          <a:p>
            <a:pPr>
              <a:buClr>
                <a:schemeClr val="tx2"/>
              </a:buClr>
            </a:pPr>
            <a:endParaRPr lang="en-US" sz="1400"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TextBox 2">
            <a:extLst>
              <a:ext uri="{FF2B5EF4-FFF2-40B4-BE49-F238E27FC236}">
                <a16:creationId xmlns:a16="http://schemas.microsoft.com/office/drawing/2014/main" id="{66438C80-DA15-4D4F-AE66-0762852C8F03}"/>
              </a:ext>
            </a:extLst>
          </p:cNvPr>
          <p:cNvSpPr txBox="1"/>
          <p:nvPr/>
        </p:nvSpPr>
        <p:spPr>
          <a:xfrm>
            <a:off x="7251405" y="728121"/>
            <a:ext cx="2656048" cy="646331"/>
          </a:xfrm>
          <a:prstGeom prst="rect">
            <a:avLst/>
          </a:prstGeom>
          <a:noFill/>
        </p:spPr>
        <p:txBody>
          <a:bodyPr wrap="none" rtlCol="0">
            <a:spAutoFit/>
          </a:bodyPr>
          <a:lstStyle/>
          <a:p>
            <a:r>
              <a:rPr lang="en-US" dirty="0"/>
              <a:t>“Criminal Offences against</a:t>
            </a:r>
          </a:p>
          <a:p>
            <a:r>
              <a:rPr lang="en-US" dirty="0"/>
              <a:t>People’s Health”</a:t>
            </a:r>
            <a:endParaRPr lang="hr-HR" dirty="0"/>
          </a:p>
        </p:txBody>
      </p:sp>
    </p:spTree>
    <p:extLst>
      <p:ext uri="{BB962C8B-B14F-4D97-AF65-F5344CB8AC3E}">
        <p14:creationId xmlns:p14="http://schemas.microsoft.com/office/powerpoint/2010/main" val="1832893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293593" y="917417"/>
            <a:ext cx="6860247" cy="5285798"/>
          </a:xfrm>
        </p:spPr>
        <p:txBody>
          <a:bodyPr>
            <a:normAutofit/>
          </a:bodyPr>
          <a:lstStyle/>
          <a:p>
            <a:pPr marL="0" indent="0">
              <a:buClr>
                <a:schemeClr val="tx2"/>
              </a:buClr>
              <a:buNone/>
            </a:pPr>
            <a:r>
              <a:rPr lang="en-US" sz="1400" b="1" dirty="0">
                <a:solidFill>
                  <a:srgbClr val="C00000"/>
                </a:solidFill>
              </a:rPr>
              <a:t>Article 191 of the Criminal Code, Enabling the Use of Drugs </a:t>
            </a:r>
          </a:p>
          <a:p>
            <a:pPr marL="0" indent="0">
              <a:spcBef>
                <a:spcPts val="200"/>
              </a:spcBef>
              <a:buClr>
                <a:schemeClr val="tx2"/>
              </a:buClr>
              <a:buNone/>
            </a:pPr>
            <a:endParaRPr lang="en-US" sz="1400" dirty="0"/>
          </a:p>
          <a:p>
            <a:pPr marL="0" indent="0">
              <a:spcBef>
                <a:spcPts val="200"/>
              </a:spcBef>
              <a:buClr>
                <a:schemeClr val="tx2"/>
              </a:buClr>
              <a:buNone/>
            </a:pPr>
            <a:r>
              <a:rPr lang="en-US" sz="1400" dirty="0"/>
              <a:t>(1) Whoever induces another to use the substances referred to in Article 190, paragraph 1, of this Code or gives them to him/her for his/her or another person's use, or makes available to another a location in which to use them, or otherwise enables him/her to use them</a:t>
            </a:r>
          </a:p>
          <a:p>
            <a:pPr marL="0" indent="0">
              <a:spcBef>
                <a:spcPts val="200"/>
              </a:spcBef>
              <a:buClr>
                <a:schemeClr val="tx2"/>
              </a:buClr>
              <a:buNone/>
            </a:pPr>
            <a:r>
              <a:rPr lang="en-US" sz="1400" dirty="0"/>
              <a:t>       shall be sentenced to imprisonment for a term of between six months and five years.</a:t>
            </a:r>
          </a:p>
          <a:p>
            <a:pPr marL="0" indent="0">
              <a:spcBef>
                <a:spcPts val="600"/>
              </a:spcBef>
              <a:buClr>
                <a:schemeClr val="tx2"/>
              </a:buClr>
              <a:buNone/>
            </a:pPr>
            <a:r>
              <a:rPr lang="en-US" sz="1400" dirty="0"/>
              <a:t>(2) If the criminal offence referred to in paragraph 1 of this Article was committed against a child or a person suffering from a severe mental disorder, or in a school or at another place providing education to children or at which children engage in sporting or social activities, or in its immediate proximity, </a:t>
            </a:r>
            <a:r>
              <a:rPr lang="en-US" sz="1400" dirty="0">
                <a:solidFill>
                  <a:srgbClr val="FF0000"/>
                </a:solidFill>
              </a:rPr>
              <a:t>or in a penal institution</a:t>
            </a:r>
            <a:r>
              <a:rPr lang="en-US" sz="1400" dirty="0"/>
              <a:t>, or against a number of persons, or if the offence referred to in paragraph 1 of this Article is committed by a public official, health worker, social worker, teacher, supervisor or trainer through abuse of his/her position, the perpetrator</a:t>
            </a:r>
          </a:p>
          <a:p>
            <a:pPr marL="0" indent="0">
              <a:spcBef>
                <a:spcPts val="200"/>
              </a:spcBef>
              <a:buClr>
                <a:schemeClr val="tx2"/>
              </a:buClr>
              <a:buNone/>
            </a:pPr>
            <a:r>
              <a:rPr lang="en-US" sz="1400" dirty="0"/>
              <a:t>       shall be sentenced to imprisonment for a term of between one and ten years.</a:t>
            </a:r>
          </a:p>
          <a:p>
            <a:pPr marL="0" indent="0">
              <a:spcBef>
                <a:spcPts val="600"/>
              </a:spcBef>
              <a:buClr>
                <a:schemeClr val="tx2"/>
              </a:buClr>
              <a:buNone/>
            </a:pPr>
            <a:r>
              <a:rPr lang="en-US" sz="1400" dirty="0"/>
              <a:t>(3) Whoever by the criminal offence referred to in paragraph 1 or 2 of this Article causes the death of a person to whom he/she gave the substance referred to in paragraph 1 of this Article, </a:t>
            </a:r>
          </a:p>
          <a:p>
            <a:pPr marL="0" indent="0">
              <a:spcBef>
                <a:spcPts val="200"/>
              </a:spcBef>
              <a:buClr>
                <a:schemeClr val="tx2"/>
              </a:buClr>
              <a:buNone/>
            </a:pPr>
            <a:r>
              <a:rPr lang="en-US" sz="1400" dirty="0"/>
              <a:t>       shall be sentenced to imprisonment for a term of between three and fifteen years.</a:t>
            </a:r>
          </a:p>
          <a:p>
            <a:pPr marL="0" indent="0">
              <a:buClr>
                <a:schemeClr val="tx2"/>
              </a:buClr>
              <a:buNone/>
            </a:pPr>
            <a:r>
              <a:rPr lang="en-US" sz="1400" dirty="0"/>
              <a:t>(4) The substances referred to in paragraph 1 of this Article and the paraphernalia for their preparation and use shall be seized.</a:t>
            </a:r>
          </a:p>
          <a:p>
            <a:pPr marL="0" indent="0">
              <a:spcBef>
                <a:spcPts val="600"/>
              </a:spcBef>
              <a:buClr>
                <a:schemeClr val="tx2"/>
              </a:buClr>
              <a:buNone/>
            </a:pPr>
            <a:r>
              <a:rPr lang="en-US" sz="1400" dirty="0"/>
              <a:t>(5) If the perpetrator of the criminal offence referred to in paragraph 1 or 2 of this Article substantially contributes of his/her own free will to the discovery of the criminal offence set out in Article 190 or Article 191 of this Code, the court may remit his/her punishment.</a:t>
            </a:r>
          </a:p>
          <a:p>
            <a:pPr marL="0" indent="0">
              <a:spcBef>
                <a:spcPts val="200"/>
              </a:spcBef>
              <a:buClr>
                <a:schemeClr val="tx2"/>
              </a:buClr>
              <a:buNone/>
            </a:pPr>
            <a:endParaRPr lang="en-US" sz="1400"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Rectangle: Rounded Corners 2">
            <a:extLst>
              <a:ext uri="{FF2B5EF4-FFF2-40B4-BE49-F238E27FC236}">
                <a16:creationId xmlns:a16="http://schemas.microsoft.com/office/drawing/2014/main" id="{C4D6DC09-0CA1-446D-AE6D-1310F1B61476}"/>
              </a:ext>
            </a:extLst>
          </p:cNvPr>
          <p:cNvSpPr/>
          <p:nvPr/>
        </p:nvSpPr>
        <p:spPr>
          <a:xfrm>
            <a:off x="7423218" y="4108739"/>
            <a:ext cx="4563578" cy="201089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285750" indent="-285750">
              <a:buFont typeface="Arial" panose="020B0604020202020204" pitchFamily="34" charset="0"/>
              <a:buChar char="•"/>
            </a:pPr>
            <a:r>
              <a:rPr lang="en-US" sz="1400" dirty="0"/>
              <a:t>The number of criminal offenses related to drug abuse has decreased over the past eight years, from 2,700 criminal offenses in 2013 to 2,645 criminal offenses in 2020. </a:t>
            </a:r>
          </a:p>
          <a:p>
            <a:pPr marL="285750" indent="-285750">
              <a:buFont typeface="Arial" panose="020B0604020202020204" pitchFamily="34" charset="0"/>
              <a:buChar char="•"/>
            </a:pPr>
            <a:r>
              <a:rPr lang="en-US" sz="1400" dirty="0"/>
              <a:t>Substance abuse misdemeanor trends show an increase in the number of prohibited behaviors related to drug abuse, from approximately 5,500 in 2013 to 6,563 in 2020.</a:t>
            </a:r>
            <a:endParaRPr lang="hr-HR" sz="1400" dirty="0"/>
          </a:p>
        </p:txBody>
      </p:sp>
      <p:sp>
        <p:nvSpPr>
          <p:cNvPr id="11" name="Rectangle: Rounded Corners 10">
            <a:extLst>
              <a:ext uri="{FF2B5EF4-FFF2-40B4-BE49-F238E27FC236}">
                <a16:creationId xmlns:a16="http://schemas.microsoft.com/office/drawing/2014/main" id="{56F58555-8B61-4557-B102-B8F25EF29817}"/>
              </a:ext>
            </a:extLst>
          </p:cNvPr>
          <p:cNvSpPr/>
          <p:nvPr/>
        </p:nvSpPr>
        <p:spPr>
          <a:xfrm>
            <a:off x="7386447" y="1113252"/>
            <a:ext cx="4600349" cy="2744536"/>
          </a:xfrm>
          <a:prstGeom prst="roundRect">
            <a:avLst/>
          </a:prstGeom>
          <a:ln>
            <a:solidFill>
              <a:srgbClr val="C00000"/>
            </a:solidFill>
          </a:ln>
        </p:spPr>
        <p:style>
          <a:lnRef idx="2">
            <a:schemeClr val="accent1"/>
          </a:lnRef>
          <a:fillRef idx="1">
            <a:schemeClr val="lt1"/>
          </a:fillRef>
          <a:effectRef idx="0">
            <a:schemeClr val="accent1"/>
          </a:effectRef>
          <a:fontRef idx="minor">
            <a:schemeClr val="dk1"/>
          </a:fontRef>
        </p:style>
        <p:txBody>
          <a:bodyPr rtlCol="0" anchor="ctr"/>
          <a:lstStyle/>
          <a:p>
            <a:pPr marL="285750" indent="-285750">
              <a:buFont typeface="Arial" panose="020B0604020202020204" pitchFamily="34" charset="0"/>
              <a:buChar char="•"/>
            </a:pPr>
            <a:r>
              <a:rPr lang="en-US" sz="1400" dirty="0"/>
              <a:t>The Criminal Code prohibits a wade range of behaviors related to drug abuse from unauthorized production without intent to put the drug in circulation to substantially damaging the health of a large number of people as well as giving a lethal dose of a narcotic drug. </a:t>
            </a:r>
          </a:p>
          <a:p>
            <a:pPr marL="285750" indent="-285750">
              <a:buFont typeface="Arial" panose="020B0604020202020204" pitchFamily="34" charset="0"/>
              <a:buChar char="•"/>
            </a:pPr>
            <a:r>
              <a:rPr lang="en-US" sz="1400" dirty="0"/>
              <a:t>Encouragement of others to use narcotic drugs and creation of conditions for such use is also prohibited.</a:t>
            </a:r>
          </a:p>
          <a:p>
            <a:pPr marL="285750" indent="-285750">
              <a:buFont typeface="Arial" panose="020B0604020202020204" pitchFamily="34" charset="0"/>
              <a:buChar char="•"/>
            </a:pPr>
            <a:r>
              <a:rPr lang="en-US" sz="1400" dirty="0"/>
              <a:t>Committing offences within the ambit of organized crime constitutes an aggravated crime.</a:t>
            </a:r>
          </a:p>
          <a:p>
            <a:pPr marL="285750" indent="-285750">
              <a:buFont typeface="Arial" panose="020B0604020202020204" pitchFamily="34" charset="0"/>
              <a:buChar char="•"/>
            </a:pPr>
            <a:r>
              <a:rPr lang="en-US" sz="1400" dirty="0"/>
              <a:t>A special protection is given to children and persons suffering from severe mental health issues. </a:t>
            </a:r>
            <a:endParaRPr lang="hr-HR" sz="1400" dirty="0"/>
          </a:p>
        </p:txBody>
      </p:sp>
      <p:pic>
        <p:nvPicPr>
          <p:cNvPr id="7" name="Picture 6">
            <a:extLst>
              <a:ext uri="{FF2B5EF4-FFF2-40B4-BE49-F238E27FC236}">
                <a16:creationId xmlns:a16="http://schemas.microsoft.com/office/drawing/2014/main" id="{9D9CB865-FD07-43E6-B6A4-D0CA8217D6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55384" y="71165"/>
            <a:ext cx="1085095" cy="930081"/>
          </a:xfrm>
          <a:prstGeom prst="rect">
            <a:avLst/>
          </a:prstGeom>
        </p:spPr>
      </p:pic>
    </p:spTree>
    <p:extLst>
      <p:ext uri="{BB962C8B-B14F-4D97-AF65-F5344CB8AC3E}">
        <p14:creationId xmlns:p14="http://schemas.microsoft.com/office/powerpoint/2010/main" val="4193075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719671"/>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20501" y="650988"/>
            <a:ext cx="11875824" cy="5910249"/>
          </a:xfrm>
        </p:spPr>
        <p:txBody>
          <a:bodyPr>
            <a:normAutofit fontScale="92500" lnSpcReduction="20000"/>
          </a:bodyPr>
          <a:lstStyle/>
          <a:p>
            <a:pPr marL="457200" lvl="1" indent="0">
              <a:buClr>
                <a:schemeClr val="tx2"/>
              </a:buClr>
              <a:buNone/>
            </a:pPr>
            <a:r>
              <a:rPr lang="en-US" sz="1800" i="1" dirty="0">
                <a:solidFill>
                  <a:srgbClr val="C00000"/>
                </a:solidFill>
              </a:rPr>
              <a:t>Mandatory Addiction Treatment</a:t>
            </a:r>
          </a:p>
          <a:p>
            <a:pPr marL="457200" lvl="1" indent="0">
              <a:buClr>
                <a:schemeClr val="tx2"/>
              </a:buClr>
              <a:buNone/>
            </a:pPr>
            <a:endParaRPr lang="en-US" sz="1800" i="1" dirty="0"/>
          </a:p>
          <a:p>
            <a:pPr marL="457200" lvl="1" indent="0">
              <a:buClr>
                <a:schemeClr val="tx2"/>
              </a:buClr>
              <a:buNone/>
            </a:pPr>
            <a:r>
              <a:rPr lang="en-US" sz="1800" i="1" dirty="0"/>
              <a:t>Article 69 </a:t>
            </a:r>
          </a:p>
          <a:p>
            <a:pPr marL="457200" lvl="1" indent="0">
              <a:buClr>
                <a:schemeClr val="tx2"/>
              </a:buClr>
              <a:buNone/>
            </a:pPr>
            <a:r>
              <a:rPr lang="en-US" sz="1800" i="1" dirty="0"/>
              <a:t>(1) The court shall impose the safety measure of mandatory addiction treatment upon a perpetrator who under the decisive effects of alcohol, drug or other type of addiction has committed a criminal offence if there is a danger that by reason of this addiction he/she might commit a more serious criminal offence in the future.</a:t>
            </a:r>
          </a:p>
          <a:p>
            <a:pPr marL="457200" lvl="1" indent="0">
              <a:buClr>
                <a:schemeClr val="tx2"/>
              </a:buClr>
              <a:buNone/>
            </a:pPr>
            <a:r>
              <a:rPr lang="en-US" sz="1800" i="1" dirty="0"/>
              <a:t>(2) The measure referred to in paragraph 1 of this Article and imposed together with a sentence of imprisonment shall be executed within the prison system or at a medical or other facility </a:t>
            </a:r>
            <a:r>
              <a:rPr lang="en-US" sz="1800" i="1" dirty="0" err="1"/>
              <a:t>specialising</a:t>
            </a:r>
            <a:r>
              <a:rPr lang="en-US" sz="1800" i="1" dirty="0"/>
              <a:t> in the treatment of addiction outside the prison system under the conditions specified in a special regulation. The measure imposed together with a fine, community service or a suspended sentence shall be executed at a medical or other facility </a:t>
            </a:r>
            <a:r>
              <a:rPr lang="en-US" sz="1800" i="1" dirty="0" err="1"/>
              <a:t>specialising</a:t>
            </a:r>
            <a:r>
              <a:rPr lang="en-US" sz="1800" i="1" dirty="0"/>
              <a:t> in the treatment of addiction outside the prison system and, under the conditions specified in a special regulation, as in the case pursuant to Article 44, paragraph 4 of this Code, may also be executed in a therapeutic community if such rehabilitation is sufficient for averting the danger. The measure referred to in paragraph 1 of this article is carried out under supervision of the competent </a:t>
            </a:r>
            <a:r>
              <a:rPr lang="en-US" sz="1800" i="1" dirty="0" err="1"/>
              <a:t>uthority</a:t>
            </a:r>
            <a:r>
              <a:rPr lang="en-US" sz="1800" i="1" dirty="0"/>
              <a:t> for probation when it was imposed with a fine, community service and suspended sentence. </a:t>
            </a:r>
          </a:p>
          <a:p>
            <a:pPr marL="457200" lvl="1" indent="0">
              <a:buClr>
                <a:schemeClr val="tx2"/>
              </a:buClr>
              <a:buNone/>
            </a:pPr>
            <a:r>
              <a:rPr lang="en-US" sz="1800" i="1" dirty="0"/>
              <a:t>(3) The measure referred to in paragraph 1 of this Article may last until the completion of the prison sentence or community service, until the end of the period of probation accompanying a suspended sentence or until the expiry of the prison sentence corresponding to the imposed fine but not longer than three years. </a:t>
            </a:r>
          </a:p>
          <a:p>
            <a:pPr marL="457200" lvl="1" indent="0">
              <a:buClr>
                <a:schemeClr val="tx2"/>
              </a:buClr>
              <a:buNone/>
            </a:pPr>
            <a:r>
              <a:rPr lang="en-US" sz="1800" i="1" dirty="0"/>
              <a:t>(4) If the reasons for which it was imposed have ceased to exist or if its previous and future implementation is unpromising, the execution of sentences judge shall stop the execution of the measure referred to in paragraph 1 of this Article.</a:t>
            </a:r>
          </a:p>
          <a:p>
            <a:pPr marL="457200" lvl="1" indent="0">
              <a:buClr>
                <a:schemeClr val="tx2"/>
              </a:buClr>
              <a:buNone/>
            </a:pPr>
            <a:r>
              <a:rPr lang="en-US" sz="1800" i="1" dirty="0"/>
              <a:t>(5) The execution of sentences judge shall at least every six months from the day the perpetrator is subjected to the measure referred to in paragraph 1 of this Article review whether the conditions for the measure's continuation, set forth in paragraph 1 of this Article, still exist and shall decide thereon. The execution of sentences judge may stop the application of a measure or change the manner or time of its execution.</a:t>
            </a:r>
          </a:p>
          <a:p>
            <a:pPr marL="457200" lvl="1" indent="0">
              <a:buClr>
                <a:schemeClr val="tx2"/>
              </a:buClr>
              <a:buNone/>
            </a:pPr>
            <a:r>
              <a:rPr lang="en-US" sz="1800" i="1" dirty="0"/>
              <a:t>(6) The provision of Article 68, paragraph 7, of this Act shall apply to the measure of mandatory addiction treatment.</a:t>
            </a:r>
          </a:p>
          <a:p>
            <a:pPr marL="457200" lvl="1" indent="0">
              <a:buClr>
                <a:schemeClr val="tx2"/>
              </a:buClr>
              <a:buNone/>
            </a:pPr>
            <a:r>
              <a:rPr lang="en-US" sz="1800" i="1" dirty="0"/>
              <a:t>(7) The court, upon conviction that the measure referred to in paragraph 1 of this Article is imposed together with a fine, community service or a suspended sentence, shall inform the competent probation authority to take further steps prescribed by a special law and regulations based on that law.</a:t>
            </a:r>
          </a:p>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Tree>
    <p:extLst>
      <p:ext uri="{BB962C8B-B14F-4D97-AF65-F5344CB8AC3E}">
        <p14:creationId xmlns:p14="http://schemas.microsoft.com/office/powerpoint/2010/main" val="971685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TextBox 2">
            <a:extLst>
              <a:ext uri="{FF2B5EF4-FFF2-40B4-BE49-F238E27FC236}">
                <a16:creationId xmlns:a16="http://schemas.microsoft.com/office/drawing/2014/main" id="{3D5A3E87-0744-4348-8976-A7BD507EEDD4}"/>
              </a:ext>
            </a:extLst>
          </p:cNvPr>
          <p:cNvSpPr txBox="1"/>
          <p:nvPr/>
        </p:nvSpPr>
        <p:spPr>
          <a:xfrm>
            <a:off x="255817" y="807844"/>
            <a:ext cx="3196260" cy="369332"/>
          </a:xfrm>
          <a:prstGeom prst="rect">
            <a:avLst/>
          </a:prstGeom>
          <a:noFill/>
        </p:spPr>
        <p:txBody>
          <a:bodyPr wrap="none" rtlCol="0">
            <a:spAutoFit/>
          </a:bodyPr>
          <a:lstStyle/>
          <a:p>
            <a:r>
              <a:rPr lang="en-US" i="1" dirty="0">
                <a:solidFill>
                  <a:srgbClr val="C00000"/>
                </a:solidFill>
              </a:rPr>
              <a:t>Mandatory Addiction Treatment</a:t>
            </a:r>
          </a:p>
        </p:txBody>
      </p:sp>
      <p:pic>
        <p:nvPicPr>
          <p:cNvPr id="11" name="Picture 5" descr="https://www.colourbox.com/preview/9946595-3d-man-sitting-and-thinking-with-red-question-mark-over-white-background.jpg">
            <a:extLst>
              <a:ext uri="{FF2B5EF4-FFF2-40B4-BE49-F238E27FC236}">
                <a16:creationId xmlns:a16="http://schemas.microsoft.com/office/drawing/2014/main" id="{E0B7BB68-F6E6-461B-B273-455C2ADFD9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5368" y="3979672"/>
            <a:ext cx="2287587" cy="22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loud Callout 4">
            <a:extLst>
              <a:ext uri="{FF2B5EF4-FFF2-40B4-BE49-F238E27FC236}">
                <a16:creationId xmlns:a16="http://schemas.microsoft.com/office/drawing/2014/main" id="{BD56125F-193F-4716-B91E-DBF3B10A3C80}"/>
              </a:ext>
            </a:extLst>
          </p:cNvPr>
          <p:cNvSpPr/>
          <p:nvPr/>
        </p:nvSpPr>
        <p:spPr>
          <a:xfrm>
            <a:off x="8751630" y="2343844"/>
            <a:ext cx="2178640" cy="1432628"/>
          </a:xfrm>
          <a:prstGeom prst="cloudCallout">
            <a:avLst/>
          </a:prstGeom>
        </p:spPr>
        <p:style>
          <a:lnRef idx="2">
            <a:schemeClr val="accent2"/>
          </a:lnRef>
          <a:fillRef idx="1">
            <a:schemeClr val="lt1"/>
          </a:fillRef>
          <a:effectRef idx="0">
            <a:schemeClr val="accent2"/>
          </a:effectRef>
          <a:fontRef idx="minor">
            <a:schemeClr val="dk1"/>
          </a:fontRef>
        </p:style>
        <p:txBody>
          <a:bodyPr anchor="ctr"/>
          <a:lstStyle/>
          <a:p>
            <a:pPr algn="ctr" eaLnBrk="1" hangingPunct="1">
              <a:defRPr/>
            </a:pPr>
            <a:endParaRPr lang="hr-HR" dirty="0"/>
          </a:p>
          <a:p>
            <a:pPr algn="ctr" eaLnBrk="1" hangingPunct="1">
              <a:defRPr/>
            </a:pPr>
            <a:r>
              <a:rPr lang="en-US" dirty="0"/>
              <a:t>Legal conditions to impose a measure</a:t>
            </a:r>
            <a:r>
              <a:rPr lang="hr-HR" dirty="0"/>
              <a:t>? </a:t>
            </a:r>
          </a:p>
          <a:p>
            <a:pPr algn="ctr" eaLnBrk="1" hangingPunct="1">
              <a:defRPr/>
            </a:pPr>
            <a:endParaRPr lang="hr-HR" dirty="0"/>
          </a:p>
        </p:txBody>
      </p:sp>
      <p:pic>
        <p:nvPicPr>
          <p:cNvPr id="13" name="Picture 6">
            <a:extLst>
              <a:ext uri="{FF2B5EF4-FFF2-40B4-BE49-F238E27FC236}">
                <a16:creationId xmlns:a16="http://schemas.microsoft.com/office/drawing/2014/main" id="{96B8E3B5-46C5-4DE1-91C3-07B493F286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7330" y="3579622"/>
            <a:ext cx="292100"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ounded Rectangle 7">
            <a:extLst>
              <a:ext uri="{FF2B5EF4-FFF2-40B4-BE49-F238E27FC236}">
                <a16:creationId xmlns:a16="http://schemas.microsoft.com/office/drawing/2014/main" id="{ABD6EA1D-04EF-45A3-A2EF-879904734E5C}"/>
              </a:ext>
            </a:extLst>
          </p:cNvPr>
          <p:cNvSpPr/>
          <p:nvPr/>
        </p:nvSpPr>
        <p:spPr>
          <a:xfrm>
            <a:off x="1995230" y="1677797"/>
            <a:ext cx="3514725" cy="13684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en-US" sz="1600" u="sng" dirty="0"/>
              <a:t>A perpetrator has committed a criminal offence</a:t>
            </a:r>
            <a:r>
              <a:rPr lang="en-US" sz="1600" dirty="0"/>
              <a:t> under the decisive effects of </a:t>
            </a:r>
            <a:r>
              <a:rPr lang="en-US" sz="1600" b="1" i="1" dirty="0">
                <a:solidFill>
                  <a:srgbClr val="002060"/>
                </a:solidFill>
              </a:rPr>
              <a:t>alcohol</a:t>
            </a:r>
            <a:r>
              <a:rPr lang="en-US" sz="1600" dirty="0"/>
              <a:t>, </a:t>
            </a:r>
            <a:r>
              <a:rPr lang="en-US" sz="1600" b="1" i="1" dirty="0">
                <a:solidFill>
                  <a:srgbClr val="002060"/>
                </a:solidFill>
              </a:rPr>
              <a:t>drug</a:t>
            </a:r>
            <a:r>
              <a:rPr lang="en-US" sz="1600" dirty="0"/>
              <a:t> or </a:t>
            </a:r>
            <a:r>
              <a:rPr lang="en-US" sz="1600" b="1" i="1" dirty="0">
                <a:solidFill>
                  <a:srgbClr val="002060"/>
                </a:solidFill>
              </a:rPr>
              <a:t>other type </a:t>
            </a:r>
            <a:r>
              <a:rPr lang="en-US" sz="1600" dirty="0"/>
              <a:t>of </a:t>
            </a:r>
            <a:r>
              <a:rPr lang="en-US" sz="1600" b="1" dirty="0">
                <a:solidFill>
                  <a:srgbClr val="FF0000"/>
                </a:solidFill>
              </a:rPr>
              <a:t>addiction</a:t>
            </a:r>
            <a:r>
              <a:rPr lang="en-US" sz="1600" dirty="0"/>
              <a:t> </a:t>
            </a:r>
            <a:endParaRPr lang="en-US" sz="1600" u="sng" dirty="0">
              <a:solidFill>
                <a:srgbClr val="FF0000"/>
              </a:solidFill>
            </a:endParaRPr>
          </a:p>
        </p:txBody>
      </p:sp>
      <p:sp>
        <p:nvSpPr>
          <p:cNvPr id="15" name="Rounded Rectangle 9">
            <a:extLst>
              <a:ext uri="{FF2B5EF4-FFF2-40B4-BE49-F238E27FC236}">
                <a16:creationId xmlns:a16="http://schemas.microsoft.com/office/drawing/2014/main" id="{73EA6E30-4F41-4921-8B8E-8DC406D2E604}"/>
              </a:ext>
            </a:extLst>
          </p:cNvPr>
          <p:cNvSpPr/>
          <p:nvPr/>
        </p:nvSpPr>
        <p:spPr>
          <a:xfrm>
            <a:off x="1892043" y="4614672"/>
            <a:ext cx="3721100" cy="13684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defRPr/>
            </a:pPr>
            <a:r>
              <a:rPr lang="en-US" sz="1600" u="sng" dirty="0"/>
              <a:t>There is a </a:t>
            </a:r>
            <a:r>
              <a:rPr lang="en-US" sz="1600" u="sng" dirty="0">
                <a:solidFill>
                  <a:srgbClr val="FF0000"/>
                </a:solidFill>
              </a:rPr>
              <a:t>danger</a:t>
            </a:r>
            <a:r>
              <a:rPr lang="hr-HR" sz="1600" dirty="0"/>
              <a:t> </a:t>
            </a:r>
            <a:r>
              <a:rPr lang="en-US" sz="1600" dirty="0"/>
              <a:t>that </a:t>
            </a:r>
            <a:r>
              <a:rPr lang="en-US" sz="1600" b="1" dirty="0"/>
              <a:t>by reason of this addiction </a:t>
            </a:r>
            <a:r>
              <a:rPr lang="en-US" sz="1600" dirty="0"/>
              <a:t>he/she might commit</a:t>
            </a:r>
            <a:r>
              <a:rPr lang="en-US" sz="1600" b="1" dirty="0"/>
              <a:t> </a:t>
            </a:r>
            <a:r>
              <a:rPr lang="en-US" sz="1600" b="1" dirty="0">
                <a:solidFill>
                  <a:srgbClr val="FF0000"/>
                </a:solidFill>
              </a:rPr>
              <a:t>a more serious </a:t>
            </a:r>
            <a:r>
              <a:rPr lang="en-US" sz="1600" dirty="0">
                <a:solidFill>
                  <a:srgbClr val="FF0000"/>
                </a:solidFill>
              </a:rPr>
              <a:t>criminal offence</a:t>
            </a:r>
            <a:r>
              <a:rPr lang="en-US" sz="1600" dirty="0"/>
              <a:t> in the future </a:t>
            </a:r>
            <a:endParaRPr lang="hr-HR" sz="1600" dirty="0"/>
          </a:p>
        </p:txBody>
      </p:sp>
      <p:sp>
        <p:nvSpPr>
          <p:cNvPr id="16" name="TextBox 10">
            <a:extLst>
              <a:ext uri="{FF2B5EF4-FFF2-40B4-BE49-F238E27FC236}">
                <a16:creationId xmlns:a16="http://schemas.microsoft.com/office/drawing/2014/main" id="{AE8E1FF4-7696-4B59-9E7A-69959E3CEED3}"/>
              </a:ext>
            </a:extLst>
          </p:cNvPr>
          <p:cNvSpPr txBox="1">
            <a:spLocks noChangeArrowheads="1"/>
          </p:cNvSpPr>
          <p:nvPr/>
        </p:nvSpPr>
        <p:spPr bwMode="auto">
          <a:xfrm>
            <a:off x="6820436" y="1811616"/>
            <a:ext cx="541338"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E0752F"/>
              </a:buClr>
              <a:buSzPct val="60000"/>
              <a:buFont typeface="Wingdings" panose="05000000000000000000" pitchFamily="2" charset="2"/>
              <a:buChar char=""/>
              <a:defRPr>
                <a:solidFill>
                  <a:schemeClr val="tx1"/>
                </a:solidFill>
                <a:latin typeface="Century Schoolbook" panose="02040604050505020304" pitchFamily="18" charset="0"/>
              </a:defRPr>
            </a:lvl3pPr>
            <a:lvl4pPr marL="1600200" indent="-228600">
              <a:spcBef>
                <a:spcPct val="20000"/>
              </a:spcBef>
              <a:buClr>
                <a:srgbClr val="FEC3AE"/>
              </a:buClr>
              <a:buSzPct val="60000"/>
              <a:buFont typeface="Wingdings" panose="05000000000000000000" pitchFamily="2" charset="2"/>
              <a:buChar char=""/>
              <a:defRPr>
                <a:solidFill>
                  <a:schemeClr val="tx1"/>
                </a:solidFill>
                <a:latin typeface="Century Schoolbook" panose="02040604050505020304" pitchFamily="18"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eaLnBrk="1" hangingPunct="1">
              <a:spcBef>
                <a:spcPct val="0"/>
              </a:spcBef>
              <a:buClrTx/>
              <a:buSzTx/>
              <a:buFontTx/>
              <a:buNone/>
            </a:pPr>
            <a:r>
              <a:rPr lang="en-US" altLang="sr-Latn-RS" b="1" dirty="0">
                <a:solidFill>
                  <a:srgbClr val="800000"/>
                </a:solidFill>
                <a:latin typeface="Arial" panose="020B0604020202020204" pitchFamily="34" charset="0"/>
              </a:rPr>
              <a:t>C</a:t>
            </a:r>
            <a:endParaRPr lang="hr-HR" altLang="sr-Latn-RS" b="1" dirty="0">
              <a:solidFill>
                <a:srgbClr val="800000"/>
              </a:solidFill>
              <a:latin typeface="Arial" panose="020B0604020202020204" pitchFamily="34" charset="0"/>
            </a:endParaRPr>
          </a:p>
          <a:p>
            <a:pPr eaLnBrk="1" hangingPunct="1">
              <a:spcBef>
                <a:spcPct val="0"/>
              </a:spcBef>
              <a:buClrTx/>
              <a:buSzTx/>
              <a:buFontTx/>
              <a:buNone/>
            </a:pPr>
            <a:r>
              <a:rPr lang="hr-HR" altLang="sr-Latn-RS" b="1" dirty="0">
                <a:solidFill>
                  <a:srgbClr val="800000"/>
                </a:solidFill>
                <a:latin typeface="Arial" panose="020B0604020202020204" pitchFamily="34" charset="0"/>
              </a:rPr>
              <a:t>U</a:t>
            </a:r>
          </a:p>
          <a:p>
            <a:pPr eaLnBrk="1" hangingPunct="1">
              <a:spcBef>
                <a:spcPct val="0"/>
              </a:spcBef>
              <a:buClrTx/>
              <a:buSzTx/>
              <a:buFontTx/>
              <a:buNone/>
            </a:pPr>
            <a:r>
              <a:rPr lang="hr-HR" altLang="sr-Latn-RS" b="1" dirty="0">
                <a:solidFill>
                  <a:srgbClr val="800000"/>
                </a:solidFill>
                <a:latin typeface="Arial" panose="020B0604020202020204" pitchFamily="34" charset="0"/>
              </a:rPr>
              <a:t>M</a:t>
            </a:r>
          </a:p>
          <a:p>
            <a:pPr eaLnBrk="1" hangingPunct="1">
              <a:spcBef>
                <a:spcPct val="0"/>
              </a:spcBef>
              <a:buClrTx/>
              <a:buSzTx/>
              <a:buFontTx/>
              <a:buNone/>
            </a:pPr>
            <a:r>
              <a:rPr lang="hr-HR" altLang="sr-Latn-RS" b="1" dirty="0">
                <a:solidFill>
                  <a:srgbClr val="800000"/>
                </a:solidFill>
                <a:latin typeface="Arial" panose="020B0604020202020204" pitchFamily="34" charset="0"/>
              </a:rPr>
              <a:t>U</a:t>
            </a:r>
          </a:p>
          <a:p>
            <a:pPr eaLnBrk="1" hangingPunct="1">
              <a:spcBef>
                <a:spcPct val="0"/>
              </a:spcBef>
              <a:buClrTx/>
              <a:buSzTx/>
              <a:buFontTx/>
              <a:buNone/>
            </a:pPr>
            <a:r>
              <a:rPr lang="hr-HR" altLang="sr-Latn-RS" b="1" dirty="0">
                <a:solidFill>
                  <a:srgbClr val="800000"/>
                </a:solidFill>
                <a:latin typeface="Arial" panose="020B0604020202020204" pitchFamily="34" charset="0"/>
              </a:rPr>
              <a:t>L</a:t>
            </a:r>
          </a:p>
          <a:p>
            <a:pPr eaLnBrk="1" hangingPunct="1">
              <a:spcBef>
                <a:spcPct val="0"/>
              </a:spcBef>
              <a:buClrTx/>
              <a:buSzTx/>
              <a:buFontTx/>
              <a:buNone/>
            </a:pPr>
            <a:r>
              <a:rPr lang="hr-HR" altLang="sr-Latn-RS" b="1" dirty="0">
                <a:solidFill>
                  <a:srgbClr val="800000"/>
                </a:solidFill>
                <a:latin typeface="Arial" panose="020B0604020202020204" pitchFamily="34" charset="0"/>
              </a:rPr>
              <a:t>A</a:t>
            </a:r>
          </a:p>
          <a:p>
            <a:pPr eaLnBrk="1" hangingPunct="1">
              <a:spcBef>
                <a:spcPct val="0"/>
              </a:spcBef>
              <a:buClrTx/>
              <a:buSzTx/>
              <a:buFontTx/>
              <a:buNone/>
            </a:pPr>
            <a:r>
              <a:rPr lang="hr-HR" altLang="sr-Latn-RS" b="1" dirty="0">
                <a:solidFill>
                  <a:srgbClr val="800000"/>
                </a:solidFill>
                <a:latin typeface="Arial" panose="020B0604020202020204" pitchFamily="34" charset="0"/>
              </a:rPr>
              <a:t>T</a:t>
            </a:r>
          </a:p>
          <a:p>
            <a:pPr eaLnBrk="1" hangingPunct="1">
              <a:spcBef>
                <a:spcPct val="0"/>
              </a:spcBef>
              <a:buClrTx/>
              <a:buSzTx/>
              <a:buFontTx/>
              <a:buNone/>
            </a:pPr>
            <a:r>
              <a:rPr lang="hr-HR" altLang="sr-Latn-RS" b="1" dirty="0">
                <a:solidFill>
                  <a:srgbClr val="800000"/>
                </a:solidFill>
                <a:latin typeface="Arial" panose="020B0604020202020204" pitchFamily="34" charset="0"/>
              </a:rPr>
              <a:t>I</a:t>
            </a:r>
          </a:p>
          <a:p>
            <a:pPr eaLnBrk="1" hangingPunct="1">
              <a:spcBef>
                <a:spcPct val="0"/>
              </a:spcBef>
              <a:buClrTx/>
              <a:buSzTx/>
              <a:buFontTx/>
              <a:buNone/>
            </a:pPr>
            <a:r>
              <a:rPr lang="hr-HR" altLang="sr-Latn-RS" b="1" dirty="0">
                <a:solidFill>
                  <a:srgbClr val="800000"/>
                </a:solidFill>
                <a:latin typeface="Arial" panose="020B0604020202020204" pitchFamily="34" charset="0"/>
              </a:rPr>
              <a:t>V</a:t>
            </a:r>
          </a:p>
          <a:p>
            <a:pPr eaLnBrk="1" hangingPunct="1">
              <a:spcBef>
                <a:spcPct val="0"/>
              </a:spcBef>
              <a:buClrTx/>
              <a:buSzTx/>
              <a:buFontTx/>
              <a:buNone/>
            </a:pPr>
            <a:r>
              <a:rPr lang="en-US" altLang="sr-Latn-RS" b="1" dirty="0">
                <a:solidFill>
                  <a:srgbClr val="800000"/>
                </a:solidFill>
                <a:latin typeface="Arial" panose="020B0604020202020204" pitchFamily="34" charset="0"/>
              </a:rPr>
              <a:t>E</a:t>
            </a:r>
            <a:endParaRPr lang="hr-HR" altLang="sr-Latn-RS" b="1" dirty="0">
              <a:solidFill>
                <a:srgbClr val="800000"/>
              </a:solidFill>
              <a:latin typeface="Arial" panose="020B0604020202020204" pitchFamily="34" charset="0"/>
            </a:endParaRPr>
          </a:p>
        </p:txBody>
      </p:sp>
      <p:cxnSp>
        <p:nvCxnSpPr>
          <p:cNvPr id="17" name="Straight Connector 16">
            <a:extLst>
              <a:ext uri="{FF2B5EF4-FFF2-40B4-BE49-F238E27FC236}">
                <a16:creationId xmlns:a16="http://schemas.microsoft.com/office/drawing/2014/main" id="{A20FC574-568D-4BD9-B488-343963D0CF07}"/>
              </a:ext>
            </a:extLst>
          </p:cNvPr>
          <p:cNvCxnSpPr>
            <a:stCxn id="14" idx="3"/>
            <a:endCxn id="16" idx="1"/>
          </p:cNvCxnSpPr>
          <p:nvPr/>
        </p:nvCxnSpPr>
        <p:spPr>
          <a:xfrm>
            <a:off x="5509955" y="2362010"/>
            <a:ext cx="1310481" cy="134243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06FF5EF-B2B2-409C-9DB9-B10BA2CBE627}"/>
              </a:ext>
            </a:extLst>
          </p:cNvPr>
          <p:cNvCxnSpPr>
            <a:stCxn id="15" idx="3"/>
          </p:cNvCxnSpPr>
          <p:nvPr/>
        </p:nvCxnSpPr>
        <p:spPr>
          <a:xfrm flipV="1">
            <a:off x="5613143" y="3873310"/>
            <a:ext cx="1193800" cy="1425575"/>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E63A33FF-1000-4737-8AE6-D276F64F939F}"/>
              </a:ext>
            </a:extLst>
          </p:cNvPr>
          <p:cNvSpPr txBox="1"/>
          <p:nvPr/>
        </p:nvSpPr>
        <p:spPr>
          <a:xfrm>
            <a:off x="6302118" y="885635"/>
            <a:ext cx="3886385" cy="584775"/>
          </a:xfrm>
          <a:prstGeom prst="rect">
            <a:avLst/>
          </a:prstGeom>
          <a:noFill/>
        </p:spPr>
        <p:txBody>
          <a:bodyPr wrap="none">
            <a:spAutoFit/>
          </a:bodyPr>
          <a:lstStyle/>
          <a:p>
            <a:pPr>
              <a:defRPr/>
            </a:pPr>
            <a:r>
              <a:rPr lang="en-US" sz="1600" dirty="0">
                <a:cs typeface="Arial" charset="0"/>
              </a:rPr>
              <a:t>MANDATORY IMPOSITION OF THE MEASURE</a:t>
            </a:r>
          </a:p>
          <a:p>
            <a:pPr>
              <a:defRPr/>
            </a:pPr>
            <a:r>
              <a:rPr lang="en-US" sz="1600" dirty="0">
                <a:cs typeface="Arial" charset="0"/>
              </a:rPr>
              <a:t>„…The court </a:t>
            </a:r>
            <a:r>
              <a:rPr lang="en-US" sz="1600" b="1" i="1" dirty="0">
                <a:solidFill>
                  <a:srgbClr val="008000"/>
                </a:solidFill>
                <a:cs typeface="Arial" charset="0"/>
              </a:rPr>
              <a:t>shall</a:t>
            </a:r>
            <a:r>
              <a:rPr lang="en-US" sz="1600" dirty="0">
                <a:cs typeface="Arial" charset="0"/>
              </a:rPr>
              <a:t> impose …”</a:t>
            </a:r>
          </a:p>
        </p:txBody>
      </p:sp>
    </p:spTree>
    <p:extLst>
      <p:ext uri="{BB962C8B-B14F-4D97-AF65-F5344CB8AC3E}">
        <p14:creationId xmlns:p14="http://schemas.microsoft.com/office/powerpoint/2010/main" val="2819976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anim calcmode="lin" valueType="num">
                                      <p:cBhvr>
                                        <p:cTn id="27" dur="2000" fill="hold"/>
                                        <p:tgtEl>
                                          <p:spTgt spid="17"/>
                                        </p:tgtEl>
                                        <p:attrNameLst>
                                          <p:attrName>ppt_w</p:attrName>
                                        </p:attrNameLst>
                                      </p:cBhvr>
                                      <p:tavLst>
                                        <p:tav tm="0" fmla="#ppt_w*sin(2.5*pi*$)">
                                          <p:val>
                                            <p:fltVal val="0"/>
                                          </p:val>
                                        </p:tav>
                                        <p:tav tm="100000">
                                          <p:val>
                                            <p:fltVal val="1"/>
                                          </p:val>
                                        </p:tav>
                                      </p:tavLst>
                                    </p:anim>
                                    <p:anim calcmode="lin" valueType="num">
                                      <p:cBhvr>
                                        <p:cTn id="28" dur="2000" fill="hold"/>
                                        <p:tgtEl>
                                          <p:spTgt spid="17"/>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2000"/>
                                        <p:tgtEl>
                                          <p:spTgt spid="18"/>
                                        </p:tgtEl>
                                      </p:cBhvr>
                                    </p:animEffect>
                                    <p:anim calcmode="lin" valueType="num">
                                      <p:cBhvr>
                                        <p:cTn id="32" dur="2000" fill="hold"/>
                                        <p:tgtEl>
                                          <p:spTgt spid="18"/>
                                        </p:tgtEl>
                                        <p:attrNameLst>
                                          <p:attrName>ppt_w</p:attrName>
                                        </p:attrNameLst>
                                      </p:cBhvr>
                                      <p:tavLst>
                                        <p:tav tm="0" fmla="#ppt_w*sin(2.5*pi*$)">
                                          <p:val>
                                            <p:fltVal val="0"/>
                                          </p:val>
                                        </p:tav>
                                        <p:tav tm="100000">
                                          <p:val>
                                            <p:fltVal val="1"/>
                                          </p:val>
                                        </p:tav>
                                      </p:tavLst>
                                    </p:anim>
                                    <p:anim calcmode="lin" valueType="num">
                                      <p:cBhvr>
                                        <p:cTn id="33" dur="2000" fill="hold"/>
                                        <p:tgtEl>
                                          <p:spTgt spid="18"/>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000"/>
                                        <p:tgtEl>
                                          <p:spTgt spid="16"/>
                                        </p:tgtEl>
                                      </p:cBhvr>
                                    </p:animEffect>
                                    <p:anim calcmode="lin" valueType="num">
                                      <p:cBhvr>
                                        <p:cTn id="37" dur="2000" fill="hold"/>
                                        <p:tgtEl>
                                          <p:spTgt spid="16"/>
                                        </p:tgtEl>
                                        <p:attrNameLst>
                                          <p:attrName>ppt_w</p:attrName>
                                        </p:attrNameLst>
                                      </p:cBhvr>
                                      <p:tavLst>
                                        <p:tav tm="0" fmla="#ppt_w*sin(2.5*pi*$)">
                                          <p:val>
                                            <p:fltVal val="0"/>
                                          </p:val>
                                        </p:tav>
                                        <p:tav tm="100000">
                                          <p:val>
                                            <p:fltVal val="1"/>
                                          </p:val>
                                        </p:tav>
                                      </p:tavLst>
                                    </p:anim>
                                    <p:anim calcmode="lin" valueType="num">
                                      <p:cBhvr>
                                        <p:cTn id="38"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80">
                                          <p:stCondLst>
                                            <p:cond delay="0"/>
                                          </p:stCondLst>
                                        </p:cTn>
                                        <p:tgtEl>
                                          <p:spTgt spid="19"/>
                                        </p:tgtEl>
                                      </p:cBhvr>
                                    </p:animEffect>
                                    <p:anim calcmode="lin" valueType="num">
                                      <p:cBhvr>
                                        <p:cTn id="44"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9" dur="26">
                                          <p:stCondLst>
                                            <p:cond delay="650"/>
                                          </p:stCondLst>
                                        </p:cTn>
                                        <p:tgtEl>
                                          <p:spTgt spid="19"/>
                                        </p:tgtEl>
                                      </p:cBhvr>
                                      <p:to x="100000" y="60000"/>
                                    </p:animScale>
                                    <p:animScale>
                                      <p:cBhvr>
                                        <p:cTn id="50" dur="166" decel="50000">
                                          <p:stCondLst>
                                            <p:cond delay="676"/>
                                          </p:stCondLst>
                                        </p:cTn>
                                        <p:tgtEl>
                                          <p:spTgt spid="19"/>
                                        </p:tgtEl>
                                      </p:cBhvr>
                                      <p:to x="100000" y="100000"/>
                                    </p:animScale>
                                    <p:animScale>
                                      <p:cBhvr>
                                        <p:cTn id="51" dur="26">
                                          <p:stCondLst>
                                            <p:cond delay="1312"/>
                                          </p:stCondLst>
                                        </p:cTn>
                                        <p:tgtEl>
                                          <p:spTgt spid="19"/>
                                        </p:tgtEl>
                                      </p:cBhvr>
                                      <p:to x="100000" y="80000"/>
                                    </p:animScale>
                                    <p:animScale>
                                      <p:cBhvr>
                                        <p:cTn id="52" dur="166" decel="50000">
                                          <p:stCondLst>
                                            <p:cond delay="1338"/>
                                          </p:stCondLst>
                                        </p:cTn>
                                        <p:tgtEl>
                                          <p:spTgt spid="19"/>
                                        </p:tgtEl>
                                      </p:cBhvr>
                                      <p:to x="100000" y="100000"/>
                                    </p:animScale>
                                    <p:animScale>
                                      <p:cBhvr>
                                        <p:cTn id="53" dur="26">
                                          <p:stCondLst>
                                            <p:cond delay="1642"/>
                                          </p:stCondLst>
                                        </p:cTn>
                                        <p:tgtEl>
                                          <p:spTgt spid="19"/>
                                        </p:tgtEl>
                                      </p:cBhvr>
                                      <p:to x="100000" y="90000"/>
                                    </p:animScale>
                                    <p:animScale>
                                      <p:cBhvr>
                                        <p:cTn id="54" dur="166" decel="50000">
                                          <p:stCondLst>
                                            <p:cond delay="1668"/>
                                          </p:stCondLst>
                                        </p:cTn>
                                        <p:tgtEl>
                                          <p:spTgt spid="19"/>
                                        </p:tgtEl>
                                      </p:cBhvr>
                                      <p:to x="100000" y="100000"/>
                                    </p:animScale>
                                    <p:animScale>
                                      <p:cBhvr>
                                        <p:cTn id="55" dur="26">
                                          <p:stCondLst>
                                            <p:cond delay="1808"/>
                                          </p:stCondLst>
                                        </p:cTn>
                                        <p:tgtEl>
                                          <p:spTgt spid="19"/>
                                        </p:tgtEl>
                                      </p:cBhvr>
                                      <p:to x="100000" y="95000"/>
                                    </p:animScale>
                                    <p:animScale>
                                      <p:cBhvr>
                                        <p:cTn id="56" dur="166" decel="50000">
                                          <p:stCondLst>
                                            <p:cond delay="1834"/>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65145" y="121793"/>
            <a:ext cx="11704675" cy="686051"/>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763385"/>
            <a:ext cx="11791121" cy="53588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116419"/>
            <a:ext cx="11445063" cy="5358808"/>
          </a:xfrm>
        </p:spPr>
        <p:txBody>
          <a:bodyPr>
            <a:normAutofit/>
          </a:bodyPr>
          <a:lstStyle/>
          <a:p>
            <a:pPr marL="457200" lvl="1" indent="0">
              <a:buClr>
                <a:schemeClr val="tx2"/>
              </a:buClr>
              <a:buNone/>
            </a:pPr>
            <a:r>
              <a:rPr lang="en-US" sz="1800" i="1" dirty="0"/>
              <a:t> </a:t>
            </a:r>
          </a:p>
          <a:p>
            <a:pPr>
              <a:buClr>
                <a:schemeClr val="tx2"/>
              </a:buClr>
            </a:pPr>
            <a:r>
              <a:rPr lang="en-US" dirty="0"/>
              <a:t>The measure is executed together with:</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11" name="TextBox 10">
            <a:extLst>
              <a:ext uri="{FF2B5EF4-FFF2-40B4-BE49-F238E27FC236}">
                <a16:creationId xmlns:a16="http://schemas.microsoft.com/office/drawing/2014/main" id="{5A1D0E3F-95FA-45B8-9385-DB7AC1D1953F}"/>
              </a:ext>
            </a:extLst>
          </p:cNvPr>
          <p:cNvSpPr txBox="1"/>
          <p:nvPr/>
        </p:nvSpPr>
        <p:spPr>
          <a:xfrm>
            <a:off x="255817" y="807844"/>
            <a:ext cx="3196260" cy="369332"/>
          </a:xfrm>
          <a:prstGeom prst="rect">
            <a:avLst/>
          </a:prstGeom>
          <a:noFill/>
        </p:spPr>
        <p:txBody>
          <a:bodyPr wrap="none" rtlCol="0">
            <a:spAutoFit/>
          </a:bodyPr>
          <a:lstStyle/>
          <a:p>
            <a:r>
              <a:rPr lang="en-US" i="1" dirty="0">
                <a:solidFill>
                  <a:srgbClr val="C00000"/>
                </a:solidFill>
              </a:rPr>
              <a:t>Mandatory Addiction Treatment</a:t>
            </a:r>
          </a:p>
        </p:txBody>
      </p:sp>
      <p:sp>
        <p:nvSpPr>
          <p:cNvPr id="12" name="Rounded Rectangle 3">
            <a:extLst>
              <a:ext uri="{FF2B5EF4-FFF2-40B4-BE49-F238E27FC236}">
                <a16:creationId xmlns:a16="http://schemas.microsoft.com/office/drawing/2014/main" id="{69C1266F-0CD8-4CAB-8031-854598A6B7D1}"/>
              </a:ext>
            </a:extLst>
          </p:cNvPr>
          <p:cNvSpPr/>
          <p:nvPr/>
        </p:nvSpPr>
        <p:spPr>
          <a:xfrm>
            <a:off x="2806134" y="2131810"/>
            <a:ext cx="1871662" cy="576263"/>
          </a:xfrm>
          <a:prstGeom prst="roundRect">
            <a:avLst/>
          </a:prstGeom>
        </p:spPr>
        <p:style>
          <a:lnRef idx="2">
            <a:schemeClr val="accent3"/>
          </a:lnRef>
          <a:fillRef idx="1">
            <a:schemeClr val="lt1"/>
          </a:fillRef>
          <a:effectRef idx="0">
            <a:schemeClr val="accent3"/>
          </a:effectRef>
          <a:fontRef idx="minor">
            <a:schemeClr val="dk1"/>
          </a:fontRef>
        </p:style>
        <p:txBody>
          <a:bodyPr anchor="ctr"/>
          <a:lstStyle/>
          <a:p>
            <a:pPr algn="ctr" eaLnBrk="1" hangingPunct="1">
              <a:defRPr/>
            </a:pPr>
            <a:r>
              <a:rPr lang="en-US" dirty="0"/>
              <a:t>imprisonment</a:t>
            </a:r>
            <a:endParaRPr lang="hr-HR" dirty="0"/>
          </a:p>
        </p:txBody>
      </p:sp>
      <p:sp>
        <p:nvSpPr>
          <p:cNvPr id="13" name="Rounded Rectangle 4">
            <a:extLst>
              <a:ext uri="{FF2B5EF4-FFF2-40B4-BE49-F238E27FC236}">
                <a16:creationId xmlns:a16="http://schemas.microsoft.com/office/drawing/2014/main" id="{7EEB84D0-2EDE-4B2C-ABB7-386FFB18D7AE}"/>
              </a:ext>
            </a:extLst>
          </p:cNvPr>
          <p:cNvSpPr/>
          <p:nvPr/>
        </p:nvSpPr>
        <p:spPr>
          <a:xfrm>
            <a:off x="6835397" y="2013260"/>
            <a:ext cx="1970088" cy="576262"/>
          </a:xfrm>
          <a:prstGeom prst="roundRect">
            <a:avLst/>
          </a:prstGeom>
          <a:ln>
            <a:solidFill>
              <a:srgbClr val="008000"/>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dirty="0"/>
              <a:t>fine </a:t>
            </a:r>
            <a:endParaRPr lang="hr-HR" dirty="0"/>
          </a:p>
        </p:txBody>
      </p:sp>
      <p:sp>
        <p:nvSpPr>
          <p:cNvPr id="14" name="Rounded Rectangle 5">
            <a:extLst>
              <a:ext uri="{FF2B5EF4-FFF2-40B4-BE49-F238E27FC236}">
                <a16:creationId xmlns:a16="http://schemas.microsoft.com/office/drawing/2014/main" id="{2F0C70EF-70D4-4607-99EF-F95918EF98BD}"/>
              </a:ext>
            </a:extLst>
          </p:cNvPr>
          <p:cNvSpPr/>
          <p:nvPr/>
        </p:nvSpPr>
        <p:spPr>
          <a:xfrm>
            <a:off x="6835397" y="2876860"/>
            <a:ext cx="1970088" cy="576262"/>
          </a:xfrm>
          <a:prstGeom prst="roundRect">
            <a:avLst/>
          </a:prstGeom>
          <a:ln>
            <a:solidFill>
              <a:srgbClr val="008000"/>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dirty="0"/>
              <a:t>suspended sentence</a:t>
            </a:r>
            <a:endParaRPr lang="hr-HR" dirty="0"/>
          </a:p>
        </p:txBody>
      </p:sp>
      <p:sp>
        <p:nvSpPr>
          <p:cNvPr id="15" name="Rounded Rectangle 6">
            <a:extLst>
              <a:ext uri="{FF2B5EF4-FFF2-40B4-BE49-F238E27FC236}">
                <a16:creationId xmlns:a16="http://schemas.microsoft.com/office/drawing/2014/main" id="{B4F40B98-2046-4B60-8A8A-46B3D5213D24}"/>
              </a:ext>
            </a:extLst>
          </p:cNvPr>
          <p:cNvSpPr/>
          <p:nvPr/>
        </p:nvSpPr>
        <p:spPr>
          <a:xfrm>
            <a:off x="6835397" y="3884922"/>
            <a:ext cx="1970088" cy="576263"/>
          </a:xfrm>
          <a:prstGeom prst="roundRect">
            <a:avLst/>
          </a:prstGeom>
          <a:ln>
            <a:solidFill>
              <a:srgbClr val="008000"/>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dirty="0"/>
              <a:t>community service </a:t>
            </a:r>
            <a:endParaRPr lang="hr-HR" dirty="0"/>
          </a:p>
        </p:txBody>
      </p:sp>
      <p:cxnSp>
        <p:nvCxnSpPr>
          <p:cNvPr id="16" name="Straight Connector 15">
            <a:extLst>
              <a:ext uri="{FF2B5EF4-FFF2-40B4-BE49-F238E27FC236}">
                <a16:creationId xmlns:a16="http://schemas.microsoft.com/office/drawing/2014/main" id="{147FD66B-A65E-4E90-A974-9E2B83E4775B}"/>
              </a:ext>
            </a:extLst>
          </p:cNvPr>
          <p:cNvCxnSpPr>
            <a:cxnSpLocks/>
            <a:endCxn id="17" idx="0"/>
          </p:cNvCxnSpPr>
          <p:nvPr/>
        </p:nvCxnSpPr>
        <p:spPr>
          <a:xfrm>
            <a:off x="3706246" y="2708073"/>
            <a:ext cx="34925" cy="1511300"/>
          </a:xfrm>
          <a:prstGeom prst="line">
            <a:avLst/>
          </a:prstGeom>
        </p:spPr>
        <p:style>
          <a:lnRef idx="1">
            <a:schemeClr val="accent3"/>
          </a:lnRef>
          <a:fillRef idx="0">
            <a:schemeClr val="accent3"/>
          </a:fillRef>
          <a:effectRef idx="0">
            <a:schemeClr val="accent3"/>
          </a:effectRef>
          <a:fontRef idx="minor">
            <a:schemeClr val="tx1"/>
          </a:fontRef>
        </p:style>
      </p:cxnSp>
      <p:sp>
        <p:nvSpPr>
          <p:cNvPr id="17" name="Rounded Rectangle 9">
            <a:extLst>
              <a:ext uri="{FF2B5EF4-FFF2-40B4-BE49-F238E27FC236}">
                <a16:creationId xmlns:a16="http://schemas.microsoft.com/office/drawing/2014/main" id="{071A658C-AEFC-4BC9-A6AB-E2F686A8E3E0}"/>
              </a:ext>
            </a:extLst>
          </p:cNvPr>
          <p:cNvSpPr/>
          <p:nvPr/>
        </p:nvSpPr>
        <p:spPr>
          <a:xfrm>
            <a:off x="2158434" y="4219373"/>
            <a:ext cx="3167062" cy="1871662"/>
          </a:xfrm>
          <a:prstGeom prst="round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r>
              <a:rPr lang="en-US" dirty="0"/>
              <a:t>within the prison system </a:t>
            </a:r>
            <a:r>
              <a:rPr lang="en-US" i="1" dirty="0">
                <a:solidFill>
                  <a:srgbClr val="FF0000"/>
                </a:solidFill>
              </a:rPr>
              <a:t>OR</a:t>
            </a:r>
            <a:r>
              <a:rPr lang="en-US" dirty="0"/>
              <a:t> a medical or other facility </a:t>
            </a:r>
            <a:r>
              <a:rPr lang="en-US" dirty="0" err="1"/>
              <a:t>specialising</a:t>
            </a:r>
            <a:r>
              <a:rPr lang="en-US" dirty="0"/>
              <a:t> in the treatment of addiction outside the prison system</a:t>
            </a:r>
          </a:p>
        </p:txBody>
      </p:sp>
      <p:cxnSp>
        <p:nvCxnSpPr>
          <p:cNvPr id="18" name="Straight Connector 17">
            <a:extLst>
              <a:ext uri="{FF2B5EF4-FFF2-40B4-BE49-F238E27FC236}">
                <a16:creationId xmlns:a16="http://schemas.microsoft.com/office/drawing/2014/main" id="{517EF87E-CFD8-440B-B591-EE5C8227B731}"/>
              </a:ext>
            </a:extLst>
          </p:cNvPr>
          <p:cNvCxnSpPr>
            <a:stCxn id="13" idx="2"/>
          </p:cNvCxnSpPr>
          <p:nvPr/>
        </p:nvCxnSpPr>
        <p:spPr>
          <a:xfrm>
            <a:off x="7819647" y="2589522"/>
            <a:ext cx="0" cy="287338"/>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7131930-7A27-4162-9293-A482B2DBE666}"/>
              </a:ext>
            </a:extLst>
          </p:cNvPr>
          <p:cNvCxnSpPr/>
          <p:nvPr/>
        </p:nvCxnSpPr>
        <p:spPr>
          <a:xfrm>
            <a:off x="7797422" y="3453122"/>
            <a:ext cx="0" cy="43180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20" name="Rounded Rectangle 21">
            <a:extLst>
              <a:ext uri="{FF2B5EF4-FFF2-40B4-BE49-F238E27FC236}">
                <a16:creationId xmlns:a16="http://schemas.microsoft.com/office/drawing/2014/main" id="{461FCB89-175B-45C5-A03E-216CD58C444C}"/>
              </a:ext>
            </a:extLst>
          </p:cNvPr>
          <p:cNvSpPr/>
          <p:nvPr/>
        </p:nvSpPr>
        <p:spPr>
          <a:xfrm>
            <a:off x="6299480" y="4979764"/>
            <a:ext cx="3033983" cy="1106488"/>
          </a:xfrm>
          <a:prstGeom prst="roundRect">
            <a:avLst/>
          </a:prstGeom>
          <a:ln>
            <a:solidFill>
              <a:srgbClr val="008000"/>
            </a:solidFill>
          </a:ln>
        </p:spPr>
        <p:style>
          <a:lnRef idx="2">
            <a:schemeClr val="accent3"/>
          </a:lnRef>
          <a:fillRef idx="1">
            <a:schemeClr val="lt1"/>
          </a:fillRef>
          <a:effectRef idx="0">
            <a:schemeClr val="accent3"/>
          </a:effectRef>
          <a:fontRef idx="minor">
            <a:schemeClr val="dk1"/>
          </a:fontRef>
        </p:style>
        <p:txBody>
          <a:bodyPr anchor="ctr"/>
          <a:lstStyle/>
          <a:p>
            <a:pPr algn="ctr">
              <a:defRPr/>
            </a:pPr>
            <a:r>
              <a:rPr lang="en-US" sz="1400" dirty="0"/>
              <a:t>outside the prison system and in a therapeutic community under the supervision of probation service</a:t>
            </a:r>
          </a:p>
        </p:txBody>
      </p:sp>
      <p:cxnSp>
        <p:nvCxnSpPr>
          <p:cNvPr id="21" name="Straight Connector 20">
            <a:extLst>
              <a:ext uri="{FF2B5EF4-FFF2-40B4-BE49-F238E27FC236}">
                <a16:creationId xmlns:a16="http://schemas.microsoft.com/office/drawing/2014/main" id="{D5AD6959-AF83-4278-9EB9-AE55E7ADB3F9}"/>
              </a:ext>
            </a:extLst>
          </p:cNvPr>
          <p:cNvCxnSpPr/>
          <p:nvPr/>
        </p:nvCxnSpPr>
        <p:spPr>
          <a:xfrm>
            <a:off x="7816472" y="4461185"/>
            <a:ext cx="0" cy="504825"/>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119B3BEA-C8E3-4E13-9E99-11CA320676FB}"/>
              </a:ext>
            </a:extLst>
          </p:cNvPr>
          <p:cNvSpPr/>
          <p:nvPr/>
        </p:nvSpPr>
        <p:spPr>
          <a:xfrm>
            <a:off x="9169404" y="893106"/>
            <a:ext cx="2592388" cy="914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en-US" sz="1600" dirty="0"/>
              <a:t>NONAUTONOMOUS CRIMINAL SANCTION</a:t>
            </a:r>
            <a:endParaRPr lang="hr-HR" sz="1600" dirty="0"/>
          </a:p>
        </p:txBody>
      </p:sp>
    </p:spTree>
    <p:extLst>
      <p:ext uri="{BB962C8B-B14F-4D97-AF65-F5344CB8AC3E}">
        <p14:creationId xmlns:p14="http://schemas.microsoft.com/office/powerpoint/2010/main" val="22956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anim calcmode="lin" valueType="num">
                                      <p:cBhvr>
                                        <p:cTn id="25" dur="1000" fill="hold"/>
                                        <p:tgtEl>
                                          <p:spTgt spid="19"/>
                                        </p:tgtEl>
                                        <p:attrNameLst>
                                          <p:attrName>ppt_x</p:attrName>
                                        </p:attrNameLst>
                                      </p:cBhvr>
                                      <p:tavLst>
                                        <p:tav tm="0">
                                          <p:val>
                                            <p:strVal val="#ppt_x"/>
                                          </p:val>
                                        </p:tav>
                                        <p:tav tm="100000">
                                          <p:val>
                                            <p:strVal val="#ppt_x"/>
                                          </p:val>
                                        </p:tav>
                                      </p:tavLst>
                                    </p:anim>
                                    <p:anim calcmode="lin" valueType="num">
                                      <p:cBhvr>
                                        <p:cTn id="26" dur="1000" fill="hold"/>
                                        <p:tgtEl>
                                          <p:spTgt spid="19"/>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1000"/>
                                        <p:tgtEl>
                                          <p:spTgt spid="21"/>
                                        </p:tgtEl>
                                      </p:cBhvr>
                                    </p:animEffect>
                                    <p:anim calcmode="lin" valueType="num">
                                      <p:cBhvr>
                                        <p:cTn id="30" dur="1000" fill="hold"/>
                                        <p:tgtEl>
                                          <p:spTgt spid="21"/>
                                        </p:tgtEl>
                                        <p:attrNameLst>
                                          <p:attrName>ppt_x</p:attrName>
                                        </p:attrNameLst>
                                      </p:cBhvr>
                                      <p:tavLst>
                                        <p:tav tm="0">
                                          <p:val>
                                            <p:strVal val="#ppt_x"/>
                                          </p:val>
                                        </p:tav>
                                        <p:tav tm="100000">
                                          <p:val>
                                            <p:strVal val="#ppt_x"/>
                                          </p:val>
                                        </p:tav>
                                      </p:tavLst>
                                    </p:anim>
                                    <p:anim calcmode="lin" valueType="num">
                                      <p:cBhvr>
                                        <p:cTn id="31" dur="1000" fill="hold"/>
                                        <p:tgtEl>
                                          <p:spTgt spid="21"/>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000"/>
                                        <p:tgtEl>
                                          <p:spTgt spid="22"/>
                                        </p:tgtEl>
                                      </p:cBhvr>
                                    </p:animEffect>
                                    <p:anim calcmode="lin" valueType="num">
                                      <p:cBhvr>
                                        <p:cTn id="42" dur="2000" fill="hold"/>
                                        <p:tgtEl>
                                          <p:spTgt spid="22"/>
                                        </p:tgtEl>
                                        <p:attrNameLst>
                                          <p:attrName>ppt_w</p:attrName>
                                        </p:attrNameLst>
                                      </p:cBhvr>
                                      <p:tavLst>
                                        <p:tav tm="0" fmla="#ppt_w*sin(2.5*pi*$)">
                                          <p:val>
                                            <p:fltVal val="0"/>
                                          </p:val>
                                        </p:tav>
                                        <p:tav tm="100000">
                                          <p:val>
                                            <p:fltVal val="1"/>
                                          </p:val>
                                        </p:tav>
                                      </p:tavLst>
                                    </p:anim>
                                    <p:anim calcmode="lin" valueType="num">
                                      <p:cBhvr>
                                        <p:cTn id="43"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The Current National Drug Strategy and Drug Legislation in Croatia</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951206"/>
            <a:ext cx="11445063" cy="5524021"/>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pic>
        <p:nvPicPr>
          <p:cNvPr id="11" name="Picture 2">
            <a:extLst>
              <a:ext uri="{FF2B5EF4-FFF2-40B4-BE49-F238E27FC236}">
                <a16:creationId xmlns:a16="http://schemas.microsoft.com/office/drawing/2014/main" id="{2490F715-7190-4301-AF10-CFD7D50C16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7623175" y="3228929"/>
            <a:ext cx="2330856" cy="28497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Cloud Callout 4">
            <a:extLst>
              <a:ext uri="{FF2B5EF4-FFF2-40B4-BE49-F238E27FC236}">
                <a16:creationId xmlns:a16="http://schemas.microsoft.com/office/drawing/2014/main" id="{2ABCE2B6-7396-49E2-9E38-4F58A54D77CF}"/>
              </a:ext>
            </a:extLst>
          </p:cNvPr>
          <p:cNvSpPr/>
          <p:nvPr/>
        </p:nvSpPr>
        <p:spPr>
          <a:xfrm>
            <a:off x="8123237" y="2023701"/>
            <a:ext cx="2016125" cy="1049337"/>
          </a:xfrm>
          <a:prstGeom prst="cloudCallout">
            <a:avLst/>
          </a:prstGeom>
        </p:spPr>
        <p:style>
          <a:lnRef idx="2">
            <a:schemeClr val="accent2"/>
          </a:lnRef>
          <a:fillRef idx="1">
            <a:schemeClr val="lt1"/>
          </a:fillRef>
          <a:effectRef idx="0">
            <a:schemeClr val="accent2"/>
          </a:effectRef>
          <a:fontRef idx="minor">
            <a:schemeClr val="dk1"/>
          </a:fontRef>
        </p:style>
        <p:txBody>
          <a:bodyPr anchor="ctr"/>
          <a:lstStyle/>
          <a:p>
            <a:pPr algn="ctr" eaLnBrk="1" hangingPunct="1">
              <a:defRPr/>
            </a:pPr>
            <a:endParaRPr lang="hr-HR" dirty="0"/>
          </a:p>
          <a:p>
            <a:pPr algn="ctr" eaLnBrk="1" hangingPunct="1">
              <a:defRPr/>
            </a:pPr>
            <a:r>
              <a:rPr lang="en-US" dirty="0"/>
              <a:t>Duration of the measure</a:t>
            </a:r>
            <a:r>
              <a:rPr lang="hr-HR" dirty="0"/>
              <a:t>? </a:t>
            </a:r>
          </a:p>
          <a:p>
            <a:pPr algn="ctr" eaLnBrk="1" hangingPunct="1">
              <a:defRPr/>
            </a:pPr>
            <a:endParaRPr lang="hr-HR" dirty="0"/>
          </a:p>
        </p:txBody>
      </p:sp>
      <p:sp>
        <p:nvSpPr>
          <p:cNvPr id="13" name="TextBox 12">
            <a:extLst>
              <a:ext uri="{FF2B5EF4-FFF2-40B4-BE49-F238E27FC236}">
                <a16:creationId xmlns:a16="http://schemas.microsoft.com/office/drawing/2014/main" id="{174DAB2D-3FA2-40C5-A707-99A50673332F}"/>
              </a:ext>
            </a:extLst>
          </p:cNvPr>
          <p:cNvSpPr txBox="1"/>
          <p:nvPr/>
        </p:nvSpPr>
        <p:spPr>
          <a:xfrm>
            <a:off x="2290763" y="4878388"/>
            <a:ext cx="3418921" cy="1200329"/>
          </a:xfrm>
          <a:prstGeom prst="rect">
            <a:avLst/>
          </a:prstGeom>
          <a:noFill/>
        </p:spPr>
        <p:txBody>
          <a:bodyPr wrap="square">
            <a:spAutoFit/>
          </a:bodyPr>
          <a:lstStyle/>
          <a:p>
            <a:pPr>
              <a:defRPr/>
            </a:pPr>
            <a:r>
              <a:rPr lang="en-US" dirty="0">
                <a:latin typeface="Arial" charset="0"/>
                <a:cs typeface="Arial" charset="0"/>
              </a:rPr>
              <a:t>If </a:t>
            </a:r>
            <a:r>
              <a:rPr lang="en-US" dirty="0">
                <a:solidFill>
                  <a:schemeClr val="accent1">
                    <a:lumMod val="75000"/>
                  </a:schemeClr>
                </a:solidFill>
                <a:latin typeface="Arial" charset="0"/>
                <a:cs typeface="Arial" charset="0"/>
              </a:rPr>
              <a:t>the reasons for which it was imposed have ceased to exist</a:t>
            </a:r>
            <a:r>
              <a:rPr lang="en-US" dirty="0">
                <a:latin typeface="Arial" charset="0"/>
                <a:cs typeface="Arial" charset="0"/>
              </a:rPr>
              <a:t> or if its </a:t>
            </a:r>
            <a:r>
              <a:rPr lang="en-US" u="sng" dirty="0">
                <a:latin typeface="Arial" charset="0"/>
                <a:cs typeface="Arial" charset="0"/>
              </a:rPr>
              <a:t>previous and future implementation </a:t>
            </a:r>
            <a:r>
              <a:rPr lang="en-US" dirty="0">
                <a:latin typeface="Arial" charset="0"/>
                <a:cs typeface="Arial" charset="0"/>
              </a:rPr>
              <a:t>is </a:t>
            </a:r>
            <a:r>
              <a:rPr lang="en-US" b="1" dirty="0">
                <a:solidFill>
                  <a:srgbClr val="FF0000"/>
                </a:solidFill>
                <a:latin typeface="Arial" charset="0"/>
                <a:cs typeface="Arial" charset="0"/>
              </a:rPr>
              <a:t>unpromising</a:t>
            </a:r>
            <a:endParaRPr lang="hr-HR" b="1" dirty="0">
              <a:solidFill>
                <a:srgbClr val="FF0000"/>
              </a:solidFill>
              <a:latin typeface="Arial" charset="0"/>
              <a:cs typeface="Arial" charset="0"/>
            </a:endParaRPr>
          </a:p>
        </p:txBody>
      </p:sp>
      <p:sp>
        <p:nvSpPr>
          <p:cNvPr id="14" name="Oval 13">
            <a:extLst>
              <a:ext uri="{FF2B5EF4-FFF2-40B4-BE49-F238E27FC236}">
                <a16:creationId xmlns:a16="http://schemas.microsoft.com/office/drawing/2014/main" id="{2A07785F-472C-4FA5-AA09-144694F689B7}"/>
              </a:ext>
            </a:extLst>
          </p:cNvPr>
          <p:cNvSpPr/>
          <p:nvPr/>
        </p:nvSpPr>
        <p:spPr>
          <a:xfrm>
            <a:off x="938213" y="3628585"/>
            <a:ext cx="765175" cy="7762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hr-HR" sz="4000" dirty="0"/>
              <a:t>2</a:t>
            </a:r>
          </a:p>
        </p:txBody>
      </p:sp>
      <p:sp>
        <p:nvSpPr>
          <p:cNvPr id="15" name="Oval 14">
            <a:extLst>
              <a:ext uri="{FF2B5EF4-FFF2-40B4-BE49-F238E27FC236}">
                <a16:creationId xmlns:a16="http://schemas.microsoft.com/office/drawing/2014/main" id="{5BA9CD88-82D2-4602-A284-F84AE1046F75}"/>
              </a:ext>
            </a:extLst>
          </p:cNvPr>
          <p:cNvSpPr/>
          <p:nvPr/>
        </p:nvSpPr>
        <p:spPr>
          <a:xfrm>
            <a:off x="938212" y="1563648"/>
            <a:ext cx="765175" cy="7762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hr-HR" sz="4000" dirty="0"/>
              <a:t>1</a:t>
            </a:r>
          </a:p>
        </p:txBody>
      </p:sp>
      <p:sp>
        <p:nvSpPr>
          <p:cNvPr id="16" name="TextBox 15">
            <a:extLst>
              <a:ext uri="{FF2B5EF4-FFF2-40B4-BE49-F238E27FC236}">
                <a16:creationId xmlns:a16="http://schemas.microsoft.com/office/drawing/2014/main" id="{F48CD115-2349-43DF-AC35-9E1ADEFC1FDC}"/>
              </a:ext>
            </a:extLst>
          </p:cNvPr>
          <p:cNvSpPr txBox="1"/>
          <p:nvPr/>
        </p:nvSpPr>
        <p:spPr>
          <a:xfrm>
            <a:off x="2179463" y="1206559"/>
            <a:ext cx="3778602" cy="2062103"/>
          </a:xfrm>
          <a:prstGeom prst="rect">
            <a:avLst/>
          </a:prstGeom>
          <a:noFill/>
        </p:spPr>
        <p:txBody>
          <a:bodyPr wrap="square">
            <a:spAutoFit/>
          </a:bodyPr>
          <a:lstStyle/>
          <a:p>
            <a:pPr>
              <a:defRPr/>
            </a:pPr>
            <a:r>
              <a:rPr lang="en-US" sz="1600" dirty="0">
                <a:latin typeface="Arial" charset="0"/>
                <a:cs typeface="Arial" charset="0"/>
              </a:rPr>
              <a:t>UNTIL THE COMPLETION / THE END OF THE:</a:t>
            </a:r>
          </a:p>
          <a:p>
            <a:pPr marL="285750" indent="-285750">
              <a:buFont typeface="Arial" panose="020B0604020202020204" pitchFamily="34" charset="0"/>
              <a:buChar char="•"/>
              <a:defRPr/>
            </a:pPr>
            <a:r>
              <a:rPr lang="en-US" sz="1600" dirty="0">
                <a:latin typeface="Arial" charset="0"/>
                <a:cs typeface="Arial" charset="0"/>
              </a:rPr>
              <a:t>prison sentence </a:t>
            </a:r>
          </a:p>
          <a:p>
            <a:pPr marL="285750" indent="-285750">
              <a:buFont typeface="Arial" panose="020B0604020202020204" pitchFamily="34" charset="0"/>
              <a:buChar char="•"/>
              <a:defRPr/>
            </a:pPr>
            <a:r>
              <a:rPr lang="en-US" sz="1600" dirty="0">
                <a:latin typeface="Arial" charset="0"/>
                <a:cs typeface="Arial" charset="0"/>
              </a:rPr>
              <a:t>community service</a:t>
            </a:r>
          </a:p>
          <a:p>
            <a:pPr marL="285750" indent="-285750">
              <a:buFont typeface="Arial" panose="020B0604020202020204" pitchFamily="34" charset="0"/>
              <a:buChar char="•"/>
              <a:defRPr/>
            </a:pPr>
            <a:r>
              <a:rPr lang="en-US" sz="1600" dirty="0">
                <a:latin typeface="Arial" charset="0"/>
                <a:cs typeface="Arial" charset="0"/>
              </a:rPr>
              <a:t>period of probation accompanying a suspended sentence  </a:t>
            </a:r>
          </a:p>
          <a:p>
            <a:pPr marL="285750" indent="-285750">
              <a:buFont typeface="Arial" panose="020B0604020202020204" pitchFamily="34" charset="0"/>
              <a:buChar char="•"/>
              <a:defRPr/>
            </a:pPr>
            <a:r>
              <a:rPr lang="en-US" sz="1600" dirty="0">
                <a:latin typeface="Arial" charset="0"/>
                <a:cs typeface="Arial" charset="0"/>
              </a:rPr>
              <a:t>prison sentence corresponding to the imposed fine </a:t>
            </a:r>
          </a:p>
        </p:txBody>
      </p:sp>
      <p:sp>
        <p:nvSpPr>
          <p:cNvPr id="17" name="Oval 16">
            <a:extLst>
              <a:ext uri="{FF2B5EF4-FFF2-40B4-BE49-F238E27FC236}">
                <a16:creationId xmlns:a16="http://schemas.microsoft.com/office/drawing/2014/main" id="{CF081572-0490-457D-B0F9-4BE805FE428D}"/>
              </a:ext>
            </a:extLst>
          </p:cNvPr>
          <p:cNvSpPr/>
          <p:nvPr/>
        </p:nvSpPr>
        <p:spPr>
          <a:xfrm>
            <a:off x="938213" y="5201798"/>
            <a:ext cx="765175" cy="7762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hr-HR" sz="4000" dirty="0"/>
              <a:t>3</a:t>
            </a:r>
          </a:p>
        </p:txBody>
      </p:sp>
      <p:sp>
        <p:nvSpPr>
          <p:cNvPr id="18" name="TextBox 2">
            <a:extLst>
              <a:ext uri="{FF2B5EF4-FFF2-40B4-BE49-F238E27FC236}">
                <a16:creationId xmlns:a16="http://schemas.microsoft.com/office/drawing/2014/main" id="{0F511C3C-6515-4694-8A7D-708FA569DEF3}"/>
              </a:ext>
            </a:extLst>
          </p:cNvPr>
          <p:cNvSpPr txBox="1">
            <a:spLocks noChangeArrowheads="1"/>
          </p:cNvSpPr>
          <p:nvPr/>
        </p:nvSpPr>
        <p:spPr bwMode="auto">
          <a:xfrm>
            <a:off x="2470150" y="3470275"/>
            <a:ext cx="25209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E0752F"/>
              </a:buClr>
              <a:buSzPct val="60000"/>
              <a:buFont typeface="Wingdings" panose="05000000000000000000" pitchFamily="2" charset="2"/>
              <a:buChar char=""/>
              <a:defRPr>
                <a:solidFill>
                  <a:schemeClr val="tx1"/>
                </a:solidFill>
                <a:latin typeface="Century Schoolbook" panose="02040604050505020304" pitchFamily="18" charset="0"/>
              </a:defRPr>
            </a:lvl3pPr>
            <a:lvl4pPr marL="1600200" indent="-228600">
              <a:spcBef>
                <a:spcPct val="20000"/>
              </a:spcBef>
              <a:buClr>
                <a:srgbClr val="FEC3AE"/>
              </a:buClr>
              <a:buSzPct val="60000"/>
              <a:buFont typeface="Wingdings" panose="05000000000000000000" pitchFamily="2" charset="2"/>
              <a:buChar char=""/>
              <a:defRPr>
                <a:solidFill>
                  <a:schemeClr val="tx1"/>
                </a:solidFill>
                <a:latin typeface="Century Schoolbook" panose="02040604050505020304" pitchFamily="18"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a:spcBef>
                <a:spcPct val="0"/>
              </a:spcBef>
              <a:buClrTx/>
              <a:buSzTx/>
              <a:buNone/>
            </a:pPr>
            <a:r>
              <a:rPr lang="en-US" altLang="sr-Latn-RS" sz="1800" dirty="0">
                <a:latin typeface="Arial" panose="020B0604020202020204" pitchFamily="34" charset="0"/>
              </a:rPr>
              <a:t>but not longer than </a:t>
            </a:r>
            <a:r>
              <a:rPr lang="en-US" altLang="sr-Latn-RS" sz="1800" dirty="0">
                <a:solidFill>
                  <a:srgbClr val="C00000"/>
                </a:solidFill>
                <a:latin typeface="Arial" panose="020B0604020202020204" pitchFamily="34" charset="0"/>
              </a:rPr>
              <a:t>three</a:t>
            </a:r>
            <a:r>
              <a:rPr lang="en-US" altLang="sr-Latn-RS" sz="1800" dirty="0">
                <a:latin typeface="Arial" panose="020B0604020202020204" pitchFamily="34" charset="0"/>
              </a:rPr>
              <a:t> years</a:t>
            </a:r>
            <a:endParaRPr lang="hr-HR" altLang="sr-Latn-RS" sz="1800" dirty="0">
              <a:latin typeface="Arial" panose="020B0604020202020204" pitchFamily="34" charset="0"/>
            </a:endParaRPr>
          </a:p>
        </p:txBody>
      </p:sp>
      <p:sp>
        <p:nvSpPr>
          <p:cNvPr id="19" name="Rectangle 18">
            <a:extLst>
              <a:ext uri="{FF2B5EF4-FFF2-40B4-BE49-F238E27FC236}">
                <a16:creationId xmlns:a16="http://schemas.microsoft.com/office/drawing/2014/main" id="{54442BD9-B635-4FDF-A44D-486533C0D6EC}"/>
              </a:ext>
            </a:extLst>
          </p:cNvPr>
          <p:cNvSpPr/>
          <p:nvPr/>
        </p:nvSpPr>
        <p:spPr>
          <a:xfrm>
            <a:off x="2325688" y="4221163"/>
            <a:ext cx="2771775" cy="45561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a:solidFill>
                  <a:schemeClr val="accent1">
                    <a:lumMod val="75000"/>
                  </a:schemeClr>
                </a:solidFill>
              </a:rPr>
              <a:t>however</a:t>
            </a:r>
            <a:r>
              <a:rPr lang="hr-HR" dirty="0">
                <a:solidFill>
                  <a:schemeClr val="accent1">
                    <a:lumMod val="75000"/>
                  </a:schemeClr>
                </a:solidFill>
              </a:rPr>
              <a:t>, </a:t>
            </a:r>
            <a:r>
              <a:rPr lang="en-US" dirty="0">
                <a:solidFill>
                  <a:schemeClr val="accent1">
                    <a:lumMod val="75000"/>
                  </a:schemeClr>
                </a:solidFill>
              </a:rPr>
              <a:t>in any case</a:t>
            </a:r>
            <a:endParaRPr lang="hr-HR" dirty="0">
              <a:solidFill>
                <a:schemeClr val="accent1">
                  <a:lumMod val="75000"/>
                </a:schemeClr>
              </a:solidFill>
            </a:endParaRPr>
          </a:p>
        </p:txBody>
      </p:sp>
      <p:sp>
        <p:nvSpPr>
          <p:cNvPr id="20" name="TextBox 19">
            <a:extLst>
              <a:ext uri="{FF2B5EF4-FFF2-40B4-BE49-F238E27FC236}">
                <a16:creationId xmlns:a16="http://schemas.microsoft.com/office/drawing/2014/main" id="{8999C029-D4BE-4D90-8343-453C804E2435}"/>
              </a:ext>
            </a:extLst>
          </p:cNvPr>
          <p:cNvSpPr txBox="1"/>
          <p:nvPr/>
        </p:nvSpPr>
        <p:spPr>
          <a:xfrm>
            <a:off x="255817" y="733413"/>
            <a:ext cx="3196260" cy="369332"/>
          </a:xfrm>
          <a:prstGeom prst="rect">
            <a:avLst/>
          </a:prstGeom>
          <a:noFill/>
        </p:spPr>
        <p:txBody>
          <a:bodyPr wrap="none" rtlCol="0">
            <a:spAutoFit/>
          </a:bodyPr>
          <a:lstStyle/>
          <a:p>
            <a:r>
              <a:rPr lang="en-US" i="1" dirty="0">
                <a:solidFill>
                  <a:srgbClr val="C00000"/>
                </a:solidFill>
              </a:rPr>
              <a:t>Mandatory Addiction Treatment</a:t>
            </a:r>
          </a:p>
        </p:txBody>
      </p:sp>
    </p:spTree>
    <p:extLst>
      <p:ext uri="{BB962C8B-B14F-4D97-AF65-F5344CB8AC3E}">
        <p14:creationId xmlns:p14="http://schemas.microsoft.com/office/powerpoint/2010/main" val="2947013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animBg="1"/>
      <p:bldP spid="16" grpId="0"/>
      <p:bldP spid="17" grpId="0" animBg="1"/>
      <p:bldP spid="18" grpId="0"/>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776959"/>
          </a:xfrm>
        </p:spPr>
        <p:txBody>
          <a:bodyPr>
            <a:normAutofit/>
          </a:bodyPr>
          <a:lstStyle/>
          <a:p>
            <a:r>
              <a:rPr lang="en-US" sz="2800" b="1" dirty="0">
                <a:solidFill>
                  <a:schemeClr val="tx2"/>
                </a:solidFill>
              </a:rPr>
              <a:t>The County Court of Karlovac, K-5/15-34 from 3 November 2015</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552893" y="789160"/>
            <a:ext cx="11047228" cy="5686067"/>
          </a:xfrm>
        </p:spPr>
        <p:txBody>
          <a:bodyPr>
            <a:normAutofit/>
          </a:bodyPr>
          <a:lstStyle/>
          <a:p>
            <a:pPr>
              <a:buClr>
                <a:schemeClr val="tx2"/>
              </a:buClr>
            </a:pPr>
            <a:r>
              <a:rPr lang="en-US" sz="1800" dirty="0"/>
              <a:t>In July 2015, around 5:20 in the morning, the defendant got into a verbal and physical fight with her partner. After work, she spent the night with another man and did not return to the apartment where she has lived with him until dawn. When she found a locked door, </a:t>
            </a:r>
            <a:r>
              <a:rPr lang="en-US" sz="1800" dirty="0">
                <a:solidFill>
                  <a:srgbClr val="993300"/>
                </a:solidFill>
              </a:rPr>
              <a:t>drunk and aggressive</a:t>
            </a:r>
            <a:r>
              <a:rPr lang="en-US" sz="1800" dirty="0"/>
              <a:t>, she began banging loudly on the door and screaming. Her partner let her into the apartment, but they both started to quarrel and push each other actively participating in the fight. During this incident, the victim hit her on the shoulder. Provoked by the blow, the defendant went into the kitchen, took a knife and started waving it around in front of her. She yelled at the partner “You are not going to beat me!”, although the evidence shows that the victim did not hit her, but they both pushed each other. The victim attempted to take the knife from her, but while she was waving the knife around, at certain point she stabbed him in the left side of the chest. During the critical incident, the defendant was under </a:t>
            </a:r>
            <a:r>
              <a:rPr lang="en-US" sz="1800" dirty="0">
                <a:solidFill>
                  <a:srgbClr val="993300"/>
                </a:solidFill>
              </a:rPr>
              <a:t>the influence of alcohol </a:t>
            </a:r>
            <a:r>
              <a:rPr lang="en-US" sz="1800" dirty="0"/>
              <a:t>(0.43 g/kg of alcohol in blood and 0.77 g/kg in urine) and </a:t>
            </a:r>
            <a:r>
              <a:rPr lang="en-US" sz="1800" dirty="0">
                <a:solidFill>
                  <a:srgbClr val="993300"/>
                </a:solidFill>
              </a:rPr>
              <a:t>tetrahydrocannabinol</a:t>
            </a:r>
            <a:r>
              <a:rPr lang="en-US" sz="1800" dirty="0"/>
              <a:t> (THC) and </a:t>
            </a:r>
            <a:r>
              <a:rPr lang="en-US" sz="1800" dirty="0">
                <a:solidFill>
                  <a:srgbClr val="993300"/>
                </a:solidFill>
              </a:rPr>
              <a:t>tetrahydrocannabinol metabolites</a:t>
            </a:r>
            <a:r>
              <a:rPr lang="en-US" sz="1800" dirty="0"/>
              <a:t>, which, combined with </a:t>
            </a:r>
            <a:r>
              <a:rPr lang="en-US" sz="1800" dirty="0">
                <a:solidFill>
                  <a:srgbClr val="002060"/>
                </a:solidFill>
              </a:rPr>
              <a:t>a severe personality disorder</a:t>
            </a:r>
            <a:r>
              <a:rPr lang="en-US" sz="1800" dirty="0"/>
              <a:t>, led to an </a:t>
            </a:r>
            <a:r>
              <a:rPr lang="en-US" sz="1800" dirty="0">
                <a:solidFill>
                  <a:srgbClr val="993300"/>
                </a:solidFill>
              </a:rPr>
              <a:t>increase in affective tension </a:t>
            </a:r>
            <a:r>
              <a:rPr lang="en-US" sz="1800" dirty="0"/>
              <a:t>and </a:t>
            </a:r>
            <a:r>
              <a:rPr lang="en-US" sz="1800" dirty="0">
                <a:solidFill>
                  <a:srgbClr val="993300"/>
                </a:solidFill>
              </a:rPr>
              <a:t>the release of aggressive impulses</a:t>
            </a:r>
            <a:r>
              <a:rPr lang="en-US" sz="1800" dirty="0"/>
              <a:t>. </a:t>
            </a:r>
          </a:p>
          <a:p>
            <a:pPr>
              <a:buClr>
                <a:schemeClr val="tx2"/>
              </a:buClr>
            </a:pPr>
            <a:r>
              <a:rPr lang="en-US" sz="1800" dirty="0"/>
              <a:t>The forensic psychiatric examination further revealed and court concluded that the defendant is addicted to alcohol and that this developed alcohol addiction had a decisive effect on the attempted murder of her partner (Article 110 in conjunction with the Article 34 CC /11) and at the same time, due to this addiction, there is a risk of committing a new, more serious crime.</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cxnSp>
        <p:nvCxnSpPr>
          <p:cNvPr id="6" name="Straight Arrow Connector 5">
            <a:extLst>
              <a:ext uri="{FF2B5EF4-FFF2-40B4-BE49-F238E27FC236}">
                <a16:creationId xmlns:a16="http://schemas.microsoft.com/office/drawing/2014/main" id="{AAA40958-650B-454D-8DCF-09D0EFA7EC29}"/>
              </a:ext>
            </a:extLst>
          </p:cNvPr>
          <p:cNvCxnSpPr/>
          <p:nvPr/>
        </p:nvCxnSpPr>
        <p:spPr>
          <a:xfrm>
            <a:off x="10249787" y="4157332"/>
            <a:ext cx="0" cy="1492691"/>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9C337AF-B41F-4188-A9FB-230958BCBD69}"/>
              </a:ext>
            </a:extLst>
          </p:cNvPr>
          <p:cNvCxnSpPr/>
          <p:nvPr/>
        </p:nvCxnSpPr>
        <p:spPr>
          <a:xfrm>
            <a:off x="9867014" y="4146699"/>
            <a:ext cx="818707"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37E260C-57A6-4737-B85E-41A641B97356}"/>
              </a:ext>
            </a:extLst>
          </p:cNvPr>
          <p:cNvCxnSpPr>
            <a:cxnSpLocks/>
          </p:cNvCxnSpPr>
          <p:nvPr/>
        </p:nvCxnSpPr>
        <p:spPr>
          <a:xfrm>
            <a:off x="6648893" y="4414288"/>
            <a:ext cx="0" cy="1235735"/>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3C66287-D4BE-433D-B3C1-3E12296A7CBE}"/>
              </a:ext>
            </a:extLst>
          </p:cNvPr>
          <p:cNvCxnSpPr>
            <a:cxnSpLocks/>
          </p:cNvCxnSpPr>
          <p:nvPr/>
        </p:nvCxnSpPr>
        <p:spPr>
          <a:xfrm>
            <a:off x="6010939" y="4414288"/>
            <a:ext cx="1368056"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63A1F73-5AF2-4531-8290-48719DF74E1D}"/>
              </a:ext>
            </a:extLst>
          </p:cNvPr>
          <p:cNvCxnSpPr>
            <a:cxnSpLocks/>
          </p:cNvCxnSpPr>
          <p:nvPr/>
        </p:nvCxnSpPr>
        <p:spPr>
          <a:xfrm>
            <a:off x="1952846" y="4949460"/>
            <a:ext cx="2449033" cy="0"/>
          </a:xfrm>
          <a:prstGeom prst="line">
            <a:avLst/>
          </a:prstGeom>
          <a:ln w="190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463E83E-23D4-4029-9B71-BC4F7A697FCD}"/>
              </a:ext>
            </a:extLst>
          </p:cNvPr>
          <p:cNvCxnSpPr>
            <a:cxnSpLocks/>
          </p:cNvCxnSpPr>
          <p:nvPr/>
        </p:nvCxnSpPr>
        <p:spPr>
          <a:xfrm>
            <a:off x="3143693" y="4949460"/>
            <a:ext cx="0" cy="700563"/>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C3717071-0F84-4626-A9FF-282B9CEF15C1}"/>
              </a:ext>
            </a:extLst>
          </p:cNvPr>
          <p:cNvSpPr/>
          <p:nvPr/>
        </p:nvSpPr>
        <p:spPr>
          <a:xfrm>
            <a:off x="2619155" y="5638179"/>
            <a:ext cx="8059476" cy="462211"/>
          </a:xfrm>
          <a:prstGeom prst="rect">
            <a:avLst/>
          </a:prstGeom>
          <a:ln>
            <a:solidFill>
              <a:srgbClr val="C00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Mandatory Addiction Treatment</a:t>
            </a:r>
          </a:p>
        </p:txBody>
      </p:sp>
      <p:sp>
        <p:nvSpPr>
          <p:cNvPr id="32" name="TextBox 31">
            <a:extLst>
              <a:ext uri="{FF2B5EF4-FFF2-40B4-BE49-F238E27FC236}">
                <a16:creationId xmlns:a16="http://schemas.microsoft.com/office/drawing/2014/main" id="{EDA965F0-C6A9-4B1D-8BB0-2067BC264728}"/>
              </a:ext>
            </a:extLst>
          </p:cNvPr>
          <p:cNvSpPr txBox="1"/>
          <p:nvPr/>
        </p:nvSpPr>
        <p:spPr>
          <a:xfrm>
            <a:off x="7006112" y="4953118"/>
            <a:ext cx="2717603" cy="369332"/>
          </a:xfrm>
          <a:prstGeom prst="rect">
            <a:avLst/>
          </a:prstGeom>
          <a:noFill/>
        </p:spPr>
        <p:txBody>
          <a:bodyPr wrap="none" rtlCol="0">
            <a:spAutoFit/>
          </a:bodyPr>
          <a:lstStyle/>
          <a:p>
            <a:r>
              <a:rPr lang="en-US" dirty="0"/>
              <a:t>imprisonment of two years</a:t>
            </a:r>
            <a:endParaRPr lang="hr-HR" dirty="0"/>
          </a:p>
        </p:txBody>
      </p:sp>
      <p:cxnSp>
        <p:nvCxnSpPr>
          <p:cNvPr id="34" name="Straight Arrow Connector 33">
            <a:extLst>
              <a:ext uri="{FF2B5EF4-FFF2-40B4-BE49-F238E27FC236}">
                <a16:creationId xmlns:a16="http://schemas.microsoft.com/office/drawing/2014/main" id="{D94B9B8A-C37B-4E78-AE17-9413DAAA148C}"/>
              </a:ext>
            </a:extLst>
          </p:cNvPr>
          <p:cNvCxnSpPr/>
          <p:nvPr/>
        </p:nvCxnSpPr>
        <p:spPr>
          <a:xfrm>
            <a:off x="9952074" y="5137784"/>
            <a:ext cx="1158949" cy="3698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7B9D8F4-28AB-403C-9232-10FBC2C1C3DE}"/>
              </a:ext>
            </a:extLst>
          </p:cNvPr>
          <p:cNvCxnSpPr>
            <a:cxnSpLocks/>
          </p:cNvCxnSpPr>
          <p:nvPr/>
        </p:nvCxnSpPr>
        <p:spPr>
          <a:xfrm flipV="1">
            <a:off x="10032946" y="5555572"/>
            <a:ext cx="1078077" cy="4409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39077B6F-7388-4401-823E-CCA8FE9C4F59}"/>
              </a:ext>
            </a:extLst>
          </p:cNvPr>
          <p:cNvSpPr txBox="1"/>
          <p:nvPr/>
        </p:nvSpPr>
        <p:spPr>
          <a:xfrm>
            <a:off x="11121320" y="4990958"/>
            <a:ext cx="1070680" cy="1077218"/>
          </a:xfrm>
          <a:prstGeom prst="rect">
            <a:avLst/>
          </a:prstGeom>
          <a:noFill/>
        </p:spPr>
        <p:txBody>
          <a:bodyPr wrap="square" rtlCol="0">
            <a:spAutoFit/>
          </a:bodyPr>
          <a:lstStyle/>
          <a:p>
            <a:r>
              <a:rPr lang="en-US" sz="1600" dirty="0"/>
              <a:t>Execution within the prison system</a:t>
            </a:r>
            <a:endParaRPr lang="hr-HR" sz="1600" dirty="0"/>
          </a:p>
        </p:txBody>
      </p:sp>
    </p:spTree>
    <p:extLst>
      <p:ext uri="{BB962C8B-B14F-4D97-AF65-F5344CB8AC3E}">
        <p14:creationId xmlns:p14="http://schemas.microsoft.com/office/powerpoint/2010/main" val="177373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1000"/>
                                        <p:tgtEl>
                                          <p:spTgt spid="31"/>
                                        </p:tgtEl>
                                      </p:cBhvr>
                                    </p:animEffect>
                                    <p:anim calcmode="lin" valueType="num">
                                      <p:cBhvr>
                                        <p:cTn id="38" dur="1000" fill="hold"/>
                                        <p:tgtEl>
                                          <p:spTgt spid="31"/>
                                        </p:tgtEl>
                                        <p:attrNameLst>
                                          <p:attrName>ppt_x</p:attrName>
                                        </p:attrNameLst>
                                      </p:cBhvr>
                                      <p:tavLst>
                                        <p:tav tm="0">
                                          <p:val>
                                            <p:strVal val="#ppt_x"/>
                                          </p:val>
                                        </p:tav>
                                        <p:tav tm="100000">
                                          <p:val>
                                            <p:strVal val="#ppt_x"/>
                                          </p:val>
                                        </p:tav>
                                      </p:tavLst>
                                    </p:anim>
                                    <p:anim calcmode="lin" valueType="num">
                                      <p:cBhvr>
                                        <p:cTn id="3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6" presetClass="entr" presetSubtype="0" fill="hold" grpId="0"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wipe(down)">
                                      <p:cBhvr>
                                        <p:cTn id="44" dur="580">
                                          <p:stCondLst>
                                            <p:cond delay="0"/>
                                          </p:stCondLst>
                                        </p:cTn>
                                        <p:tgtEl>
                                          <p:spTgt spid="32"/>
                                        </p:tgtEl>
                                      </p:cBhvr>
                                    </p:animEffect>
                                    <p:anim calcmode="lin" valueType="num">
                                      <p:cBhvr>
                                        <p:cTn id="45"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50" dur="26">
                                          <p:stCondLst>
                                            <p:cond delay="650"/>
                                          </p:stCondLst>
                                        </p:cTn>
                                        <p:tgtEl>
                                          <p:spTgt spid="32"/>
                                        </p:tgtEl>
                                      </p:cBhvr>
                                      <p:to x="100000" y="60000"/>
                                    </p:animScale>
                                    <p:animScale>
                                      <p:cBhvr>
                                        <p:cTn id="51" dur="166" decel="50000">
                                          <p:stCondLst>
                                            <p:cond delay="676"/>
                                          </p:stCondLst>
                                        </p:cTn>
                                        <p:tgtEl>
                                          <p:spTgt spid="32"/>
                                        </p:tgtEl>
                                      </p:cBhvr>
                                      <p:to x="100000" y="100000"/>
                                    </p:animScale>
                                    <p:animScale>
                                      <p:cBhvr>
                                        <p:cTn id="52" dur="26">
                                          <p:stCondLst>
                                            <p:cond delay="1312"/>
                                          </p:stCondLst>
                                        </p:cTn>
                                        <p:tgtEl>
                                          <p:spTgt spid="32"/>
                                        </p:tgtEl>
                                      </p:cBhvr>
                                      <p:to x="100000" y="80000"/>
                                    </p:animScale>
                                    <p:animScale>
                                      <p:cBhvr>
                                        <p:cTn id="53" dur="166" decel="50000">
                                          <p:stCondLst>
                                            <p:cond delay="1338"/>
                                          </p:stCondLst>
                                        </p:cTn>
                                        <p:tgtEl>
                                          <p:spTgt spid="32"/>
                                        </p:tgtEl>
                                      </p:cBhvr>
                                      <p:to x="100000" y="100000"/>
                                    </p:animScale>
                                    <p:animScale>
                                      <p:cBhvr>
                                        <p:cTn id="54" dur="26">
                                          <p:stCondLst>
                                            <p:cond delay="1642"/>
                                          </p:stCondLst>
                                        </p:cTn>
                                        <p:tgtEl>
                                          <p:spTgt spid="32"/>
                                        </p:tgtEl>
                                      </p:cBhvr>
                                      <p:to x="100000" y="90000"/>
                                    </p:animScale>
                                    <p:animScale>
                                      <p:cBhvr>
                                        <p:cTn id="55" dur="166" decel="50000">
                                          <p:stCondLst>
                                            <p:cond delay="1668"/>
                                          </p:stCondLst>
                                        </p:cTn>
                                        <p:tgtEl>
                                          <p:spTgt spid="32"/>
                                        </p:tgtEl>
                                      </p:cBhvr>
                                      <p:to x="100000" y="100000"/>
                                    </p:animScale>
                                    <p:animScale>
                                      <p:cBhvr>
                                        <p:cTn id="56" dur="26">
                                          <p:stCondLst>
                                            <p:cond delay="1808"/>
                                          </p:stCondLst>
                                        </p:cTn>
                                        <p:tgtEl>
                                          <p:spTgt spid="32"/>
                                        </p:tgtEl>
                                      </p:cBhvr>
                                      <p:to x="100000" y="95000"/>
                                    </p:animScale>
                                    <p:animScale>
                                      <p:cBhvr>
                                        <p:cTn id="57" dur="166" decel="50000">
                                          <p:stCondLst>
                                            <p:cond delay="1834"/>
                                          </p:stCondLst>
                                        </p:cTn>
                                        <p:tgtEl>
                                          <p:spTgt spid="32"/>
                                        </p:tgtEl>
                                      </p:cBhvr>
                                      <p:to x="100000" y="100000"/>
                                    </p:animScale>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nodeType="click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500" fill="hold"/>
                                        <p:tgtEl>
                                          <p:spTgt spid="34"/>
                                        </p:tgtEl>
                                        <p:attrNameLst>
                                          <p:attrName>ppt_x</p:attrName>
                                        </p:attrNameLst>
                                      </p:cBhvr>
                                      <p:tavLst>
                                        <p:tav tm="0">
                                          <p:val>
                                            <p:strVal val="0-#ppt_w/2"/>
                                          </p:val>
                                        </p:tav>
                                        <p:tav tm="100000">
                                          <p:val>
                                            <p:strVal val="#ppt_x"/>
                                          </p:val>
                                        </p:tav>
                                      </p:tavLst>
                                    </p:anim>
                                    <p:anim calcmode="lin" valueType="num">
                                      <p:cBhvr additive="base">
                                        <p:cTn id="63" dur="500" fill="hold"/>
                                        <p:tgtEl>
                                          <p:spTgt spid="34"/>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0-#ppt_w/2"/>
                                          </p:val>
                                        </p:tav>
                                        <p:tav tm="100000">
                                          <p:val>
                                            <p:strVal val="#ppt_x"/>
                                          </p:val>
                                        </p:tav>
                                      </p:tavLst>
                                    </p:anim>
                                    <p:anim calcmode="lin" valueType="num">
                                      <p:cBhvr additive="base">
                                        <p:cTn id="67" dur="500" fill="hold"/>
                                        <p:tgtEl>
                                          <p:spTgt spid="3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500" fill="hold"/>
                                        <p:tgtEl>
                                          <p:spTgt spid="38"/>
                                        </p:tgtEl>
                                        <p:attrNameLst>
                                          <p:attrName>ppt_x</p:attrName>
                                        </p:attrNameLst>
                                      </p:cBhvr>
                                      <p:tavLst>
                                        <p:tav tm="0">
                                          <p:val>
                                            <p:strVal val="0-#ppt_w/2"/>
                                          </p:val>
                                        </p:tav>
                                        <p:tav tm="100000">
                                          <p:val>
                                            <p:strVal val="#ppt_x"/>
                                          </p:val>
                                        </p:tav>
                                      </p:tavLst>
                                    </p:anim>
                                    <p:anim calcmode="lin" valueType="num">
                                      <p:cBhvr additive="base">
                                        <p:cTn id="71"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Responding to Drug Abuse and Social Dangerousness in the Prison System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951206"/>
            <a:ext cx="11445063" cy="5524021"/>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Rectangle: Rounded Corners 2">
            <a:extLst>
              <a:ext uri="{FF2B5EF4-FFF2-40B4-BE49-F238E27FC236}">
                <a16:creationId xmlns:a16="http://schemas.microsoft.com/office/drawing/2014/main" id="{0E35FCFA-69FB-48FE-B1B4-9614D39AD047}"/>
              </a:ext>
            </a:extLst>
          </p:cNvPr>
          <p:cNvSpPr/>
          <p:nvPr/>
        </p:nvSpPr>
        <p:spPr>
          <a:xfrm>
            <a:off x="595423" y="1114031"/>
            <a:ext cx="4958316" cy="1403498"/>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Endemic violence, rampant drug abuse and inmates locked in cells 22 hours a day… life inside Becker's crumbling Victorian prison just two miles from Centre Court</a:t>
            </a:r>
          </a:p>
          <a:p>
            <a:pPr algn="r"/>
            <a:r>
              <a:rPr lang="en-US" sz="1200" dirty="0"/>
              <a:t>Ryan, Jake; </a:t>
            </a:r>
            <a:r>
              <a:rPr lang="en-US" sz="1200" dirty="0" err="1"/>
              <a:t>Hookham</a:t>
            </a:r>
            <a:r>
              <a:rPr lang="en-US" sz="1200" dirty="0"/>
              <a:t>, Mark.  Mail on Sunday; London, May 1, 2022</a:t>
            </a:r>
            <a:endParaRPr lang="hr-HR" sz="1200" dirty="0"/>
          </a:p>
        </p:txBody>
      </p:sp>
      <p:sp>
        <p:nvSpPr>
          <p:cNvPr id="6" name="TextBox 5">
            <a:extLst>
              <a:ext uri="{FF2B5EF4-FFF2-40B4-BE49-F238E27FC236}">
                <a16:creationId xmlns:a16="http://schemas.microsoft.com/office/drawing/2014/main" id="{B51F94A6-601F-4092-996D-DF18D3BAE007}"/>
              </a:ext>
            </a:extLst>
          </p:cNvPr>
          <p:cNvSpPr txBox="1"/>
          <p:nvPr/>
        </p:nvSpPr>
        <p:spPr>
          <a:xfrm>
            <a:off x="2972352" y="863482"/>
            <a:ext cx="2657587" cy="276999"/>
          </a:xfrm>
          <a:prstGeom prst="rect">
            <a:avLst/>
          </a:prstGeom>
          <a:noFill/>
        </p:spPr>
        <p:txBody>
          <a:bodyPr wrap="none" rtlCol="0">
            <a:spAutoFit/>
          </a:bodyPr>
          <a:lstStyle/>
          <a:p>
            <a:r>
              <a:rPr lang="hr-HR" sz="1200" dirty="0" err="1"/>
              <a:t>Oscar</a:t>
            </a:r>
            <a:r>
              <a:rPr lang="hr-HR" sz="1200" dirty="0"/>
              <a:t> </a:t>
            </a:r>
            <a:r>
              <a:rPr lang="hr-HR" sz="1200" dirty="0" err="1"/>
              <a:t>Wilde</a:t>
            </a:r>
            <a:r>
              <a:rPr lang="en-US" sz="1200" dirty="0"/>
              <a:t>, Chris Atkins, Boris Becker  </a:t>
            </a:r>
            <a:endParaRPr lang="hr-HR" sz="1200" dirty="0"/>
          </a:p>
        </p:txBody>
      </p:sp>
      <p:sp>
        <p:nvSpPr>
          <p:cNvPr id="11" name="Rectangle: Rounded Corners 10">
            <a:extLst>
              <a:ext uri="{FF2B5EF4-FFF2-40B4-BE49-F238E27FC236}">
                <a16:creationId xmlns:a16="http://schemas.microsoft.com/office/drawing/2014/main" id="{17904857-7C11-4C4F-A4CE-C4D2E1080CB1}"/>
              </a:ext>
            </a:extLst>
          </p:cNvPr>
          <p:cNvSpPr/>
          <p:nvPr/>
        </p:nvSpPr>
        <p:spPr>
          <a:xfrm>
            <a:off x="6091235" y="964499"/>
            <a:ext cx="4958316" cy="1065640"/>
          </a:xfrm>
          <a:prstGeom prst="roundRect">
            <a:avLst/>
          </a:prstGeom>
          <a:ln>
            <a:solidFill>
              <a:srgbClr val="FF66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In a Rikers Jail Cell, a Man Lay Dead for Hours Before He Was Discovered</a:t>
            </a:r>
          </a:p>
          <a:p>
            <a:pPr algn="r"/>
            <a:r>
              <a:rPr lang="en-US" sz="1200" dirty="0"/>
              <a:t>Ransom, Jan.  New York Times; New York, Jul 12, 2022.</a:t>
            </a:r>
            <a:endParaRPr lang="hr-HR" sz="1200" dirty="0"/>
          </a:p>
        </p:txBody>
      </p:sp>
      <p:sp>
        <p:nvSpPr>
          <p:cNvPr id="7" name="TextBox 6">
            <a:extLst>
              <a:ext uri="{FF2B5EF4-FFF2-40B4-BE49-F238E27FC236}">
                <a16:creationId xmlns:a16="http://schemas.microsoft.com/office/drawing/2014/main" id="{399F7049-13AE-48A0-9B69-9527B27FA478}"/>
              </a:ext>
            </a:extLst>
          </p:cNvPr>
          <p:cNvSpPr txBox="1"/>
          <p:nvPr/>
        </p:nvSpPr>
        <p:spPr>
          <a:xfrm>
            <a:off x="205204" y="2657510"/>
            <a:ext cx="5454503" cy="3754874"/>
          </a:xfrm>
          <a:prstGeom prst="rect">
            <a:avLst/>
          </a:prstGeom>
          <a:noFill/>
        </p:spPr>
        <p:txBody>
          <a:bodyPr wrap="square" rtlCol="0">
            <a:spAutoFit/>
          </a:bodyPr>
          <a:lstStyle/>
          <a:p>
            <a:pPr marL="285750" indent="-285750">
              <a:buFont typeface="Wingdings" panose="05000000000000000000" pitchFamily="2" charset="2"/>
              <a:buChar char="§"/>
            </a:pPr>
            <a:r>
              <a:rPr lang="en-US" sz="1400" dirty="0"/>
              <a:t>Poor prison conditions and overcrowding</a:t>
            </a:r>
          </a:p>
          <a:p>
            <a:pPr marL="285750" indent="-285750">
              <a:buFont typeface="Wingdings" panose="05000000000000000000" pitchFamily="2" charset="2"/>
              <a:buChar char="§"/>
            </a:pPr>
            <a:r>
              <a:rPr lang="en-US" sz="1400" dirty="0"/>
              <a:t>Lack of psychiatric medical help (Fulton County Jail)</a:t>
            </a:r>
          </a:p>
          <a:p>
            <a:pPr marL="285750" indent="-285750">
              <a:buFont typeface="Wingdings" panose="05000000000000000000" pitchFamily="2" charset="2"/>
              <a:buChar char="§"/>
            </a:pPr>
            <a:r>
              <a:rPr lang="en-US" sz="1400" dirty="0"/>
              <a:t>A steady influx of illicit drugs contribute to a spike in overdoses (Rikers Island jail)</a:t>
            </a:r>
          </a:p>
          <a:p>
            <a:pPr marL="285750" indent="-285750">
              <a:buFont typeface="Wingdings" panose="05000000000000000000" pitchFamily="2" charset="2"/>
              <a:buChar char="§"/>
            </a:pPr>
            <a:r>
              <a:rPr lang="en-US" sz="1400" dirty="0"/>
              <a:t>COVID-19 pandemic: due to canceling visitation with detainees, correction officers seized twice as many illegal drugs inside the jails as they had the prior year (Rikers Island jail)</a:t>
            </a:r>
          </a:p>
          <a:p>
            <a:pPr marL="285750" indent="-285750">
              <a:buFont typeface="Wingdings" panose="05000000000000000000" pitchFamily="2" charset="2"/>
              <a:buChar char="§"/>
            </a:pPr>
            <a:r>
              <a:rPr lang="en-US" sz="1400" dirty="0"/>
              <a:t>Violence is an acute problem, with almost one attack every day among inmates in 2020/21. (Wandsworth Prison)</a:t>
            </a:r>
          </a:p>
          <a:p>
            <a:pPr marL="285750" indent="-285750">
              <a:buFont typeface="Wingdings" panose="05000000000000000000" pitchFamily="2" charset="2"/>
              <a:buChar char="§"/>
            </a:pPr>
            <a:r>
              <a:rPr lang="en-US" sz="1400" dirty="0"/>
              <a:t>Prison staff used force 1,295 times in 2020/21, or nearly four times a day. (Wandsworth Prison)</a:t>
            </a:r>
          </a:p>
          <a:p>
            <a:pPr marL="285750" indent="-285750">
              <a:buFont typeface="Wingdings" panose="05000000000000000000" pitchFamily="2" charset="2"/>
              <a:buChar char="§"/>
            </a:pPr>
            <a:r>
              <a:rPr lang="en-US" sz="1400" dirty="0"/>
              <a:t>'Wandsworth is a very violent prison, but if you keep your head down and don't get involved in drugs and debt and all the politics of the wings it is not actually that dangerous. Just stay out of the way. I'd just say chin up and it's not going to be as bad as you think it's going to be.” Chris Atkins </a:t>
            </a:r>
          </a:p>
          <a:p>
            <a:pPr marL="285750" indent="-285750">
              <a:buFont typeface="Wingdings" panose="05000000000000000000" pitchFamily="2" charset="2"/>
              <a:buChar char="§"/>
            </a:pPr>
            <a:endParaRPr lang="hr-HR" sz="1400" dirty="0"/>
          </a:p>
        </p:txBody>
      </p:sp>
      <p:sp>
        <p:nvSpPr>
          <p:cNvPr id="12" name="Rectangle: Rounded Corners 11">
            <a:extLst>
              <a:ext uri="{FF2B5EF4-FFF2-40B4-BE49-F238E27FC236}">
                <a16:creationId xmlns:a16="http://schemas.microsoft.com/office/drawing/2014/main" id="{42826C7B-5DC6-4F4C-AE7E-F35E4ED82E6D}"/>
              </a:ext>
            </a:extLst>
          </p:cNvPr>
          <p:cNvSpPr/>
          <p:nvPr/>
        </p:nvSpPr>
        <p:spPr>
          <a:xfrm>
            <a:off x="6542183" y="2281711"/>
            <a:ext cx="4958316" cy="985896"/>
          </a:xfrm>
          <a:prstGeom prst="roundRect">
            <a:avLst/>
          </a:prstGeom>
          <a:ln>
            <a:solidFill>
              <a:srgbClr val="00206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Family of man eaten alive by bed bugs in Fulton County Jail wants answers</a:t>
            </a:r>
          </a:p>
          <a:p>
            <a:pPr algn="r"/>
            <a:r>
              <a:rPr lang="en-US" sz="1200" dirty="0"/>
              <a:t>CBS; Miami, April 12, 2023.</a:t>
            </a:r>
            <a:endParaRPr lang="hr-HR" sz="1200" dirty="0"/>
          </a:p>
        </p:txBody>
      </p:sp>
      <p:sp>
        <p:nvSpPr>
          <p:cNvPr id="13" name="Rectangle: Rounded Corners 12">
            <a:extLst>
              <a:ext uri="{FF2B5EF4-FFF2-40B4-BE49-F238E27FC236}">
                <a16:creationId xmlns:a16="http://schemas.microsoft.com/office/drawing/2014/main" id="{ABAE7FCD-B183-4BB3-8C18-2C9DD21B6708}"/>
              </a:ext>
            </a:extLst>
          </p:cNvPr>
          <p:cNvSpPr/>
          <p:nvPr/>
        </p:nvSpPr>
        <p:spPr>
          <a:xfrm>
            <a:off x="5884579" y="3599869"/>
            <a:ext cx="4243612" cy="1143110"/>
          </a:xfrm>
          <a:prstGeom prst="roundRect">
            <a:avLst/>
          </a:prstGeom>
          <a:ln>
            <a:solidFill>
              <a:schemeClr val="accent6">
                <a:lumMod val="75000"/>
              </a:schemeClr>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Murder of Lilia, the companion found in prison with a broomstick in the eye: "The shadow of the code of honor"</a:t>
            </a:r>
          </a:p>
          <a:p>
            <a:pPr algn="r"/>
            <a:r>
              <a:rPr lang="en-US" sz="1200" dirty="0"/>
              <a:t>Il </a:t>
            </a:r>
            <a:r>
              <a:rPr lang="en-US" sz="1200" dirty="0" err="1"/>
              <a:t>Gazzettion</a:t>
            </a:r>
            <a:r>
              <a:rPr lang="en-US" sz="1200" dirty="0"/>
              <a:t>; Mestre, September 29, 2022.</a:t>
            </a:r>
            <a:endParaRPr lang="hr-HR" sz="1200" dirty="0"/>
          </a:p>
        </p:txBody>
      </p:sp>
      <p:sp>
        <p:nvSpPr>
          <p:cNvPr id="14" name="Rectangle: Rounded Corners 13">
            <a:extLst>
              <a:ext uri="{FF2B5EF4-FFF2-40B4-BE49-F238E27FC236}">
                <a16:creationId xmlns:a16="http://schemas.microsoft.com/office/drawing/2014/main" id="{28572C67-EE9B-4870-AC54-0C0CF59C8325}"/>
              </a:ext>
            </a:extLst>
          </p:cNvPr>
          <p:cNvSpPr/>
          <p:nvPr/>
        </p:nvSpPr>
        <p:spPr>
          <a:xfrm>
            <a:off x="7038009" y="4980941"/>
            <a:ext cx="4958316" cy="1138688"/>
          </a:xfrm>
          <a:prstGeom prst="roundRect">
            <a:avLst/>
          </a:prstGeom>
          <a:ln>
            <a:solidFill>
              <a:srgbClr val="C000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dirty="0"/>
              <a:t>The prisoner sued Croatia for poor conditions in prison. He will receive compensation of over ten thousand euros</a:t>
            </a:r>
          </a:p>
          <a:p>
            <a:pPr algn="r"/>
            <a:r>
              <a:rPr lang="en-US" sz="1200" dirty="0"/>
              <a:t>Voice of Istria; Pula, March 6, 2023.</a:t>
            </a:r>
            <a:endParaRPr lang="hr-HR" sz="1200" dirty="0"/>
          </a:p>
        </p:txBody>
      </p:sp>
    </p:spTree>
    <p:extLst>
      <p:ext uri="{BB962C8B-B14F-4D97-AF65-F5344CB8AC3E}">
        <p14:creationId xmlns:p14="http://schemas.microsoft.com/office/powerpoint/2010/main" val="651474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723607"/>
          </a:xfrm>
        </p:spPr>
        <p:txBody>
          <a:bodyPr>
            <a:normAutofit/>
          </a:bodyPr>
          <a:lstStyle/>
          <a:p>
            <a:r>
              <a:rPr lang="en-US" sz="2800" b="1" dirty="0">
                <a:solidFill>
                  <a:schemeClr val="tx2"/>
                </a:solidFill>
              </a:rPr>
              <a:t>Responding to Drug Abuse and Social Dangerousness in the Prison System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16425" y="659220"/>
            <a:ext cx="11605082" cy="5816008"/>
          </a:xfrm>
        </p:spPr>
        <p:txBody>
          <a:bodyPr>
            <a:normAutofit/>
          </a:bodyPr>
          <a:lstStyle/>
          <a:p>
            <a:pPr>
              <a:buClr>
                <a:schemeClr val="tx2"/>
              </a:buClr>
            </a:pPr>
            <a:r>
              <a:rPr lang="en-US" sz="1800" dirty="0"/>
              <a:t>Prisoners sentenced to a security measure of compulsory addiction treatment in addition to their term of imprisonment and addicted prisoners who are involved in the addiction treatment process while serving their sentence may serve their term of imprisonment in a special social therapy unit of the correctional institution for prisoners. (Art. 22, para. 4 of the Law on Execution of Prison Sentence) </a:t>
            </a:r>
          </a:p>
          <a:p>
            <a:pPr lvl="1">
              <a:buClr>
                <a:schemeClr val="tx2"/>
              </a:buClr>
            </a:pPr>
            <a:r>
              <a:rPr lang="en-US" sz="1800" dirty="0"/>
              <a:t>a wide range of interventions and treatment and psychosocial services within the prison system + </a:t>
            </a:r>
            <a:r>
              <a:rPr lang="en-US" sz="1800" dirty="0" err="1"/>
              <a:t>postpenal</a:t>
            </a:r>
            <a:r>
              <a:rPr lang="en-US" sz="1800" dirty="0"/>
              <a:t> support</a:t>
            </a:r>
          </a:p>
          <a:p>
            <a:pPr lvl="2">
              <a:buClr>
                <a:schemeClr val="tx2"/>
              </a:buClr>
            </a:pPr>
            <a:r>
              <a:rPr lang="en-US" sz="1400" dirty="0"/>
              <a:t>methadone therapy</a:t>
            </a:r>
          </a:p>
          <a:p>
            <a:pPr lvl="2">
              <a:buClr>
                <a:schemeClr val="tx2"/>
              </a:buClr>
            </a:pPr>
            <a:r>
              <a:rPr lang="en-US" sz="1400" dirty="0"/>
              <a:t>buprenorphine therapy</a:t>
            </a:r>
          </a:p>
          <a:p>
            <a:pPr lvl="2">
              <a:buClr>
                <a:schemeClr val="tx2"/>
              </a:buClr>
            </a:pPr>
            <a:r>
              <a:rPr lang="en-US" sz="1400" dirty="0"/>
              <a:t>psychotherapy </a:t>
            </a:r>
          </a:p>
          <a:p>
            <a:pPr>
              <a:buClr>
                <a:schemeClr val="tx2"/>
              </a:buClr>
            </a:pPr>
            <a:endParaRPr lang="en-US" sz="1800"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Rectangle: Rounded Corners 2">
            <a:extLst>
              <a:ext uri="{FF2B5EF4-FFF2-40B4-BE49-F238E27FC236}">
                <a16:creationId xmlns:a16="http://schemas.microsoft.com/office/drawing/2014/main" id="{E33BCD15-17DA-46EE-9CA3-051B00BA4949}"/>
              </a:ext>
            </a:extLst>
          </p:cNvPr>
          <p:cNvSpPr/>
          <p:nvPr/>
        </p:nvSpPr>
        <p:spPr>
          <a:xfrm>
            <a:off x="10026526" y="2218011"/>
            <a:ext cx="1339685" cy="40599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education </a:t>
            </a:r>
          </a:p>
        </p:txBody>
      </p:sp>
      <p:sp>
        <p:nvSpPr>
          <p:cNvPr id="11" name="Rectangle: Rounded Corners 10">
            <a:extLst>
              <a:ext uri="{FF2B5EF4-FFF2-40B4-BE49-F238E27FC236}">
                <a16:creationId xmlns:a16="http://schemas.microsoft.com/office/drawing/2014/main" id="{15AB50A0-7384-46F7-8C48-F9A85397AAED}"/>
              </a:ext>
            </a:extLst>
          </p:cNvPr>
          <p:cNvSpPr/>
          <p:nvPr/>
        </p:nvSpPr>
        <p:spPr>
          <a:xfrm>
            <a:off x="10026526" y="2765562"/>
            <a:ext cx="1339685" cy="40599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housing</a:t>
            </a:r>
          </a:p>
        </p:txBody>
      </p:sp>
      <p:sp>
        <p:nvSpPr>
          <p:cNvPr id="12" name="Rectangle: Rounded Corners 11">
            <a:extLst>
              <a:ext uri="{FF2B5EF4-FFF2-40B4-BE49-F238E27FC236}">
                <a16:creationId xmlns:a16="http://schemas.microsoft.com/office/drawing/2014/main" id="{5FA6A095-192D-44CA-B87A-CC85EA0CDD2B}"/>
              </a:ext>
            </a:extLst>
          </p:cNvPr>
          <p:cNvSpPr/>
          <p:nvPr/>
        </p:nvSpPr>
        <p:spPr>
          <a:xfrm>
            <a:off x="10026526" y="3294607"/>
            <a:ext cx="1339685" cy="40599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empowerment</a:t>
            </a:r>
          </a:p>
        </p:txBody>
      </p:sp>
      <p:cxnSp>
        <p:nvCxnSpPr>
          <p:cNvPr id="7" name="Straight Connector 6">
            <a:extLst>
              <a:ext uri="{FF2B5EF4-FFF2-40B4-BE49-F238E27FC236}">
                <a16:creationId xmlns:a16="http://schemas.microsoft.com/office/drawing/2014/main" id="{DC1F8F9D-AE25-4AE8-977C-EC67327C78DC}"/>
              </a:ext>
            </a:extLst>
          </p:cNvPr>
          <p:cNvCxnSpPr/>
          <p:nvPr/>
        </p:nvCxnSpPr>
        <p:spPr>
          <a:xfrm>
            <a:off x="9599281" y="3795823"/>
            <a:ext cx="2071365"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1D602B13-1790-4F71-8AB6-6B39CE3D8AD2}"/>
              </a:ext>
            </a:extLst>
          </p:cNvPr>
          <p:cNvSpPr txBox="1"/>
          <p:nvPr/>
        </p:nvSpPr>
        <p:spPr>
          <a:xfrm>
            <a:off x="9739046" y="3872227"/>
            <a:ext cx="2137777" cy="523220"/>
          </a:xfrm>
          <a:prstGeom prst="rect">
            <a:avLst/>
          </a:prstGeom>
          <a:noFill/>
        </p:spPr>
        <p:txBody>
          <a:bodyPr wrap="square" rtlCol="0">
            <a:spAutoFit/>
          </a:bodyPr>
          <a:lstStyle/>
          <a:p>
            <a:r>
              <a:rPr lang="en-US" sz="1400" dirty="0">
                <a:solidFill>
                  <a:schemeClr val="accent1">
                    <a:lumMod val="75000"/>
                  </a:schemeClr>
                </a:solidFill>
              </a:rPr>
              <a:t>the pillars of reentry into the society</a:t>
            </a:r>
          </a:p>
        </p:txBody>
      </p:sp>
      <p:sp>
        <p:nvSpPr>
          <p:cNvPr id="14" name="TextBox 13">
            <a:extLst>
              <a:ext uri="{FF2B5EF4-FFF2-40B4-BE49-F238E27FC236}">
                <a16:creationId xmlns:a16="http://schemas.microsoft.com/office/drawing/2014/main" id="{DBF67E19-3F68-4898-9B40-0A32D032D56A}"/>
              </a:ext>
            </a:extLst>
          </p:cNvPr>
          <p:cNvSpPr txBox="1"/>
          <p:nvPr/>
        </p:nvSpPr>
        <p:spPr>
          <a:xfrm>
            <a:off x="9764941" y="4441765"/>
            <a:ext cx="2137777" cy="307777"/>
          </a:xfrm>
          <a:prstGeom prst="rect">
            <a:avLst/>
          </a:prstGeom>
          <a:noFill/>
        </p:spPr>
        <p:txBody>
          <a:bodyPr wrap="square" rtlCol="0">
            <a:spAutoFit/>
          </a:bodyPr>
          <a:lstStyle/>
          <a:p>
            <a:r>
              <a:rPr lang="en-US" sz="1400" dirty="0">
                <a:solidFill>
                  <a:srgbClr val="FF3300"/>
                </a:solidFill>
              </a:rPr>
              <a:t>mental health programs?</a:t>
            </a:r>
          </a:p>
        </p:txBody>
      </p:sp>
      <p:cxnSp>
        <p:nvCxnSpPr>
          <p:cNvPr id="21" name="Straight Connector 20">
            <a:extLst>
              <a:ext uri="{FF2B5EF4-FFF2-40B4-BE49-F238E27FC236}">
                <a16:creationId xmlns:a16="http://schemas.microsoft.com/office/drawing/2014/main" id="{A25F9B04-13C3-4FAF-93F8-6648D6F9F5BA}"/>
              </a:ext>
            </a:extLst>
          </p:cNvPr>
          <p:cNvCxnSpPr>
            <a:cxnSpLocks/>
          </p:cNvCxnSpPr>
          <p:nvPr/>
        </p:nvCxnSpPr>
        <p:spPr>
          <a:xfrm>
            <a:off x="9526780" y="2218011"/>
            <a:ext cx="0" cy="238532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104B2D9D-8F4D-4B04-99FC-4F3B0C55D25F}"/>
              </a:ext>
            </a:extLst>
          </p:cNvPr>
          <p:cNvCxnSpPr>
            <a:cxnSpLocks/>
          </p:cNvCxnSpPr>
          <p:nvPr/>
        </p:nvCxnSpPr>
        <p:spPr>
          <a:xfrm>
            <a:off x="9526780" y="4603334"/>
            <a:ext cx="0" cy="906411"/>
          </a:xfrm>
          <a:prstGeom prst="straightConnector1">
            <a:avLst/>
          </a:prstGeom>
          <a:ln>
            <a:solidFill>
              <a:srgbClr val="FF6600"/>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F2569FE4-9066-493F-9E66-F1CA273851BF}"/>
              </a:ext>
            </a:extLst>
          </p:cNvPr>
          <p:cNvSpPr txBox="1"/>
          <p:nvPr/>
        </p:nvSpPr>
        <p:spPr>
          <a:xfrm>
            <a:off x="9599281" y="4784691"/>
            <a:ext cx="2809291" cy="1384995"/>
          </a:xfrm>
          <a:prstGeom prst="rect">
            <a:avLst/>
          </a:prstGeom>
          <a:noFill/>
        </p:spPr>
        <p:txBody>
          <a:bodyPr wrap="square" rtlCol="0">
            <a:spAutoFit/>
          </a:bodyPr>
          <a:lstStyle/>
          <a:p>
            <a:r>
              <a:rPr lang="en-US" sz="1400" dirty="0"/>
              <a:t>We are dealing with the root problem so that once released, a prisoner can </a:t>
            </a:r>
          </a:p>
          <a:p>
            <a:pPr marL="285750" indent="-285750">
              <a:buClr>
                <a:srgbClr val="FF3300"/>
              </a:buClr>
              <a:buFont typeface="Wingdings" panose="05000000000000000000" pitchFamily="2" charset="2"/>
              <a:buChar char="§"/>
            </a:pPr>
            <a:r>
              <a:rPr lang="en-US" sz="1400" dirty="0"/>
              <a:t>maintain the job</a:t>
            </a:r>
          </a:p>
          <a:p>
            <a:pPr marL="285750" indent="-285750">
              <a:buClr>
                <a:srgbClr val="FF3300"/>
              </a:buClr>
              <a:buFont typeface="Wingdings" panose="05000000000000000000" pitchFamily="2" charset="2"/>
              <a:buChar char="§"/>
            </a:pPr>
            <a:r>
              <a:rPr lang="en-US" sz="1400" dirty="0"/>
              <a:t>maintain healthy relationships </a:t>
            </a:r>
          </a:p>
          <a:p>
            <a:pPr marL="285750" indent="-285750">
              <a:buClr>
                <a:srgbClr val="FF3300"/>
              </a:buClr>
              <a:buFont typeface="Wingdings" panose="05000000000000000000" pitchFamily="2" charset="2"/>
              <a:buChar char="§"/>
            </a:pPr>
            <a:r>
              <a:rPr lang="en-US" sz="1400" dirty="0"/>
              <a:t>be part of the community.</a:t>
            </a:r>
            <a:endParaRPr lang="hr-HR" sz="1400" dirty="0"/>
          </a:p>
        </p:txBody>
      </p:sp>
      <p:sp>
        <p:nvSpPr>
          <p:cNvPr id="26" name="TextBox 25">
            <a:extLst>
              <a:ext uri="{FF2B5EF4-FFF2-40B4-BE49-F238E27FC236}">
                <a16:creationId xmlns:a16="http://schemas.microsoft.com/office/drawing/2014/main" id="{A00F1943-7FC8-497C-A56B-C179EB0A29E5}"/>
              </a:ext>
            </a:extLst>
          </p:cNvPr>
          <p:cNvSpPr txBox="1"/>
          <p:nvPr/>
        </p:nvSpPr>
        <p:spPr>
          <a:xfrm>
            <a:off x="1038846" y="5847560"/>
            <a:ext cx="8318110" cy="461665"/>
          </a:xfrm>
          <a:prstGeom prst="rect">
            <a:avLst/>
          </a:prstGeom>
          <a:noFill/>
        </p:spPr>
        <p:txBody>
          <a:bodyPr wrap="none" rtlCol="0">
            <a:spAutoFit/>
          </a:bodyPr>
          <a:lstStyle/>
          <a:p>
            <a:pPr algn="r"/>
            <a:r>
              <a:rPr lang="en-US" sz="1200" i="1" dirty="0"/>
              <a:t>Nothing about [prison] is rehabilitative. It is human carnage. You might go there whole, and you come out fractured and broken.</a:t>
            </a:r>
          </a:p>
          <a:p>
            <a:pPr algn="r"/>
            <a:r>
              <a:rPr lang="en-US" sz="1200" i="1" dirty="0"/>
              <a:t>Shawanna Vaughn, NGO Silent Cry</a:t>
            </a:r>
            <a:endParaRPr lang="hr-HR" sz="1200" i="1" dirty="0"/>
          </a:p>
        </p:txBody>
      </p:sp>
      <p:pic>
        <p:nvPicPr>
          <p:cNvPr id="28" name="Picture 27">
            <a:extLst>
              <a:ext uri="{FF2B5EF4-FFF2-40B4-BE49-F238E27FC236}">
                <a16:creationId xmlns:a16="http://schemas.microsoft.com/office/drawing/2014/main" id="{4FA78F9C-4B2F-4E53-BF04-2178C8163B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2974" y="0"/>
            <a:ext cx="823072" cy="929184"/>
          </a:xfrm>
          <a:prstGeom prst="rect">
            <a:avLst/>
          </a:prstGeom>
        </p:spPr>
      </p:pic>
      <p:sp>
        <p:nvSpPr>
          <p:cNvPr id="6" name="Right Brace 5">
            <a:extLst>
              <a:ext uri="{FF2B5EF4-FFF2-40B4-BE49-F238E27FC236}">
                <a16:creationId xmlns:a16="http://schemas.microsoft.com/office/drawing/2014/main" id="{2F55276A-8F05-4D87-9264-7905AB2424F0}"/>
              </a:ext>
            </a:extLst>
          </p:cNvPr>
          <p:cNvSpPr/>
          <p:nvPr/>
        </p:nvSpPr>
        <p:spPr>
          <a:xfrm flipH="1">
            <a:off x="879469" y="2227765"/>
            <a:ext cx="275473" cy="85592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15" name="TextBox 14">
            <a:extLst>
              <a:ext uri="{FF2B5EF4-FFF2-40B4-BE49-F238E27FC236}">
                <a16:creationId xmlns:a16="http://schemas.microsoft.com/office/drawing/2014/main" id="{E3F6B7E9-617E-4313-BE66-3F300153CEC7}"/>
              </a:ext>
            </a:extLst>
          </p:cNvPr>
          <p:cNvSpPr txBox="1"/>
          <p:nvPr/>
        </p:nvSpPr>
        <p:spPr>
          <a:xfrm>
            <a:off x="215586" y="2405968"/>
            <a:ext cx="797188" cy="523220"/>
          </a:xfrm>
          <a:prstGeom prst="rect">
            <a:avLst/>
          </a:prstGeom>
          <a:noFill/>
        </p:spPr>
        <p:txBody>
          <a:bodyPr wrap="square" rtlCol="0">
            <a:spAutoFit/>
          </a:bodyPr>
          <a:lstStyle/>
          <a:p>
            <a:r>
              <a:rPr lang="en-US" sz="1400" dirty="0"/>
              <a:t>Within prison</a:t>
            </a:r>
            <a:endParaRPr lang="hr-HR" sz="1400" dirty="0"/>
          </a:p>
        </p:txBody>
      </p:sp>
      <p:sp>
        <p:nvSpPr>
          <p:cNvPr id="16" name="TextBox 15">
            <a:extLst>
              <a:ext uri="{FF2B5EF4-FFF2-40B4-BE49-F238E27FC236}">
                <a16:creationId xmlns:a16="http://schemas.microsoft.com/office/drawing/2014/main" id="{542CE6D5-53EC-4E6F-B086-1D121E336E4C}"/>
              </a:ext>
            </a:extLst>
          </p:cNvPr>
          <p:cNvSpPr txBox="1"/>
          <p:nvPr/>
        </p:nvSpPr>
        <p:spPr>
          <a:xfrm>
            <a:off x="4235316" y="2152598"/>
            <a:ext cx="2358915" cy="1169551"/>
          </a:xfrm>
          <a:prstGeom prst="rect">
            <a:avLst/>
          </a:prstGeom>
          <a:noFill/>
        </p:spPr>
        <p:txBody>
          <a:bodyPr wrap="none" rtlCol="0">
            <a:spAutoFit/>
          </a:bodyPr>
          <a:lstStyle/>
          <a:p>
            <a:pPr>
              <a:buClr>
                <a:schemeClr val="tx2"/>
              </a:buClr>
            </a:pPr>
            <a:r>
              <a:rPr lang="en-US" sz="1400" dirty="0"/>
              <a:t>cooperation with</a:t>
            </a:r>
          </a:p>
          <a:p>
            <a:pPr marL="285750" indent="-285750">
              <a:buClr>
                <a:schemeClr val="tx2"/>
              </a:buClr>
              <a:buFont typeface="Arial" panose="020B0604020202020204" pitchFamily="34" charset="0"/>
              <a:buChar char="•"/>
            </a:pPr>
            <a:r>
              <a:rPr lang="en-US" sz="1400" dirty="0"/>
              <a:t>social services</a:t>
            </a:r>
          </a:p>
          <a:p>
            <a:pPr marL="285750" indent="-285750">
              <a:buClr>
                <a:schemeClr val="tx2"/>
              </a:buClr>
              <a:buFont typeface="Arial" panose="020B0604020202020204" pitchFamily="34" charset="0"/>
              <a:buChar char="•"/>
            </a:pPr>
            <a:r>
              <a:rPr lang="en-US" sz="1400" dirty="0"/>
              <a:t>mental health institutions</a:t>
            </a:r>
          </a:p>
          <a:p>
            <a:pPr marL="285750" indent="-285750">
              <a:buClr>
                <a:schemeClr val="tx2"/>
              </a:buClr>
              <a:buFont typeface="Arial" panose="020B0604020202020204" pitchFamily="34" charset="0"/>
              <a:buChar char="•"/>
            </a:pPr>
            <a:r>
              <a:rPr lang="en-US" sz="1400" dirty="0"/>
              <a:t>probation</a:t>
            </a:r>
          </a:p>
          <a:p>
            <a:pPr marL="285750" indent="-285750">
              <a:buClr>
                <a:schemeClr val="tx2"/>
              </a:buClr>
              <a:buFont typeface="Arial" panose="020B0604020202020204" pitchFamily="34" charset="0"/>
              <a:buChar char="•"/>
            </a:pPr>
            <a:r>
              <a:rPr lang="en-US" sz="1400" dirty="0"/>
              <a:t>NGOs</a:t>
            </a:r>
          </a:p>
        </p:txBody>
      </p:sp>
      <p:sp>
        <p:nvSpPr>
          <p:cNvPr id="22" name="Right Brace 21">
            <a:extLst>
              <a:ext uri="{FF2B5EF4-FFF2-40B4-BE49-F238E27FC236}">
                <a16:creationId xmlns:a16="http://schemas.microsoft.com/office/drawing/2014/main" id="{F26FD827-3FB6-4125-91C2-7AA4F45254C6}"/>
              </a:ext>
            </a:extLst>
          </p:cNvPr>
          <p:cNvSpPr/>
          <p:nvPr/>
        </p:nvSpPr>
        <p:spPr>
          <a:xfrm flipH="1">
            <a:off x="3993288" y="2154395"/>
            <a:ext cx="257313" cy="111729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24" name="TextBox 23">
            <a:extLst>
              <a:ext uri="{FF2B5EF4-FFF2-40B4-BE49-F238E27FC236}">
                <a16:creationId xmlns:a16="http://schemas.microsoft.com/office/drawing/2014/main" id="{4917F965-58CD-4667-B8D0-491586FC977E}"/>
              </a:ext>
            </a:extLst>
          </p:cNvPr>
          <p:cNvSpPr txBox="1"/>
          <p:nvPr/>
        </p:nvSpPr>
        <p:spPr>
          <a:xfrm>
            <a:off x="3280370" y="2394115"/>
            <a:ext cx="841575" cy="523220"/>
          </a:xfrm>
          <a:prstGeom prst="rect">
            <a:avLst/>
          </a:prstGeom>
          <a:noFill/>
        </p:spPr>
        <p:txBody>
          <a:bodyPr wrap="square" rtlCol="0">
            <a:spAutoFit/>
          </a:bodyPr>
          <a:lstStyle/>
          <a:p>
            <a:r>
              <a:rPr lang="en-US" sz="1400" dirty="0"/>
              <a:t>Outside prison</a:t>
            </a:r>
            <a:endParaRPr lang="hr-HR" sz="1400" dirty="0"/>
          </a:p>
        </p:txBody>
      </p:sp>
      <p:sp>
        <p:nvSpPr>
          <p:cNvPr id="17" name="TextBox 16">
            <a:extLst>
              <a:ext uri="{FF2B5EF4-FFF2-40B4-BE49-F238E27FC236}">
                <a16:creationId xmlns:a16="http://schemas.microsoft.com/office/drawing/2014/main" id="{EF1283B0-EF48-4ABD-AB8C-30B20A895B08}"/>
              </a:ext>
            </a:extLst>
          </p:cNvPr>
          <p:cNvSpPr txBox="1"/>
          <p:nvPr/>
        </p:nvSpPr>
        <p:spPr>
          <a:xfrm>
            <a:off x="85195" y="3561869"/>
            <a:ext cx="8941840" cy="2308324"/>
          </a:xfrm>
          <a:prstGeom prst="rect">
            <a:avLst/>
          </a:prstGeom>
          <a:noFill/>
        </p:spPr>
        <p:txBody>
          <a:bodyPr wrap="square" rtlCol="0">
            <a:spAutoFit/>
          </a:bodyPr>
          <a:lstStyle/>
          <a:p>
            <a:pPr marL="285750" indent="-285750">
              <a:buFont typeface="Arial" panose="020B0604020202020204" pitchFamily="34" charset="0"/>
              <a:buChar char="•"/>
            </a:pPr>
            <a:r>
              <a:rPr lang="en-US" dirty="0"/>
              <a:t>Drug addicted prisoners = the most security- and treatment-demanding group of prisoners</a:t>
            </a:r>
          </a:p>
          <a:p>
            <a:pPr marL="742950" lvl="1" indent="-285750">
              <a:buFont typeface="Arial" panose="020B0604020202020204" pitchFamily="34" charset="0"/>
              <a:buChar char="•"/>
            </a:pPr>
            <a:r>
              <a:rPr lang="en-US" sz="1400" dirty="0"/>
              <a:t>In 2021 in Croatia, a total of </a:t>
            </a:r>
            <a:r>
              <a:rPr lang="en-US" sz="1400" dirty="0">
                <a:solidFill>
                  <a:srgbClr val="C00000"/>
                </a:solidFill>
              </a:rPr>
              <a:t>1,343</a:t>
            </a:r>
            <a:r>
              <a:rPr lang="en-US" sz="1400" dirty="0"/>
              <a:t> adults and minors deprived of liberty in penal institutions were addicted to drugs, representing </a:t>
            </a:r>
            <a:r>
              <a:rPr lang="en-US" sz="1400" dirty="0">
                <a:solidFill>
                  <a:srgbClr val="C00000"/>
                </a:solidFill>
              </a:rPr>
              <a:t>11.17% </a:t>
            </a:r>
            <a:r>
              <a:rPr lang="en-US" sz="1400" dirty="0"/>
              <a:t>of the total prison population in that year (N=12026)</a:t>
            </a:r>
          </a:p>
          <a:p>
            <a:pPr marL="742950" lvl="1" indent="-285750">
              <a:buFont typeface="Arial" panose="020B0604020202020204" pitchFamily="34" charset="0"/>
              <a:buChar char="•"/>
            </a:pPr>
            <a:r>
              <a:rPr lang="en-US" sz="1400" dirty="0"/>
              <a:t>In the same year, among those serving a prison sentence (N=4661), there were </a:t>
            </a:r>
            <a:r>
              <a:rPr lang="en-US" sz="1400" dirty="0">
                <a:solidFill>
                  <a:srgbClr val="C00000"/>
                </a:solidFill>
              </a:rPr>
              <a:t>661</a:t>
            </a:r>
            <a:r>
              <a:rPr lang="en-US" sz="1400" dirty="0"/>
              <a:t> drug addicts, and they accounted for a proportion of </a:t>
            </a:r>
            <a:r>
              <a:rPr lang="en-US" sz="1400" dirty="0">
                <a:solidFill>
                  <a:srgbClr val="C00000"/>
                </a:solidFill>
              </a:rPr>
              <a:t>14.18%</a:t>
            </a:r>
            <a:r>
              <a:rPr lang="en-US" sz="1400" dirty="0"/>
              <a:t>.</a:t>
            </a:r>
          </a:p>
          <a:p>
            <a:pPr marL="742950" lvl="1" indent="-285750">
              <a:buFont typeface="Arial" panose="020B0604020202020204" pitchFamily="34" charset="0"/>
              <a:buChar char="•"/>
            </a:pPr>
            <a:r>
              <a:rPr lang="en-US" sz="1400" dirty="0"/>
              <a:t>Data for juveniles are even more alarming: Out of </a:t>
            </a:r>
            <a:r>
              <a:rPr lang="en-US" sz="1400" dirty="0">
                <a:solidFill>
                  <a:srgbClr val="C00000"/>
                </a:solidFill>
              </a:rPr>
              <a:t>110</a:t>
            </a:r>
            <a:r>
              <a:rPr lang="en-US" sz="1400" dirty="0"/>
              <a:t> persons serving a sentence in a juvenile detention center or correctional facility in 2021, </a:t>
            </a:r>
            <a:r>
              <a:rPr lang="en-US" sz="1400" dirty="0">
                <a:solidFill>
                  <a:srgbClr val="C00000"/>
                </a:solidFill>
              </a:rPr>
              <a:t>41</a:t>
            </a:r>
            <a:r>
              <a:rPr lang="en-US" sz="1400" dirty="0"/>
              <a:t> of them, or </a:t>
            </a:r>
            <a:r>
              <a:rPr lang="en-US" sz="1400" dirty="0">
                <a:solidFill>
                  <a:srgbClr val="C00000"/>
                </a:solidFill>
              </a:rPr>
              <a:t>37.28%</a:t>
            </a:r>
            <a:r>
              <a:rPr lang="en-US" sz="1400" dirty="0"/>
              <a:t>, were found to have drug dependence, substance abuse, and/or disorders caused by the use of psychoactive substances.</a:t>
            </a:r>
          </a:p>
          <a:p>
            <a:pPr marL="742950" lvl="1" indent="-285750">
              <a:buFont typeface="Arial" panose="020B0604020202020204" pitchFamily="34" charset="0"/>
              <a:buChar char="•"/>
            </a:pPr>
            <a:r>
              <a:rPr lang="en-US" sz="1400" dirty="0">
                <a:solidFill>
                  <a:srgbClr val="C00000"/>
                </a:solidFill>
              </a:rPr>
              <a:t>24.16% </a:t>
            </a:r>
            <a:r>
              <a:rPr lang="en-US" sz="1400" dirty="0"/>
              <a:t>of drug addicted offenders entered the prison system in 2021 with the security measure of mandatory addiction treatment</a:t>
            </a:r>
            <a:endParaRPr lang="hr-HR" sz="1400" dirty="0"/>
          </a:p>
        </p:txBody>
      </p:sp>
      <p:sp>
        <p:nvSpPr>
          <p:cNvPr id="20" name="TextBox 19">
            <a:extLst>
              <a:ext uri="{FF2B5EF4-FFF2-40B4-BE49-F238E27FC236}">
                <a16:creationId xmlns:a16="http://schemas.microsoft.com/office/drawing/2014/main" id="{2D793A29-4606-4350-B18E-40935490F1CD}"/>
              </a:ext>
            </a:extLst>
          </p:cNvPr>
          <p:cNvSpPr txBox="1"/>
          <p:nvPr/>
        </p:nvSpPr>
        <p:spPr>
          <a:xfrm>
            <a:off x="6525572" y="1998151"/>
            <a:ext cx="3251082" cy="1569660"/>
          </a:xfrm>
          <a:prstGeom prst="rect">
            <a:avLst/>
          </a:prstGeom>
          <a:noFill/>
        </p:spPr>
        <p:txBody>
          <a:bodyPr wrap="square" rtlCol="0">
            <a:spAutoFit/>
          </a:bodyPr>
          <a:lstStyle/>
          <a:p>
            <a:pPr marL="171450" indent="-171450">
              <a:buFont typeface="Arial" panose="020B0604020202020204" pitchFamily="34" charset="0"/>
              <a:buChar char="•"/>
            </a:pPr>
            <a:r>
              <a:rPr lang="en-US" sz="1200" dirty="0"/>
              <a:t>Drug addiction is almost always directly related to the commission of crimes</a:t>
            </a:r>
          </a:p>
          <a:p>
            <a:pPr marL="171450" indent="-171450">
              <a:buFont typeface="Arial" panose="020B0604020202020204" pitchFamily="34" charset="0"/>
              <a:buChar char="•"/>
            </a:pPr>
            <a:r>
              <a:rPr lang="en-US" sz="1200" dirty="0"/>
              <a:t>High recidivism rates</a:t>
            </a:r>
          </a:p>
          <a:p>
            <a:pPr marL="171450" indent="-171450">
              <a:buFont typeface="Arial" panose="020B0604020202020204" pitchFamily="34" charset="0"/>
              <a:buChar char="•"/>
            </a:pPr>
            <a:r>
              <a:rPr lang="en-US" sz="1200" dirty="0"/>
              <a:t>More prone to self-harm, suicide attempts, conflicts with other prisoners, attempts to import drugs, etc.</a:t>
            </a:r>
          </a:p>
          <a:p>
            <a:pPr marL="171450" indent="-171450">
              <a:buFont typeface="Arial" panose="020B0604020202020204" pitchFamily="34" charset="0"/>
              <a:buChar char="•"/>
            </a:pPr>
            <a:r>
              <a:rPr lang="en-US" sz="1200" dirty="0"/>
              <a:t>More common health problems (hepatitis, HIV, and generally poorer health)</a:t>
            </a:r>
            <a:endParaRPr lang="hr-HR" sz="1200" dirty="0"/>
          </a:p>
        </p:txBody>
      </p:sp>
      <p:cxnSp>
        <p:nvCxnSpPr>
          <p:cNvPr id="29" name="Straight Arrow Connector 28">
            <a:extLst>
              <a:ext uri="{FF2B5EF4-FFF2-40B4-BE49-F238E27FC236}">
                <a16:creationId xmlns:a16="http://schemas.microsoft.com/office/drawing/2014/main" id="{064121FC-5473-475E-9A9C-F7D7B0A250DB}"/>
              </a:ext>
            </a:extLst>
          </p:cNvPr>
          <p:cNvCxnSpPr>
            <a:cxnSpLocks/>
          </p:cNvCxnSpPr>
          <p:nvPr/>
        </p:nvCxnSpPr>
        <p:spPr>
          <a:xfrm flipV="1">
            <a:off x="5092995" y="2968560"/>
            <a:ext cx="1501236" cy="732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304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12"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0-#ppt_w/2"/>
                                          </p:val>
                                        </p:tav>
                                        <p:tav tm="100000">
                                          <p:val>
                                            <p:strVal val="#ppt_x"/>
                                          </p:val>
                                        </p:tav>
                                      </p:tavLst>
                                    </p:anim>
                                    <p:anim calcmode="lin" valueType="num">
                                      <p:cBhvr additive="base">
                                        <p:cTn id="15" dur="500" fill="hold"/>
                                        <p:tgtEl>
                                          <p:spTgt spid="2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ppt_x"/>
                                          </p:val>
                                        </p:tav>
                                        <p:tav tm="100000">
                                          <p:val>
                                            <p:strVal val="#ppt_x"/>
                                          </p:val>
                                        </p:tav>
                                      </p:tavLst>
                                    </p:anim>
                                    <p:anim calcmode="lin" valueType="num">
                                      <p:cBhvr additive="base">
                                        <p:cTn id="25" dur="500" fill="hold"/>
                                        <p:tgtEl>
                                          <p:spTgt spid="21"/>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ppt_x"/>
                                          </p:val>
                                        </p:tav>
                                        <p:tav tm="100000">
                                          <p:val>
                                            <p:strVal val="#ppt_x"/>
                                          </p:val>
                                        </p:tav>
                                      </p:tavLst>
                                    </p:anim>
                                    <p:anim calcmode="lin" valueType="num">
                                      <p:cBhvr additive="base">
                                        <p:cTn id="29" dur="500" fill="hold"/>
                                        <p:tgtEl>
                                          <p:spTgt spid="23"/>
                                        </p:tgtEl>
                                        <p:attrNameLst>
                                          <p:attrName>ppt_y</p:attrName>
                                        </p:attrNameLst>
                                      </p:cBhvr>
                                      <p:tavLst>
                                        <p:tav tm="0">
                                          <p:val>
                                            <p:strVal val="0-#ppt_h/2"/>
                                          </p:val>
                                        </p:tav>
                                        <p:tav tm="100000">
                                          <p:val>
                                            <p:strVal val="#ppt_y"/>
                                          </p:val>
                                        </p:tav>
                                      </p:tavLst>
                                    </p:anim>
                                  </p:childTnLst>
                                </p:cTn>
                              </p:par>
                              <p:par>
                                <p:cTn id="30" presetID="2" presetClass="entr" presetSubtype="1"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ppt_x"/>
                                          </p:val>
                                        </p:tav>
                                        <p:tav tm="100000">
                                          <p:val>
                                            <p:strVal val="#ppt_x"/>
                                          </p:val>
                                        </p:tav>
                                      </p:tavLst>
                                    </p:anim>
                                    <p:anim calcmode="lin" valueType="num">
                                      <p:cBhvr additive="base">
                                        <p:cTn id="33" dur="50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ppt_x"/>
                                          </p:val>
                                        </p:tav>
                                        <p:tav tm="100000">
                                          <p:val>
                                            <p:strVal val="#ppt_x"/>
                                          </p:val>
                                        </p:tav>
                                      </p:tavLst>
                                    </p:anim>
                                    <p:anim calcmode="lin" valueType="num">
                                      <p:cBhvr additive="base">
                                        <p:cTn id="45" dur="500" fill="hold"/>
                                        <p:tgtEl>
                                          <p:spTgt spid="7"/>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0-#ppt_w/2"/>
                                          </p:val>
                                        </p:tav>
                                        <p:tav tm="100000">
                                          <p:val>
                                            <p:strVal val="#ppt_x"/>
                                          </p:val>
                                        </p:tav>
                                      </p:tavLst>
                                    </p:anim>
                                    <p:anim calcmode="lin" valueType="num">
                                      <p:cBhvr additive="base">
                                        <p:cTn id="67"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3" grpId="0"/>
      <p:bldP spid="14" grpId="0"/>
      <p:bldP spid="25" grpId="0"/>
      <p:bldP spid="26" grpId="0"/>
      <p:bldP spid="17"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723607"/>
          </a:xfrm>
        </p:spPr>
        <p:txBody>
          <a:bodyPr>
            <a:normAutofit/>
          </a:bodyPr>
          <a:lstStyle/>
          <a:p>
            <a:r>
              <a:rPr lang="en-US" sz="2800" b="1" dirty="0">
                <a:solidFill>
                  <a:schemeClr val="tx2"/>
                </a:solidFill>
              </a:rPr>
              <a:t>Responding to Drug Abuse and Social Dangerousness in the Prison System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735808"/>
            <a:ext cx="11445063" cy="5739420"/>
          </a:xfrm>
        </p:spPr>
        <p:txBody>
          <a:bodyPr>
            <a:normAutofit/>
          </a:bodyPr>
          <a:lstStyle/>
          <a:p>
            <a:pPr>
              <a:buClr>
                <a:schemeClr val="tx2"/>
              </a:buClr>
            </a:pPr>
            <a:r>
              <a:rPr lang="en-US" sz="1800" dirty="0"/>
              <a:t>The execution of the sentence of imprisonment shall be carried out in penitentiaries or prisons, which are special internal organizational units of the administrative organization for the execution of prison sentences, organized outside its headquarters.</a:t>
            </a:r>
          </a:p>
          <a:p>
            <a:pPr>
              <a:buClr>
                <a:schemeClr val="tx2"/>
              </a:buClr>
            </a:pPr>
            <a:r>
              <a:rPr lang="en-US" sz="1800" dirty="0"/>
              <a:t>Prison = an artificial environment created with the purpose of achieving the aims of punishment through deprivation of liberty and penal treatment leading to resocialization / rehabilitation.</a:t>
            </a:r>
          </a:p>
          <a:p>
            <a:pPr>
              <a:buClr>
                <a:schemeClr val="tx2"/>
              </a:buClr>
            </a:pPr>
            <a:endParaRPr lang="en-US" sz="1800" dirty="0"/>
          </a:p>
          <a:p>
            <a:pPr>
              <a:buClr>
                <a:schemeClr val="tx2"/>
              </a:buClr>
            </a:pPr>
            <a:endParaRPr lang="en-US" sz="1800" dirty="0"/>
          </a:p>
          <a:p>
            <a:pPr>
              <a:buClr>
                <a:schemeClr val="tx2"/>
              </a:buClr>
            </a:pPr>
            <a:endParaRPr lang="en-US" sz="1800" dirty="0"/>
          </a:p>
          <a:p>
            <a:pPr>
              <a:buClr>
                <a:schemeClr val="tx2"/>
              </a:buClr>
            </a:pPr>
            <a:endParaRPr lang="en-US" sz="1800" dirty="0"/>
          </a:p>
          <a:p>
            <a:pPr>
              <a:buClr>
                <a:schemeClr val="tx2"/>
              </a:buClr>
            </a:pPr>
            <a:endParaRPr lang="en-US" sz="1800" dirty="0"/>
          </a:p>
          <a:p>
            <a:pPr>
              <a:buClr>
                <a:schemeClr val="tx2"/>
              </a:buClr>
            </a:pPr>
            <a:endParaRPr lang="en-US" sz="1800" dirty="0"/>
          </a:p>
          <a:p>
            <a:pPr>
              <a:buClr>
                <a:schemeClr val="tx2"/>
              </a:buClr>
            </a:pPr>
            <a:endParaRPr lang="en-US" sz="1800" dirty="0"/>
          </a:p>
          <a:p>
            <a:pPr>
              <a:buClr>
                <a:schemeClr val="tx2"/>
              </a:buClr>
            </a:pPr>
            <a:endParaRPr lang="en-US" sz="1800"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sp>
        <p:nvSpPr>
          <p:cNvPr id="3" name="Rectangle: Rounded Corners 2">
            <a:extLst>
              <a:ext uri="{FF2B5EF4-FFF2-40B4-BE49-F238E27FC236}">
                <a16:creationId xmlns:a16="http://schemas.microsoft.com/office/drawing/2014/main" id="{792B92FD-DEB0-412D-B649-13DDC9BBFC1F}"/>
              </a:ext>
            </a:extLst>
          </p:cNvPr>
          <p:cNvSpPr/>
          <p:nvPr/>
        </p:nvSpPr>
        <p:spPr>
          <a:xfrm>
            <a:off x="1171337" y="2208906"/>
            <a:ext cx="2796363" cy="72246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Security Issues</a:t>
            </a:r>
            <a:endParaRPr lang="hr-HR" dirty="0"/>
          </a:p>
        </p:txBody>
      </p:sp>
      <p:sp>
        <p:nvSpPr>
          <p:cNvPr id="6" name="TextBox 5">
            <a:extLst>
              <a:ext uri="{FF2B5EF4-FFF2-40B4-BE49-F238E27FC236}">
                <a16:creationId xmlns:a16="http://schemas.microsoft.com/office/drawing/2014/main" id="{B9F7C6BF-A96C-44BB-9746-52230787DD35}"/>
              </a:ext>
            </a:extLst>
          </p:cNvPr>
          <p:cNvSpPr txBox="1"/>
          <p:nvPr/>
        </p:nvSpPr>
        <p:spPr>
          <a:xfrm>
            <a:off x="5202032" y="2497389"/>
            <a:ext cx="350737" cy="369332"/>
          </a:xfrm>
          <a:prstGeom prst="rect">
            <a:avLst/>
          </a:prstGeom>
          <a:noFill/>
        </p:spPr>
        <p:txBody>
          <a:bodyPr wrap="none" rtlCol="0">
            <a:spAutoFit/>
          </a:bodyPr>
          <a:lstStyle/>
          <a:p>
            <a:r>
              <a:rPr lang="en-US" dirty="0"/>
              <a:t>V.</a:t>
            </a:r>
            <a:endParaRPr lang="hr-HR" dirty="0"/>
          </a:p>
        </p:txBody>
      </p:sp>
      <p:sp>
        <p:nvSpPr>
          <p:cNvPr id="11" name="Rectangle: Rounded Corners 10">
            <a:extLst>
              <a:ext uri="{FF2B5EF4-FFF2-40B4-BE49-F238E27FC236}">
                <a16:creationId xmlns:a16="http://schemas.microsoft.com/office/drawing/2014/main" id="{12CBAD69-8305-45F7-B8E4-C305EBD69D7A}"/>
              </a:ext>
            </a:extLst>
          </p:cNvPr>
          <p:cNvSpPr/>
          <p:nvPr/>
        </p:nvSpPr>
        <p:spPr>
          <a:xfrm>
            <a:off x="6558513" y="2145108"/>
            <a:ext cx="4288468" cy="94629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Organization of the execution of the custodial sentence in conditions as similar as possible to freedom</a:t>
            </a:r>
            <a:endParaRPr lang="hr-HR" dirty="0"/>
          </a:p>
        </p:txBody>
      </p:sp>
      <p:pic>
        <p:nvPicPr>
          <p:cNvPr id="14" name="Picture 13">
            <a:extLst>
              <a:ext uri="{FF2B5EF4-FFF2-40B4-BE49-F238E27FC236}">
                <a16:creationId xmlns:a16="http://schemas.microsoft.com/office/drawing/2014/main" id="{89D5670A-BDCE-4B23-9010-1DF7D9A4D3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4186" y="151903"/>
            <a:ext cx="1167809" cy="1167809"/>
          </a:xfrm>
          <a:prstGeom prst="rect">
            <a:avLst/>
          </a:prstGeom>
        </p:spPr>
      </p:pic>
      <p:sp>
        <p:nvSpPr>
          <p:cNvPr id="15" name="TextBox 14">
            <a:extLst>
              <a:ext uri="{FF2B5EF4-FFF2-40B4-BE49-F238E27FC236}">
                <a16:creationId xmlns:a16="http://schemas.microsoft.com/office/drawing/2014/main" id="{211F4D52-2D53-4C02-ABFF-C289205E9984}"/>
              </a:ext>
            </a:extLst>
          </p:cNvPr>
          <p:cNvSpPr txBox="1"/>
          <p:nvPr/>
        </p:nvSpPr>
        <p:spPr>
          <a:xfrm>
            <a:off x="236215" y="3028767"/>
            <a:ext cx="5015024" cy="3293209"/>
          </a:xfrm>
          <a:prstGeom prst="rect">
            <a:avLst/>
          </a:prstGeom>
          <a:noFill/>
        </p:spPr>
        <p:txBody>
          <a:bodyPr wrap="square" rtlCol="0">
            <a:spAutoFit/>
          </a:bodyPr>
          <a:lstStyle/>
          <a:p>
            <a:r>
              <a:rPr lang="en-US" sz="1400" dirty="0"/>
              <a:t>The 2022 Norfolk City Jail Case:</a:t>
            </a:r>
          </a:p>
          <a:p>
            <a:pPr marL="285750" indent="-285750">
              <a:buFont typeface="Arial" panose="020B0604020202020204" pitchFamily="34" charset="0"/>
              <a:buChar char="•"/>
            </a:pPr>
            <a:r>
              <a:rPr lang="en-US" sz="1400" dirty="0"/>
              <a:t>Rampant prescription drug abuse fueled by the excessive distribution of medications to inmates</a:t>
            </a:r>
          </a:p>
          <a:p>
            <a:pPr marL="285750" indent="-285750">
              <a:buFont typeface="Arial" panose="020B0604020202020204" pitchFamily="34" charset="0"/>
              <a:buChar char="•"/>
            </a:pPr>
            <a:r>
              <a:rPr lang="en-US" sz="1400" dirty="0"/>
              <a:t>Dr. Matthew Sachs, a jail’s psychiatrist resigned after six months on the job.</a:t>
            </a:r>
          </a:p>
          <a:p>
            <a:pPr marL="285750" indent="-285750">
              <a:buFont typeface="Arial" panose="020B0604020202020204" pitchFamily="34" charset="0"/>
              <a:buChar char="•"/>
            </a:pPr>
            <a:r>
              <a:rPr lang="en-US" sz="1400" dirty="0"/>
              <a:t>Before Sachs became the jail's contractor, more than one-third of the inmate population was medicated. After he cut the number of medicated inmates nearly in half, they complained, and the sheriff's office responded by demanding he dramatically ramp up his weekly inmate consultations. If so, the inmate psychiatric appointments will fall under 10 minutes, which is contrary to psychiatric standards.</a:t>
            </a:r>
          </a:p>
          <a:p>
            <a:pPr marL="285750" indent="-285750">
              <a:buFont typeface="Arial" panose="020B0604020202020204" pitchFamily="34" charset="0"/>
              <a:buChar char="•"/>
            </a:pPr>
            <a:r>
              <a:rPr lang="en-US" sz="1400" dirty="0"/>
              <a:t>Jail incident reports                  inmates were caught hoarding, abusing or selling prescription drugs in the jail. </a:t>
            </a:r>
          </a:p>
          <a:p>
            <a:r>
              <a:rPr lang="en-US" sz="1200" dirty="0"/>
              <a:t>                                                      </a:t>
            </a:r>
            <a:r>
              <a:rPr lang="en-US" sz="1200" dirty="0" err="1"/>
              <a:t>Berti</a:t>
            </a:r>
            <a:r>
              <a:rPr lang="en-US" sz="1200" dirty="0"/>
              <a:t>, Daily Press; Newport News, 09 May 2022</a:t>
            </a:r>
          </a:p>
        </p:txBody>
      </p:sp>
      <p:sp>
        <p:nvSpPr>
          <p:cNvPr id="16" name="TextBox 15">
            <a:extLst>
              <a:ext uri="{FF2B5EF4-FFF2-40B4-BE49-F238E27FC236}">
                <a16:creationId xmlns:a16="http://schemas.microsoft.com/office/drawing/2014/main" id="{F74073F1-5871-4B40-ACC5-369054A6F61E}"/>
              </a:ext>
            </a:extLst>
          </p:cNvPr>
          <p:cNvSpPr txBox="1"/>
          <p:nvPr/>
        </p:nvSpPr>
        <p:spPr>
          <a:xfrm>
            <a:off x="5631366" y="3303012"/>
            <a:ext cx="5130162" cy="1231106"/>
          </a:xfrm>
          <a:prstGeom prst="rect">
            <a:avLst/>
          </a:prstGeom>
          <a:noFill/>
        </p:spPr>
        <p:txBody>
          <a:bodyPr wrap="square" rtlCol="0">
            <a:spAutoFit/>
          </a:bodyPr>
          <a:lstStyle/>
          <a:p>
            <a:r>
              <a:rPr lang="en-US" dirty="0">
                <a:solidFill>
                  <a:srgbClr val="FF0000"/>
                </a:solidFill>
              </a:rPr>
              <a:t>prescription drug abuse = a massive problem</a:t>
            </a:r>
          </a:p>
          <a:p>
            <a:pPr marL="285750" indent="-285750">
              <a:buFont typeface="Arial" panose="020B0604020202020204" pitchFamily="34" charset="0"/>
              <a:buChar char="•"/>
            </a:pPr>
            <a:r>
              <a:rPr lang="en-US" sz="1400" dirty="0"/>
              <a:t>The most commonly abused medications were prescription antidepressant, anti-anxiety and antipsychotic drugs</a:t>
            </a:r>
          </a:p>
          <a:p>
            <a:pPr marL="285750" indent="-285750">
              <a:buFont typeface="Arial" panose="020B0604020202020204" pitchFamily="34" charset="0"/>
              <a:buChar char="•"/>
            </a:pPr>
            <a:r>
              <a:rPr lang="en-US" sz="1400" dirty="0"/>
              <a:t>If abused in significant dosage, the medications cause "a tremendous high" </a:t>
            </a:r>
          </a:p>
        </p:txBody>
      </p:sp>
      <p:sp>
        <p:nvSpPr>
          <p:cNvPr id="17" name="TextBox 16">
            <a:extLst>
              <a:ext uri="{FF2B5EF4-FFF2-40B4-BE49-F238E27FC236}">
                <a16:creationId xmlns:a16="http://schemas.microsoft.com/office/drawing/2014/main" id="{AB843073-F86B-421F-9121-4D32269F97C5}"/>
              </a:ext>
            </a:extLst>
          </p:cNvPr>
          <p:cNvSpPr txBox="1"/>
          <p:nvPr/>
        </p:nvSpPr>
        <p:spPr>
          <a:xfrm>
            <a:off x="5763733" y="4554028"/>
            <a:ext cx="4108112" cy="307777"/>
          </a:xfrm>
          <a:prstGeom prst="rect">
            <a:avLst/>
          </a:prstGeom>
          <a:noFill/>
        </p:spPr>
        <p:txBody>
          <a:bodyPr wrap="none" rtlCol="0">
            <a:spAutoFit/>
          </a:bodyPr>
          <a:lstStyle/>
          <a:p>
            <a:pPr marL="285750" indent="-285750">
              <a:buFont typeface="Wingdings" panose="05000000000000000000" pitchFamily="2" charset="2"/>
              <a:buChar char="q"/>
            </a:pPr>
            <a:r>
              <a:rPr lang="en-US" sz="1400" dirty="0"/>
              <a:t>"The nurses are happy," but the "inmates hate it,"</a:t>
            </a:r>
            <a:endParaRPr lang="hr-HR" sz="1400" dirty="0"/>
          </a:p>
        </p:txBody>
      </p:sp>
      <p:sp>
        <p:nvSpPr>
          <p:cNvPr id="18" name="TextBox 17">
            <a:extLst>
              <a:ext uri="{FF2B5EF4-FFF2-40B4-BE49-F238E27FC236}">
                <a16:creationId xmlns:a16="http://schemas.microsoft.com/office/drawing/2014/main" id="{259DABDA-FC9B-4AAE-ACD2-07C15DD1159E}"/>
              </a:ext>
            </a:extLst>
          </p:cNvPr>
          <p:cNvSpPr txBox="1"/>
          <p:nvPr/>
        </p:nvSpPr>
        <p:spPr>
          <a:xfrm>
            <a:off x="5767032" y="4905160"/>
            <a:ext cx="5971947" cy="523220"/>
          </a:xfrm>
          <a:prstGeom prst="rect">
            <a:avLst/>
          </a:prstGeom>
          <a:noFill/>
        </p:spPr>
        <p:txBody>
          <a:bodyPr wrap="square" rtlCol="0">
            <a:spAutoFit/>
          </a:bodyPr>
          <a:lstStyle/>
          <a:p>
            <a:pPr marL="285750" indent="-285750">
              <a:buFont typeface="Wingdings" panose="05000000000000000000" pitchFamily="2" charset="2"/>
              <a:buChar char="q"/>
            </a:pPr>
            <a:r>
              <a:rPr lang="en-US" sz="1400" dirty="0"/>
              <a:t>Some jail workers did not understand why inmates who were feeling anxious "can't have something to take the edge off."</a:t>
            </a:r>
            <a:endParaRPr lang="hr-HR" sz="1400" dirty="0"/>
          </a:p>
        </p:txBody>
      </p:sp>
      <p:sp>
        <p:nvSpPr>
          <p:cNvPr id="19" name="TextBox 18">
            <a:extLst>
              <a:ext uri="{FF2B5EF4-FFF2-40B4-BE49-F238E27FC236}">
                <a16:creationId xmlns:a16="http://schemas.microsoft.com/office/drawing/2014/main" id="{B8EF2EC1-332D-4EC8-8530-C5A4E036376C}"/>
              </a:ext>
            </a:extLst>
          </p:cNvPr>
          <p:cNvSpPr txBox="1"/>
          <p:nvPr/>
        </p:nvSpPr>
        <p:spPr>
          <a:xfrm>
            <a:off x="5763733" y="5453040"/>
            <a:ext cx="4748929" cy="307777"/>
          </a:xfrm>
          <a:prstGeom prst="rect">
            <a:avLst/>
          </a:prstGeom>
          <a:noFill/>
        </p:spPr>
        <p:txBody>
          <a:bodyPr wrap="none" rtlCol="0">
            <a:spAutoFit/>
          </a:bodyPr>
          <a:lstStyle/>
          <a:p>
            <a:pPr marL="285750" indent="-285750">
              <a:buFont typeface="Wingdings" panose="05000000000000000000" pitchFamily="2" charset="2"/>
              <a:buChar char="q"/>
            </a:pPr>
            <a:r>
              <a:rPr lang="en-US" sz="1400" dirty="0"/>
              <a:t>"Jail is hard, I get that, but I can't medicate the entire jail." </a:t>
            </a:r>
            <a:endParaRPr lang="hr-HR" sz="1400" dirty="0"/>
          </a:p>
        </p:txBody>
      </p:sp>
      <p:sp>
        <p:nvSpPr>
          <p:cNvPr id="24" name="TextBox 23">
            <a:extLst>
              <a:ext uri="{FF2B5EF4-FFF2-40B4-BE49-F238E27FC236}">
                <a16:creationId xmlns:a16="http://schemas.microsoft.com/office/drawing/2014/main" id="{4BDE991C-7E2A-4FE8-9EA4-8E1D9405D6FF}"/>
              </a:ext>
            </a:extLst>
          </p:cNvPr>
          <p:cNvSpPr txBox="1"/>
          <p:nvPr/>
        </p:nvSpPr>
        <p:spPr>
          <a:xfrm>
            <a:off x="5763733" y="5764181"/>
            <a:ext cx="6073997" cy="523220"/>
          </a:xfrm>
          <a:prstGeom prst="rect">
            <a:avLst/>
          </a:prstGeom>
          <a:noFill/>
        </p:spPr>
        <p:txBody>
          <a:bodyPr wrap="square" rtlCol="0">
            <a:spAutoFit/>
          </a:bodyPr>
          <a:lstStyle/>
          <a:p>
            <a:pPr marL="285750" indent="-285750">
              <a:buFont typeface="Wingdings" panose="05000000000000000000" pitchFamily="2" charset="2"/>
              <a:buChar char="q"/>
            </a:pPr>
            <a:r>
              <a:rPr lang="en-US" sz="1400" dirty="0"/>
              <a:t>"From the (Norfolk Sheriff Office)'s perspective, I need more patients seen. </a:t>
            </a:r>
          </a:p>
          <a:p>
            <a:r>
              <a:rPr lang="en-US" sz="1400" dirty="0"/>
              <a:t>       They said: We need the complaints to stop."</a:t>
            </a:r>
            <a:endParaRPr lang="hr-HR" sz="1400" dirty="0"/>
          </a:p>
        </p:txBody>
      </p:sp>
      <p:pic>
        <p:nvPicPr>
          <p:cNvPr id="26" name="Picture 25">
            <a:extLst>
              <a:ext uri="{FF2B5EF4-FFF2-40B4-BE49-F238E27FC236}">
                <a16:creationId xmlns:a16="http://schemas.microsoft.com/office/drawing/2014/main" id="{01BE1C89-68FF-4E9F-A0D4-05B1931BFB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61179" y="3556493"/>
            <a:ext cx="1412358" cy="1412358"/>
          </a:xfrm>
          <a:prstGeom prst="rect">
            <a:avLst/>
          </a:prstGeom>
        </p:spPr>
      </p:pic>
      <p:sp>
        <p:nvSpPr>
          <p:cNvPr id="27" name="TextBox 26">
            <a:extLst>
              <a:ext uri="{FF2B5EF4-FFF2-40B4-BE49-F238E27FC236}">
                <a16:creationId xmlns:a16="http://schemas.microsoft.com/office/drawing/2014/main" id="{9215E561-4672-4F11-82B3-F2CBF7EA08F9}"/>
              </a:ext>
            </a:extLst>
          </p:cNvPr>
          <p:cNvSpPr txBox="1"/>
          <p:nvPr/>
        </p:nvSpPr>
        <p:spPr>
          <a:xfrm>
            <a:off x="10665225" y="3235255"/>
            <a:ext cx="1371273" cy="369332"/>
          </a:xfrm>
          <a:prstGeom prst="rect">
            <a:avLst/>
          </a:prstGeom>
          <a:noFill/>
        </p:spPr>
        <p:txBody>
          <a:bodyPr wrap="none" rtlCol="0">
            <a:spAutoFit/>
          </a:bodyPr>
          <a:lstStyle/>
          <a:p>
            <a:r>
              <a:rPr lang="en-US" dirty="0"/>
              <a:t>Your opinion</a:t>
            </a:r>
            <a:endParaRPr lang="hr-HR" dirty="0"/>
          </a:p>
        </p:txBody>
      </p:sp>
      <p:cxnSp>
        <p:nvCxnSpPr>
          <p:cNvPr id="29" name="Straight Arrow Connector 28">
            <a:extLst>
              <a:ext uri="{FF2B5EF4-FFF2-40B4-BE49-F238E27FC236}">
                <a16:creationId xmlns:a16="http://schemas.microsoft.com/office/drawing/2014/main" id="{A24C40E6-8E74-4A17-9193-DA414D29665E}"/>
              </a:ext>
            </a:extLst>
          </p:cNvPr>
          <p:cNvCxnSpPr/>
          <p:nvPr/>
        </p:nvCxnSpPr>
        <p:spPr>
          <a:xfrm>
            <a:off x="2094614" y="5760817"/>
            <a:ext cx="5528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6500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0-#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0-#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0-#ppt_w/2"/>
                                          </p:val>
                                        </p:tav>
                                        <p:tav tm="100000">
                                          <p:val>
                                            <p:strVal val="#ppt_x"/>
                                          </p:val>
                                        </p:tav>
                                      </p:tavLst>
                                    </p:anim>
                                    <p:anim calcmode="lin" valueType="num">
                                      <p:cBhvr additive="base">
                                        <p:cTn id="35"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randombar(horizontal)">
                                      <p:cBhvr>
                                        <p:cTn id="40" dur="5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randombar(horizontal)">
                                      <p:cBhvr>
                                        <p:cTn id="45" dur="500"/>
                                        <p:tgtEl>
                                          <p:spTgt spid="18"/>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randombar(horizontal)">
                                      <p:cBhvr>
                                        <p:cTn id="50" dur="5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randombar(horizontal)">
                                      <p:cBhvr>
                                        <p:cTn id="55" dur="500"/>
                                        <p:tgtEl>
                                          <p:spTgt spid="24"/>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nodeType="click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circle(in)">
                                      <p:cBhvr>
                                        <p:cTn id="60" dur="2000"/>
                                        <p:tgtEl>
                                          <p:spTgt spid="26"/>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circle(in)">
                                      <p:cBhvr>
                                        <p:cTn id="63"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11" grpId="0" animBg="1"/>
      <p:bldP spid="15" grpId="0"/>
      <p:bldP spid="16" grpId="0"/>
      <p:bldP spid="17" grpId="0"/>
      <p:bldP spid="18" grpId="0"/>
      <p:bldP spid="19" grpId="0"/>
      <p:bldP spid="24"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195675" y="12700"/>
            <a:ext cx="11704675" cy="740145"/>
          </a:xfrm>
        </p:spPr>
        <p:txBody>
          <a:bodyPr>
            <a:normAutofit/>
          </a:bodyPr>
          <a:lstStyle/>
          <a:p>
            <a:r>
              <a:rPr lang="en-US" sz="2800" b="1" dirty="0">
                <a:solidFill>
                  <a:schemeClr val="tx2"/>
                </a:solidFill>
              </a:rPr>
              <a:t>The Suicide Epidemic and Social Dangerousness in Prisons</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20502" y="667782"/>
            <a:ext cx="11675436" cy="5722382"/>
          </a:xfrm>
        </p:spPr>
        <p:txBody>
          <a:bodyPr>
            <a:normAutofit/>
          </a:bodyPr>
          <a:lstStyle/>
          <a:p>
            <a:pPr marL="457200" lvl="1" indent="0">
              <a:buClr>
                <a:schemeClr val="tx2"/>
              </a:buClr>
              <a:buNone/>
            </a:pPr>
            <a:r>
              <a:rPr lang="en-US" sz="1800" i="1" dirty="0"/>
              <a:t> </a:t>
            </a:r>
          </a:p>
          <a:p>
            <a:pPr>
              <a:buClr>
                <a:schemeClr val="tx2"/>
              </a:buClr>
            </a:pPr>
            <a:endParaRPr lang="en-US" dirty="0"/>
          </a:p>
          <a:p>
            <a:pPr>
              <a:buClr>
                <a:schemeClr val="tx2"/>
              </a:buClr>
            </a:pPr>
            <a:r>
              <a:rPr lang="en-US" sz="1800" dirty="0"/>
              <a:t>The suicide epidemic</a:t>
            </a:r>
          </a:p>
          <a:p>
            <a:pPr lvl="1">
              <a:buClr>
                <a:schemeClr val="tx2"/>
              </a:buClr>
            </a:pPr>
            <a:r>
              <a:rPr lang="en-US" sz="1600" dirty="0"/>
              <a:t>In 2022, 84 inmates committed suicide in Italian prisons: it is the highest number since 1990, the year in which data collection began.</a:t>
            </a:r>
          </a:p>
          <a:p>
            <a:pPr lvl="1">
              <a:buClr>
                <a:schemeClr val="tx2"/>
              </a:buClr>
            </a:pPr>
            <a:r>
              <a:rPr lang="en-US" sz="1600" dirty="0"/>
              <a:t>Italy’s prison suicide rate now stands at around 15.4 per 10,000 inmates, against a median of 5.2 among members of the 46-nation Council of Europe, according to a 2020 report by the pan-European human rights watchdog.</a:t>
            </a:r>
          </a:p>
          <a:p>
            <a:pPr lvl="1">
              <a:buClr>
                <a:schemeClr val="tx2"/>
              </a:buClr>
            </a:pPr>
            <a:r>
              <a:rPr lang="en-US" sz="1600" i="1" dirty="0"/>
              <a:t>Inmates who take their own lives are often </a:t>
            </a:r>
            <a:r>
              <a:rPr lang="en-US" sz="1600" i="1" dirty="0">
                <a:solidFill>
                  <a:srgbClr val="008000"/>
                </a:solidFill>
              </a:rPr>
              <a:t>young</a:t>
            </a:r>
            <a:r>
              <a:rPr lang="en-US" sz="1600" i="1" dirty="0"/>
              <a:t>, with </a:t>
            </a:r>
            <a:r>
              <a:rPr lang="en-US" sz="1600" i="1" dirty="0">
                <a:solidFill>
                  <a:srgbClr val="FF3300"/>
                </a:solidFill>
              </a:rPr>
              <a:t>mental health</a:t>
            </a:r>
            <a:r>
              <a:rPr lang="en-US" sz="1600" i="1" dirty="0"/>
              <a:t> or </a:t>
            </a:r>
            <a:r>
              <a:rPr lang="en-US" sz="1600" i="1" dirty="0">
                <a:solidFill>
                  <a:srgbClr val="FF3300"/>
                </a:solidFill>
              </a:rPr>
              <a:t>substance abuse issues</a:t>
            </a:r>
            <a:r>
              <a:rPr lang="en-US" sz="1600" i="1" dirty="0"/>
              <a:t>, with </a:t>
            </a:r>
            <a:r>
              <a:rPr lang="en-US" sz="1600" i="1" dirty="0">
                <a:solidFill>
                  <a:srgbClr val="FF3300"/>
                </a:solidFill>
              </a:rPr>
              <a:t>no home</a:t>
            </a:r>
            <a:r>
              <a:rPr lang="en-US" sz="1600" i="1" dirty="0"/>
              <a:t> to go to once released, and </a:t>
            </a:r>
            <a:r>
              <a:rPr lang="en-US" sz="1600" i="1" dirty="0">
                <a:solidFill>
                  <a:srgbClr val="FF3300"/>
                </a:solidFill>
              </a:rPr>
              <a:t>lacking a good lawyer </a:t>
            </a:r>
            <a:r>
              <a:rPr lang="en-US" sz="1600" i="1" dirty="0"/>
              <a:t>who could win them an early release or a home-detention regime</a:t>
            </a:r>
            <a:r>
              <a:rPr lang="en-US" sz="1600" dirty="0"/>
              <a:t>. (…) </a:t>
            </a:r>
            <a:r>
              <a:rPr lang="en-US" sz="1600" i="1" dirty="0"/>
              <a:t>Out of a total Italian prison population of around 55,000, 10% had left school before the age of 14 and 900 were illiterate. </a:t>
            </a:r>
            <a:r>
              <a:rPr lang="en-US" sz="1600" dirty="0"/>
              <a:t>Mauro Palma, Ombudsman for the rights of persons detained or deprived of their liberty</a:t>
            </a:r>
          </a:p>
          <a:p>
            <a:pPr lvl="1">
              <a:buClr>
                <a:schemeClr val="tx2"/>
              </a:buClr>
            </a:pPr>
            <a:r>
              <a:rPr lang="en-US" sz="1600" dirty="0"/>
              <a:t>In Croatia, the number of registered suicide attempts by persons deprived of their liberty increased in 2021 compared to 2020, i.e. 17 such risky behaviors by persons deprived of their liberty were registered in 2021, while in 2020 there were 13 in total.</a:t>
            </a:r>
          </a:p>
          <a:p>
            <a:pPr lvl="1">
              <a:buClr>
                <a:schemeClr val="tx2"/>
              </a:buClr>
            </a:pPr>
            <a:endParaRPr lang="en-US" dirty="0"/>
          </a:p>
          <a:p>
            <a:pPr lvl="2">
              <a:buClr>
                <a:schemeClr val="tx2"/>
              </a:buClr>
            </a:pPr>
            <a:endParaRPr lang="en-US" dirty="0"/>
          </a:p>
          <a:p>
            <a:pPr lvl="2">
              <a:buClr>
                <a:schemeClr val="tx2"/>
              </a:buClr>
            </a:pPr>
            <a:endParaRPr lang="en-US" sz="1200" dirty="0"/>
          </a:p>
        </p:txBody>
      </p:sp>
      <p:sp>
        <p:nvSpPr>
          <p:cNvPr id="3" name="Rectangle 2">
            <a:extLst>
              <a:ext uri="{FF2B5EF4-FFF2-40B4-BE49-F238E27FC236}">
                <a16:creationId xmlns:a16="http://schemas.microsoft.com/office/drawing/2014/main" id="{C90D3395-92FA-470F-8EA4-612B5DDA97B6}"/>
              </a:ext>
            </a:extLst>
          </p:cNvPr>
          <p:cNvSpPr/>
          <p:nvPr/>
        </p:nvSpPr>
        <p:spPr>
          <a:xfrm>
            <a:off x="350874" y="716654"/>
            <a:ext cx="6262576" cy="74014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“The loneliest place one can die is prison,” the Correction Board chairman, New York, Julio Medina</a:t>
            </a:r>
            <a:endParaRPr lang="hr-HR" dirty="0"/>
          </a:p>
        </p:txBody>
      </p:sp>
      <p:graphicFrame>
        <p:nvGraphicFramePr>
          <p:cNvPr id="11" name="Chart 10">
            <a:extLst>
              <a:ext uri="{FF2B5EF4-FFF2-40B4-BE49-F238E27FC236}">
                <a16:creationId xmlns:a16="http://schemas.microsoft.com/office/drawing/2014/main" id="{BB072474-8752-4325-89E4-ADB5AA8CEF49}"/>
              </a:ext>
            </a:extLst>
          </p:cNvPr>
          <p:cNvGraphicFramePr>
            <a:graphicFrameLocks noGrp="1"/>
          </p:cNvGraphicFramePr>
          <p:nvPr>
            <p:extLst>
              <p:ext uri="{D42A27DB-BD31-4B8C-83A1-F6EECF244321}">
                <p14:modId xmlns:p14="http://schemas.microsoft.com/office/powerpoint/2010/main" val="403855179"/>
              </p:ext>
            </p:extLst>
          </p:nvPr>
        </p:nvGraphicFramePr>
        <p:xfrm>
          <a:off x="350874" y="4502791"/>
          <a:ext cx="6093201" cy="161683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hart 12">
            <a:extLst>
              <a:ext uri="{FF2B5EF4-FFF2-40B4-BE49-F238E27FC236}">
                <a16:creationId xmlns:a16="http://schemas.microsoft.com/office/drawing/2014/main" id="{742A2DF1-8B93-42C3-B4C2-15FBF8D59C64}"/>
              </a:ext>
            </a:extLst>
          </p:cNvPr>
          <p:cNvGraphicFramePr>
            <a:graphicFrameLocks noGrp="1"/>
          </p:cNvGraphicFramePr>
          <p:nvPr>
            <p:extLst>
              <p:ext uri="{D42A27DB-BD31-4B8C-83A1-F6EECF244321}">
                <p14:modId xmlns:p14="http://schemas.microsoft.com/office/powerpoint/2010/main" val="2342531244"/>
              </p:ext>
            </p:extLst>
          </p:nvPr>
        </p:nvGraphicFramePr>
        <p:xfrm>
          <a:off x="6542361" y="4368907"/>
          <a:ext cx="4987627" cy="1973126"/>
        </p:xfrm>
        <a:graphic>
          <a:graphicData uri="http://schemas.openxmlformats.org/drawingml/2006/chart">
            <c:chart xmlns:c="http://schemas.openxmlformats.org/drawingml/2006/chart" xmlns:r="http://schemas.openxmlformats.org/officeDocument/2006/relationships" r:id="rId5"/>
          </a:graphicData>
        </a:graphic>
      </p:graphicFrame>
      <p:pic>
        <p:nvPicPr>
          <p:cNvPr id="7" name="Picture 6">
            <a:extLst>
              <a:ext uri="{FF2B5EF4-FFF2-40B4-BE49-F238E27FC236}">
                <a16:creationId xmlns:a16="http://schemas.microsoft.com/office/drawing/2014/main" id="{DBF9525A-CF60-44C0-AD4D-9C2380B947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63721" y="150403"/>
            <a:ext cx="1105042" cy="785757"/>
          </a:xfrm>
          <a:prstGeom prst="rect">
            <a:avLst/>
          </a:prstGeom>
        </p:spPr>
      </p:pic>
      <p:sp>
        <p:nvSpPr>
          <p:cNvPr id="12" name="TextBox 11">
            <a:extLst>
              <a:ext uri="{FF2B5EF4-FFF2-40B4-BE49-F238E27FC236}">
                <a16:creationId xmlns:a16="http://schemas.microsoft.com/office/drawing/2014/main" id="{0CECAA4A-9CAC-44C9-99E3-2667388A201E}"/>
              </a:ext>
            </a:extLst>
          </p:cNvPr>
          <p:cNvSpPr txBox="1"/>
          <p:nvPr/>
        </p:nvSpPr>
        <p:spPr>
          <a:xfrm>
            <a:off x="6865547" y="838032"/>
            <a:ext cx="4341253" cy="830997"/>
          </a:xfrm>
          <a:prstGeom prst="rect">
            <a:avLst/>
          </a:prstGeom>
          <a:noFill/>
        </p:spPr>
        <p:txBody>
          <a:bodyPr wrap="none" rtlCol="0">
            <a:spAutoFit/>
          </a:bodyPr>
          <a:lstStyle/>
          <a:p>
            <a:pPr marL="285750" indent="-285750">
              <a:buClr>
                <a:srgbClr val="C00000"/>
              </a:buClr>
              <a:buFont typeface="Wingdings" panose="05000000000000000000" pitchFamily="2" charset="2"/>
              <a:buChar char="§"/>
            </a:pPr>
            <a:r>
              <a:rPr lang="en-US" sz="1600" dirty="0"/>
              <a:t>Prison pain</a:t>
            </a:r>
          </a:p>
          <a:p>
            <a:pPr marL="285750" indent="-285750">
              <a:buClr>
                <a:srgbClr val="C00000"/>
              </a:buClr>
              <a:buFont typeface="Wingdings" panose="05000000000000000000" pitchFamily="2" charset="2"/>
              <a:buChar char="§"/>
            </a:pPr>
            <a:r>
              <a:rPr lang="en-US" sz="1600" dirty="0"/>
              <a:t>Imprisonment = compulsory  detention of </a:t>
            </a:r>
          </a:p>
          <a:p>
            <a:pPr>
              <a:buClr>
                <a:srgbClr val="C00000"/>
              </a:buClr>
            </a:pPr>
            <a:r>
              <a:rPr lang="en-US" sz="1600" dirty="0"/>
              <a:t>                                   people with mental difficulties</a:t>
            </a:r>
            <a:endParaRPr lang="hr-HR" sz="1600" dirty="0"/>
          </a:p>
        </p:txBody>
      </p:sp>
      <p:pic>
        <p:nvPicPr>
          <p:cNvPr id="15" name="Picture 14">
            <a:extLst>
              <a:ext uri="{FF2B5EF4-FFF2-40B4-BE49-F238E27FC236}">
                <a16:creationId xmlns:a16="http://schemas.microsoft.com/office/drawing/2014/main" id="{3B7D3DDC-1503-4E40-88C5-386D40A437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073076" y="1009726"/>
            <a:ext cx="573762" cy="573762"/>
          </a:xfrm>
          <a:prstGeom prst="rect">
            <a:avLst/>
          </a:prstGeom>
        </p:spPr>
      </p:pic>
    </p:spTree>
    <p:extLst>
      <p:ext uri="{BB962C8B-B14F-4D97-AF65-F5344CB8AC3E}">
        <p14:creationId xmlns:p14="http://schemas.microsoft.com/office/powerpoint/2010/main" val="151286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64041" y="274968"/>
            <a:ext cx="11807458" cy="884004"/>
          </a:xfrm>
        </p:spPr>
        <p:txBody>
          <a:bodyPr>
            <a:normAutofit fontScale="90000"/>
          </a:bodyPr>
          <a:lstStyle/>
          <a:p>
            <a:r>
              <a:rPr lang="en-US" sz="2800" b="1" dirty="0">
                <a:solidFill>
                  <a:schemeClr val="tx2"/>
                </a:solidFill>
              </a:rPr>
              <a:t>The Standards and Mechanisms of Ensuring the Rights of Prisoners with Mental Health Issues within the Convention for the Protection of Human Rights and Fundamental Freedoms</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157215" y="903768"/>
            <a:ext cx="11791121" cy="5380470"/>
          </a:xfrm>
        </p:spPr>
        <p:txBody>
          <a:bodyPr>
            <a:normAutofit/>
          </a:bodyPr>
          <a:lstStyle/>
          <a:p>
            <a:pPr lvl="1">
              <a:buClr>
                <a:schemeClr val="tx2"/>
              </a:buClr>
            </a:pPr>
            <a:endParaRPr lang="en-US" sz="800"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0" name="Rectangle: Rounded Corners 9">
            <a:extLst>
              <a:ext uri="{FF2B5EF4-FFF2-40B4-BE49-F238E27FC236}">
                <a16:creationId xmlns:a16="http://schemas.microsoft.com/office/drawing/2014/main" id="{1B27FB34-05B7-4026-964C-F5FC4ECEA524}"/>
              </a:ext>
            </a:extLst>
          </p:cNvPr>
          <p:cNvSpPr/>
          <p:nvPr/>
        </p:nvSpPr>
        <p:spPr>
          <a:xfrm>
            <a:off x="1154904" y="2737557"/>
            <a:ext cx="9556899" cy="104097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a:t>ARTICLE 3</a:t>
            </a:r>
          </a:p>
          <a:p>
            <a:pPr algn="ctr"/>
            <a:r>
              <a:rPr lang="en-US" b="1" dirty="0"/>
              <a:t>Prohibition of torture</a:t>
            </a:r>
          </a:p>
          <a:p>
            <a:pPr algn="ctr"/>
            <a:r>
              <a:rPr lang="en-US" dirty="0"/>
              <a:t>No one shall be subjected to torture or to </a:t>
            </a:r>
            <a:r>
              <a:rPr lang="en-US" dirty="0">
                <a:solidFill>
                  <a:srgbClr val="C00000"/>
                </a:solidFill>
              </a:rPr>
              <a:t>inhuman</a:t>
            </a:r>
            <a:r>
              <a:rPr lang="en-US" dirty="0"/>
              <a:t> or </a:t>
            </a:r>
            <a:r>
              <a:rPr lang="en-US" dirty="0">
                <a:solidFill>
                  <a:srgbClr val="C00000"/>
                </a:solidFill>
              </a:rPr>
              <a:t>degrading treatment</a:t>
            </a:r>
            <a:r>
              <a:rPr lang="en-US" dirty="0"/>
              <a:t> or </a:t>
            </a:r>
            <a:r>
              <a:rPr lang="en-US" dirty="0">
                <a:solidFill>
                  <a:srgbClr val="C00000"/>
                </a:solidFill>
              </a:rPr>
              <a:t>punishment.</a:t>
            </a:r>
            <a:endParaRPr lang="hr-HR" dirty="0">
              <a:solidFill>
                <a:srgbClr val="C00000"/>
              </a:solidFill>
            </a:endParaRPr>
          </a:p>
        </p:txBody>
      </p:sp>
      <p:pic>
        <p:nvPicPr>
          <p:cNvPr id="14" name="Picture 13">
            <a:extLst>
              <a:ext uri="{FF2B5EF4-FFF2-40B4-BE49-F238E27FC236}">
                <a16:creationId xmlns:a16="http://schemas.microsoft.com/office/drawing/2014/main" id="{B0CED585-109F-4734-8CA4-7E25E9AADE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703" y="1414177"/>
            <a:ext cx="972055" cy="1215069"/>
          </a:xfrm>
          <a:prstGeom prst="rect">
            <a:avLst/>
          </a:prstGeom>
        </p:spPr>
      </p:pic>
    </p:spTree>
    <p:extLst>
      <p:ext uri="{BB962C8B-B14F-4D97-AF65-F5344CB8AC3E}">
        <p14:creationId xmlns:p14="http://schemas.microsoft.com/office/powerpoint/2010/main" val="823478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Murray v. the Netherlands [GC], Application no. 10511/10, 26 April 2016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1212112"/>
            <a:ext cx="10834577" cy="5263116"/>
          </a:xfrm>
        </p:spPr>
        <p:txBody>
          <a:bodyPr>
            <a:normAutofit/>
          </a:bodyPr>
          <a:lstStyle/>
          <a:p>
            <a:pPr>
              <a:buClr>
                <a:schemeClr val="tx2"/>
              </a:buClr>
            </a:pPr>
            <a:r>
              <a:rPr lang="en-US" sz="1800" dirty="0"/>
              <a:t> The applicant, </a:t>
            </a:r>
            <a:r>
              <a:rPr lang="en-US" sz="1800" dirty="0">
                <a:solidFill>
                  <a:srgbClr val="C00000"/>
                </a:solidFill>
              </a:rPr>
              <a:t>who suffered from a mental illness</a:t>
            </a:r>
            <a:r>
              <a:rPr lang="en-US" sz="1800" dirty="0"/>
              <a:t>, was </a:t>
            </a:r>
            <a:r>
              <a:rPr lang="en-US" sz="1800" u="sng" dirty="0"/>
              <a:t>convicted of murder</a:t>
            </a:r>
            <a:r>
              <a:rPr lang="en-US" sz="1800" dirty="0"/>
              <a:t> and </a:t>
            </a:r>
            <a:r>
              <a:rPr lang="en-US" sz="1800" u="sng" dirty="0"/>
              <a:t>sentenced to life imprisonment </a:t>
            </a:r>
            <a:r>
              <a:rPr lang="en-US" sz="1800" dirty="0"/>
              <a:t>in the Netherlands Antilles in 1980. His </a:t>
            </a:r>
            <a:r>
              <a:rPr lang="en-US" sz="1800" i="1" dirty="0">
                <a:solidFill>
                  <a:srgbClr val="C00000"/>
                </a:solidFill>
              </a:rPr>
              <a:t>repeated requests for a pardon</a:t>
            </a:r>
            <a:r>
              <a:rPr lang="en-US" sz="1800" dirty="0"/>
              <a:t> were </a:t>
            </a:r>
            <a:r>
              <a:rPr lang="en-US" sz="1800" i="1" dirty="0">
                <a:solidFill>
                  <a:srgbClr val="C00000"/>
                </a:solidFill>
              </a:rPr>
              <a:t>refused</a:t>
            </a:r>
            <a:r>
              <a:rPr lang="en-US" sz="1800" dirty="0"/>
              <a:t>. In his application to the European Court he complained under </a:t>
            </a:r>
            <a:r>
              <a:rPr lang="en-US" sz="1800" dirty="0">
                <a:solidFill>
                  <a:srgbClr val="008000"/>
                </a:solidFill>
              </a:rPr>
              <a:t>Article 3 of the Convention </a:t>
            </a:r>
            <a:r>
              <a:rPr lang="en-US" sz="1800" dirty="0"/>
              <a:t>of the imposition on him of a </a:t>
            </a:r>
            <a:r>
              <a:rPr lang="en-US" sz="1800" dirty="0">
                <a:solidFill>
                  <a:srgbClr val="002060"/>
                </a:solidFill>
              </a:rPr>
              <a:t>life sentence with no possibility of a review </a:t>
            </a:r>
            <a:r>
              <a:rPr lang="en-US" sz="1800" dirty="0"/>
              <a:t>and of </a:t>
            </a:r>
            <a:r>
              <a:rPr lang="en-US" sz="1800" dirty="0">
                <a:solidFill>
                  <a:srgbClr val="002060"/>
                </a:solidFill>
              </a:rPr>
              <a:t>the conditions of his detention</a:t>
            </a:r>
            <a:r>
              <a:rPr lang="en-US" sz="1800" dirty="0"/>
              <a:t>.</a:t>
            </a:r>
          </a:p>
          <a:p>
            <a:pPr>
              <a:buClr>
                <a:schemeClr val="tx2"/>
              </a:buClr>
            </a:pPr>
            <a:r>
              <a:rPr lang="en-US" sz="1800" dirty="0"/>
              <a:t>In a judgment of 10 December 2013, a </a:t>
            </a:r>
            <a:r>
              <a:rPr lang="en-US" sz="1800" dirty="0">
                <a:solidFill>
                  <a:srgbClr val="FF6600"/>
                </a:solidFill>
              </a:rPr>
              <a:t>Chamber of the Court </a:t>
            </a:r>
            <a:r>
              <a:rPr lang="en-US" sz="1800" dirty="0"/>
              <a:t>held unanimously that </a:t>
            </a:r>
            <a:r>
              <a:rPr lang="en-US" sz="1800" dirty="0">
                <a:solidFill>
                  <a:srgbClr val="FF6600"/>
                </a:solidFill>
              </a:rPr>
              <a:t>there had been no violation of Article 3 </a:t>
            </a:r>
            <a:r>
              <a:rPr lang="en-US" sz="1800" dirty="0"/>
              <a:t>in respect of the applicant’s life sentence. It noted that </a:t>
            </a:r>
            <a:r>
              <a:rPr lang="en-US" sz="1800" u="sng" dirty="0"/>
              <a:t>the possibility of review </a:t>
            </a:r>
            <a:r>
              <a:rPr lang="en-US" sz="1800" dirty="0"/>
              <a:t>of a life sentence had been introduced </a:t>
            </a:r>
            <a:r>
              <a:rPr lang="en-US" sz="1800" u="sng" dirty="0"/>
              <a:t>in 2011 through legislation </a:t>
            </a:r>
            <a:r>
              <a:rPr lang="en-US" sz="1800" dirty="0"/>
              <a:t>that provided that </a:t>
            </a:r>
            <a:r>
              <a:rPr lang="en-US" sz="1800" i="1" dirty="0">
                <a:solidFill>
                  <a:srgbClr val="FF6600"/>
                </a:solidFill>
              </a:rPr>
              <a:t>any person sentenced to life imprisonment would be released on parole after serving at least 20 years of his or her sentence if a custodial sentence no longer served any reasonable purpose</a:t>
            </a:r>
            <a:r>
              <a:rPr lang="en-US" sz="1800" dirty="0"/>
              <a:t>. The applicant’s case had been </a:t>
            </a:r>
            <a:r>
              <a:rPr lang="en-US" sz="1800" b="1" dirty="0"/>
              <a:t>reviewed accordingly </a:t>
            </a:r>
            <a:r>
              <a:rPr lang="en-US" sz="1800" dirty="0"/>
              <a:t>but </a:t>
            </a:r>
            <a:r>
              <a:rPr lang="en-US" sz="1800" b="1" dirty="0"/>
              <a:t>he could not be released </a:t>
            </a:r>
            <a:r>
              <a:rPr lang="en-US" sz="1800" dirty="0"/>
              <a:t>because he was still </a:t>
            </a:r>
            <a:r>
              <a:rPr lang="en-US" sz="1800" b="1" dirty="0">
                <a:solidFill>
                  <a:srgbClr val="FF0000"/>
                </a:solidFill>
              </a:rPr>
              <a:t>considered</a:t>
            </a:r>
            <a:r>
              <a:rPr lang="en-US" sz="1800" dirty="0"/>
              <a:t> </a:t>
            </a:r>
            <a:r>
              <a:rPr lang="en-US" sz="1800" b="1" dirty="0">
                <a:solidFill>
                  <a:srgbClr val="FF0000"/>
                </a:solidFill>
              </a:rPr>
              <a:t>dangerous</a:t>
            </a:r>
            <a:r>
              <a:rPr lang="en-US" sz="1800" dirty="0"/>
              <a:t> and </a:t>
            </a:r>
            <a:r>
              <a:rPr lang="en-US" sz="1800" b="1" dirty="0">
                <a:solidFill>
                  <a:srgbClr val="FF0000"/>
                </a:solidFill>
              </a:rPr>
              <a:t>capable of re-offending</a:t>
            </a:r>
            <a:r>
              <a:rPr lang="en-US" sz="1800" dirty="0"/>
              <a:t>. The Chamber also held unanimously that there had been </a:t>
            </a:r>
            <a:r>
              <a:rPr lang="en-US" sz="1800" dirty="0">
                <a:solidFill>
                  <a:srgbClr val="FF6600"/>
                </a:solidFill>
              </a:rPr>
              <a:t>no violation of Article 3 </a:t>
            </a:r>
            <a:r>
              <a:rPr lang="en-US" sz="1800" dirty="0"/>
              <a:t>in respect of the applicant’s </a:t>
            </a:r>
            <a:r>
              <a:rPr lang="en-US" sz="1800" dirty="0">
                <a:solidFill>
                  <a:srgbClr val="FF6600"/>
                </a:solidFill>
              </a:rPr>
              <a:t>conditions of detention</a:t>
            </a:r>
            <a:r>
              <a:rPr lang="en-US" sz="1800" dirty="0"/>
              <a:t>.</a:t>
            </a:r>
          </a:p>
          <a:p>
            <a:pPr>
              <a:buClr>
                <a:schemeClr val="tx2"/>
              </a:buClr>
            </a:pPr>
            <a:r>
              <a:rPr lang="en-US" sz="1800" dirty="0"/>
              <a:t>In 2014 the applicant was granted </a:t>
            </a:r>
            <a:r>
              <a:rPr lang="en-US" sz="1800" u="sng" dirty="0"/>
              <a:t>a pardon on health grounds and released</a:t>
            </a:r>
            <a:r>
              <a:rPr lang="en-US" sz="1800" dirty="0"/>
              <a:t>.</a:t>
            </a:r>
          </a:p>
          <a:p>
            <a:pPr>
              <a:buClr>
                <a:schemeClr val="tx2"/>
              </a:buClr>
            </a:pPr>
            <a:r>
              <a:rPr lang="en-US" sz="1800" dirty="0"/>
              <a:t>On 17 April 2014 the case was referred to the </a:t>
            </a:r>
            <a:r>
              <a:rPr lang="en-US" sz="1800" dirty="0">
                <a:solidFill>
                  <a:srgbClr val="008000"/>
                </a:solidFill>
              </a:rPr>
              <a:t>Grand Chamber </a:t>
            </a:r>
            <a:r>
              <a:rPr lang="en-US" sz="1800" dirty="0"/>
              <a:t>at the applicant’s request. He died shortly afterwards.</a:t>
            </a:r>
          </a:p>
          <a:p>
            <a:pPr>
              <a:buClr>
                <a:schemeClr val="tx2"/>
              </a:buClr>
            </a:pPr>
            <a:r>
              <a:rPr lang="en-US" sz="1800" dirty="0"/>
              <a:t>Law – Article 3: At the outset, the Court </a:t>
            </a:r>
            <a:r>
              <a:rPr lang="en-US" sz="1800" u="sng" dirty="0"/>
              <a:t>resumed</a:t>
            </a:r>
            <a:r>
              <a:rPr lang="en-US" sz="1800" dirty="0"/>
              <a:t> and </a:t>
            </a:r>
            <a:r>
              <a:rPr lang="en-US" sz="1800" u="sng" dirty="0"/>
              <a:t>further</a:t>
            </a:r>
            <a:r>
              <a:rPr lang="en-US" sz="1800" dirty="0"/>
              <a:t> developed </a:t>
            </a:r>
            <a:r>
              <a:rPr lang="en-US" sz="1800" dirty="0">
                <a:solidFill>
                  <a:srgbClr val="008000"/>
                </a:solidFill>
              </a:rPr>
              <a:t>the general principles applicable to the present case</a:t>
            </a:r>
            <a:r>
              <a:rPr lang="en-US" sz="1800" dirty="0"/>
              <a:t>.</a:t>
            </a:r>
          </a:p>
          <a:p>
            <a:pPr>
              <a:buClr>
                <a:schemeClr val="tx2"/>
              </a:buClr>
            </a:pPr>
            <a:endParaRPr lang="en-US" sz="1800" dirty="0"/>
          </a:p>
          <a:p>
            <a:pPr>
              <a:buClr>
                <a:schemeClr val="tx2"/>
              </a:buClr>
            </a:pPr>
            <a:endParaRPr lang="en-US" sz="1800" dirty="0"/>
          </a:p>
          <a:p>
            <a:pPr lvl="2">
              <a:buClr>
                <a:schemeClr val="tx2"/>
              </a:buClr>
            </a:pPr>
            <a:endParaRPr lang="en-US" sz="1800" dirty="0"/>
          </a:p>
          <a:p>
            <a:pPr lvl="2">
              <a:buClr>
                <a:schemeClr val="tx2"/>
              </a:buClr>
            </a:pPr>
            <a:endParaRPr lang="en-US" sz="1800" dirty="0"/>
          </a:p>
          <a:p>
            <a:pPr lvl="2">
              <a:buClr>
                <a:schemeClr val="tx2"/>
              </a:buClr>
            </a:pPr>
            <a:endParaRPr lang="en-US" sz="1800" dirty="0"/>
          </a:p>
          <a:p>
            <a:pPr lvl="2">
              <a:buClr>
                <a:schemeClr val="tx2"/>
              </a:buClr>
            </a:pPr>
            <a:endParaRPr lang="en-US" sz="1800" dirty="0"/>
          </a:p>
        </p:txBody>
      </p:sp>
    </p:spTree>
    <p:extLst>
      <p:ext uri="{BB962C8B-B14F-4D97-AF65-F5344CB8AC3E}">
        <p14:creationId xmlns:p14="http://schemas.microsoft.com/office/powerpoint/2010/main" val="1351352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Murray v. the Netherlands [GC], Application no. 10511/10, 26 April 2016 </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120501" y="824728"/>
            <a:ext cx="10834577" cy="5524022"/>
          </a:xfrm>
        </p:spPr>
        <p:txBody>
          <a:bodyPr>
            <a:normAutofit/>
          </a:bodyPr>
          <a:lstStyle/>
          <a:p>
            <a:pPr>
              <a:buClr>
                <a:schemeClr val="tx2"/>
              </a:buClr>
            </a:pPr>
            <a:r>
              <a:rPr lang="en-US" sz="1800" dirty="0"/>
              <a:t>The imposition of a sentence of life imprisonment on an adult offender is not incompatible with Article 3 of the Convention</a:t>
            </a:r>
          </a:p>
          <a:p>
            <a:pPr lvl="1">
              <a:buClr>
                <a:schemeClr val="tx2"/>
              </a:buClr>
            </a:pPr>
            <a:r>
              <a:rPr lang="en-US" sz="1400" dirty="0"/>
              <a:t>it is </a:t>
            </a:r>
            <a:r>
              <a:rPr lang="en-US" sz="1400" b="1" dirty="0">
                <a:solidFill>
                  <a:srgbClr val="008000"/>
                </a:solidFill>
              </a:rPr>
              <a:t>not</a:t>
            </a:r>
            <a:r>
              <a:rPr lang="en-US" sz="1400" dirty="0"/>
              <a:t> </a:t>
            </a:r>
            <a:r>
              <a:rPr lang="en-US" sz="1400" dirty="0">
                <a:solidFill>
                  <a:srgbClr val="008000"/>
                </a:solidFill>
              </a:rPr>
              <a:t>grossly disproportionate </a:t>
            </a:r>
          </a:p>
          <a:p>
            <a:pPr lvl="1">
              <a:buClr>
                <a:schemeClr val="tx2"/>
              </a:buClr>
            </a:pPr>
            <a:r>
              <a:rPr lang="en-US" sz="1400" dirty="0"/>
              <a:t>from the date of imposition of the sentence, there is a </a:t>
            </a:r>
            <a:r>
              <a:rPr lang="en-US" sz="1400" dirty="0">
                <a:solidFill>
                  <a:srgbClr val="008000"/>
                </a:solidFill>
              </a:rPr>
              <a:t>prospect of release</a:t>
            </a:r>
          </a:p>
          <a:p>
            <a:pPr lvl="1">
              <a:buClr>
                <a:schemeClr val="tx2"/>
              </a:buClr>
            </a:pPr>
            <a:r>
              <a:rPr lang="en-US" sz="1400" dirty="0"/>
              <a:t>there is a </a:t>
            </a:r>
            <a:r>
              <a:rPr lang="en-US" sz="1400" dirty="0">
                <a:solidFill>
                  <a:srgbClr val="008000"/>
                </a:solidFill>
              </a:rPr>
              <a:t>possibility of review </a:t>
            </a:r>
          </a:p>
          <a:p>
            <a:pPr>
              <a:buClr>
                <a:schemeClr val="tx2"/>
              </a:buClr>
            </a:pPr>
            <a:endParaRPr lang="en-US" sz="1800" dirty="0"/>
          </a:p>
          <a:p>
            <a:pPr>
              <a:buClr>
                <a:schemeClr val="tx2"/>
              </a:buClr>
            </a:pPr>
            <a:r>
              <a:rPr lang="en-US" sz="1800" dirty="0"/>
              <a:t>Rehabilitation and prospect of release for life prisoners </a:t>
            </a:r>
          </a:p>
          <a:p>
            <a:pPr lvl="1">
              <a:buClr>
                <a:schemeClr val="tx2"/>
              </a:buClr>
            </a:pPr>
            <a:r>
              <a:rPr lang="en-US" sz="1400" dirty="0"/>
              <a:t>The State’s </a:t>
            </a:r>
            <a:r>
              <a:rPr lang="en-US" sz="1400" dirty="0">
                <a:solidFill>
                  <a:srgbClr val="FF6600"/>
                </a:solidFill>
              </a:rPr>
              <a:t>positive obligation </a:t>
            </a:r>
            <a:r>
              <a:rPr lang="en-US" sz="1400" dirty="0"/>
              <a:t>is one of means </a:t>
            </a:r>
          </a:p>
          <a:p>
            <a:pPr lvl="1">
              <a:buClr>
                <a:schemeClr val="tx2"/>
              </a:buClr>
            </a:pPr>
            <a:endParaRPr lang="en-US" sz="1400" dirty="0"/>
          </a:p>
          <a:p>
            <a:pPr lvl="1">
              <a:buClr>
                <a:schemeClr val="tx2"/>
              </a:buClr>
            </a:pPr>
            <a:endParaRPr lang="en-US" sz="1400" dirty="0"/>
          </a:p>
          <a:p>
            <a:pPr lvl="1">
              <a:buClr>
                <a:schemeClr val="tx2"/>
              </a:buClr>
            </a:pPr>
            <a:endParaRPr lang="en-US" sz="1400" dirty="0"/>
          </a:p>
          <a:p>
            <a:pPr>
              <a:buClr>
                <a:schemeClr val="tx2"/>
              </a:buClr>
            </a:pPr>
            <a:r>
              <a:rPr lang="en-US" sz="1800" dirty="0"/>
              <a:t>Health care for prisoners with mental-health problems </a:t>
            </a:r>
          </a:p>
          <a:p>
            <a:pPr lvl="1">
              <a:buClr>
                <a:schemeClr val="tx2"/>
              </a:buClr>
            </a:pPr>
            <a:r>
              <a:rPr lang="en-US" sz="1400" dirty="0"/>
              <a:t>encompasses an obligation to transfer prisoners to special facilities where they can receive adequate treatment</a:t>
            </a:r>
          </a:p>
          <a:p>
            <a:pPr lvl="1">
              <a:buClr>
                <a:schemeClr val="tx2"/>
              </a:buClr>
            </a:pPr>
            <a:r>
              <a:rPr lang="en-US" sz="1400" dirty="0"/>
              <a:t>in the case of mentally ill prisoners </a:t>
            </a:r>
          </a:p>
          <a:p>
            <a:pPr>
              <a:buClr>
                <a:schemeClr val="tx2"/>
              </a:buClr>
            </a:pPr>
            <a:endParaRPr lang="en-US" sz="1800" dirty="0"/>
          </a:p>
          <a:p>
            <a:pPr lvl="2">
              <a:buClr>
                <a:schemeClr val="tx2"/>
              </a:buClr>
            </a:pPr>
            <a:endParaRPr lang="en-US" sz="1800" dirty="0"/>
          </a:p>
          <a:p>
            <a:pPr lvl="2">
              <a:buClr>
                <a:schemeClr val="tx2"/>
              </a:buClr>
            </a:pPr>
            <a:endParaRPr lang="en-US" sz="1800" dirty="0"/>
          </a:p>
          <a:p>
            <a:pPr lvl="2">
              <a:buClr>
                <a:schemeClr val="tx2"/>
              </a:buClr>
            </a:pPr>
            <a:endParaRPr lang="en-US" sz="1800" dirty="0"/>
          </a:p>
          <a:p>
            <a:pPr lvl="2">
              <a:buClr>
                <a:schemeClr val="tx2"/>
              </a:buClr>
            </a:pPr>
            <a:endParaRPr lang="en-US" sz="1800" dirty="0"/>
          </a:p>
        </p:txBody>
      </p:sp>
      <p:cxnSp>
        <p:nvCxnSpPr>
          <p:cNvPr id="6" name="Straight Arrow Connector 5">
            <a:extLst>
              <a:ext uri="{FF2B5EF4-FFF2-40B4-BE49-F238E27FC236}">
                <a16:creationId xmlns:a16="http://schemas.microsoft.com/office/drawing/2014/main" id="{AD6808F4-A3CB-475D-AB7F-6785495ABEE3}"/>
              </a:ext>
            </a:extLst>
          </p:cNvPr>
          <p:cNvCxnSpPr>
            <a:cxnSpLocks/>
          </p:cNvCxnSpPr>
          <p:nvPr/>
        </p:nvCxnSpPr>
        <p:spPr>
          <a:xfrm>
            <a:off x="6354205" y="1785752"/>
            <a:ext cx="70402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6179E77-15F1-42E4-808E-1EAACA7116E2}"/>
              </a:ext>
            </a:extLst>
          </p:cNvPr>
          <p:cNvSpPr txBox="1"/>
          <p:nvPr/>
        </p:nvSpPr>
        <p:spPr>
          <a:xfrm>
            <a:off x="7058233" y="1394401"/>
            <a:ext cx="2528271" cy="738664"/>
          </a:xfrm>
          <a:prstGeom prst="rect">
            <a:avLst/>
          </a:prstGeom>
          <a:noFill/>
        </p:spPr>
        <p:txBody>
          <a:bodyPr wrap="square" rtlCol="0">
            <a:spAutoFit/>
          </a:bodyPr>
          <a:lstStyle/>
          <a:p>
            <a:r>
              <a:rPr lang="en-US" sz="1400" dirty="0"/>
              <a:t>no later than twenty-five years after the imposition of the life sentence</a:t>
            </a:r>
            <a:endParaRPr lang="hr-HR" sz="1400" dirty="0"/>
          </a:p>
        </p:txBody>
      </p:sp>
      <p:cxnSp>
        <p:nvCxnSpPr>
          <p:cNvPr id="13" name="Straight Arrow Connector 12">
            <a:extLst>
              <a:ext uri="{FF2B5EF4-FFF2-40B4-BE49-F238E27FC236}">
                <a16:creationId xmlns:a16="http://schemas.microsoft.com/office/drawing/2014/main" id="{799D01E4-C252-4E98-9074-5D204D58A80B}"/>
              </a:ext>
            </a:extLst>
          </p:cNvPr>
          <p:cNvCxnSpPr>
            <a:cxnSpLocks/>
          </p:cNvCxnSpPr>
          <p:nvPr/>
        </p:nvCxnSpPr>
        <p:spPr>
          <a:xfrm>
            <a:off x="3173150" y="2036124"/>
            <a:ext cx="70402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42A5A9F8-9D8A-4360-B94F-42DC79F25B0E}"/>
              </a:ext>
            </a:extLst>
          </p:cNvPr>
          <p:cNvSpPr txBox="1"/>
          <p:nvPr/>
        </p:nvSpPr>
        <p:spPr>
          <a:xfrm>
            <a:off x="3954216" y="1915494"/>
            <a:ext cx="2528271" cy="523220"/>
          </a:xfrm>
          <a:prstGeom prst="rect">
            <a:avLst/>
          </a:prstGeom>
          <a:noFill/>
        </p:spPr>
        <p:txBody>
          <a:bodyPr wrap="square" rtlCol="0">
            <a:spAutoFit/>
          </a:bodyPr>
          <a:lstStyle/>
          <a:p>
            <a:r>
              <a:rPr lang="en-US" sz="1400" dirty="0"/>
              <a:t>with further periodic reviews thereafter</a:t>
            </a:r>
            <a:endParaRPr lang="hr-HR" sz="1400" dirty="0"/>
          </a:p>
        </p:txBody>
      </p:sp>
      <p:sp>
        <p:nvSpPr>
          <p:cNvPr id="15" name="Rectangle: Rounded Corners 14">
            <a:extLst>
              <a:ext uri="{FF2B5EF4-FFF2-40B4-BE49-F238E27FC236}">
                <a16:creationId xmlns:a16="http://schemas.microsoft.com/office/drawing/2014/main" id="{574BCC6E-3346-4918-B222-2FBD143C186C}"/>
              </a:ext>
            </a:extLst>
          </p:cNvPr>
          <p:cNvSpPr/>
          <p:nvPr/>
        </p:nvSpPr>
        <p:spPr>
          <a:xfrm>
            <a:off x="5830097" y="2359624"/>
            <a:ext cx="4312178" cy="139550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1500" dirty="0"/>
              <a:t>in the course of the sentence: </a:t>
            </a:r>
          </a:p>
          <a:p>
            <a:pPr marL="285750" indent="-285750">
              <a:buFont typeface="Wingdings" panose="05000000000000000000" pitchFamily="2" charset="2"/>
              <a:buChar char="§"/>
            </a:pPr>
            <a:r>
              <a:rPr lang="en-US" sz="1500" dirty="0"/>
              <a:t>are there any changes in the life of the prisoner </a:t>
            </a:r>
          </a:p>
          <a:p>
            <a:pPr marL="285750" indent="-285750">
              <a:buFont typeface="Wingdings" panose="05000000000000000000" pitchFamily="2" charset="2"/>
              <a:buChar char="§"/>
            </a:pPr>
            <a:r>
              <a:rPr lang="en-US" sz="1500" dirty="0"/>
              <a:t>is the progress towards his or her rehabilitation of such significance that continued detention is no longer justified on legitimate penological grounds</a:t>
            </a:r>
            <a:endParaRPr lang="hr-HR" sz="1500" dirty="0"/>
          </a:p>
        </p:txBody>
      </p:sp>
      <p:sp>
        <p:nvSpPr>
          <p:cNvPr id="16" name="Right Brace 15">
            <a:extLst>
              <a:ext uri="{FF2B5EF4-FFF2-40B4-BE49-F238E27FC236}">
                <a16:creationId xmlns:a16="http://schemas.microsoft.com/office/drawing/2014/main" id="{52E8D9B7-8C2F-4E67-AA40-920206C41650}"/>
              </a:ext>
            </a:extLst>
          </p:cNvPr>
          <p:cNvSpPr/>
          <p:nvPr/>
        </p:nvSpPr>
        <p:spPr>
          <a:xfrm>
            <a:off x="10243451" y="2248015"/>
            <a:ext cx="199149" cy="1638185"/>
          </a:xfrm>
          <a:prstGeom prst="rightBrace">
            <a:avLst/>
          </a:prstGeom>
          <a:ln w="19050">
            <a:solidFill>
              <a:srgbClr val="008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17" name="TextBox 16">
            <a:extLst>
              <a:ext uri="{FF2B5EF4-FFF2-40B4-BE49-F238E27FC236}">
                <a16:creationId xmlns:a16="http://schemas.microsoft.com/office/drawing/2014/main" id="{1792B8B3-FFDD-4167-94BF-452E2DBCD006}"/>
              </a:ext>
            </a:extLst>
          </p:cNvPr>
          <p:cNvSpPr txBox="1"/>
          <p:nvPr/>
        </p:nvSpPr>
        <p:spPr>
          <a:xfrm>
            <a:off x="10650273" y="1576009"/>
            <a:ext cx="1466636" cy="2862322"/>
          </a:xfrm>
          <a:prstGeom prst="rect">
            <a:avLst/>
          </a:prstGeom>
          <a:noFill/>
        </p:spPr>
        <p:txBody>
          <a:bodyPr wrap="square" rtlCol="0">
            <a:spAutoFit/>
          </a:bodyPr>
          <a:lstStyle/>
          <a:p>
            <a:r>
              <a:rPr lang="en-US" sz="1500" b="1" dirty="0">
                <a:solidFill>
                  <a:srgbClr val="008000"/>
                </a:solidFill>
              </a:rPr>
              <a:t>rules</a:t>
            </a:r>
            <a:r>
              <a:rPr lang="en-US" sz="1500" dirty="0"/>
              <a:t> having a </a:t>
            </a:r>
            <a:r>
              <a:rPr lang="en-US" sz="1500" i="1" dirty="0"/>
              <a:t>sufficient degree of </a:t>
            </a:r>
            <a:r>
              <a:rPr lang="en-US" sz="1500" i="1" dirty="0">
                <a:solidFill>
                  <a:srgbClr val="008000"/>
                </a:solidFill>
              </a:rPr>
              <a:t>clarity</a:t>
            </a:r>
            <a:r>
              <a:rPr lang="en-US" sz="1500" i="1" dirty="0"/>
              <a:t> </a:t>
            </a:r>
            <a:r>
              <a:rPr lang="en-US" sz="1500" dirty="0"/>
              <a:t>and </a:t>
            </a:r>
            <a:r>
              <a:rPr lang="en-US" sz="1500" i="1" dirty="0">
                <a:solidFill>
                  <a:srgbClr val="008000"/>
                </a:solidFill>
              </a:rPr>
              <a:t>certainty</a:t>
            </a:r>
            <a:r>
              <a:rPr lang="en-US" sz="1500" dirty="0"/>
              <a:t> and be based on </a:t>
            </a:r>
            <a:r>
              <a:rPr lang="en-US" sz="1500" i="1" dirty="0">
                <a:solidFill>
                  <a:srgbClr val="008000"/>
                </a:solidFill>
              </a:rPr>
              <a:t>objective</a:t>
            </a:r>
            <a:r>
              <a:rPr lang="en-US" sz="1500" dirty="0"/>
              <a:t>, </a:t>
            </a:r>
            <a:r>
              <a:rPr lang="en-US" sz="1500" i="1" dirty="0">
                <a:solidFill>
                  <a:srgbClr val="008000"/>
                </a:solidFill>
              </a:rPr>
              <a:t>pre-established criteria</a:t>
            </a:r>
            <a:r>
              <a:rPr lang="en-US" sz="1500" dirty="0"/>
              <a:t>, surrounded by </a:t>
            </a:r>
            <a:r>
              <a:rPr lang="en-US" sz="1500" i="1" dirty="0">
                <a:solidFill>
                  <a:srgbClr val="008000"/>
                </a:solidFill>
              </a:rPr>
              <a:t>sufficient procedural guarantees</a:t>
            </a:r>
            <a:r>
              <a:rPr lang="en-US" sz="1500" dirty="0"/>
              <a:t>.</a:t>
            </a:r>
            <a:endParaRPr lang="hr-HR" sz="1500" dirty="0"/>
          </a:p>
        </p:txBody>
      </p:sp>
      <p:sp>
        <p:nvSpPr>
          <p:cNvPr id="18" name="TextBox 17">
            <a:extLst>
              <a:ext uri="{FF2B5EF4-FFF2-40B4-BE49-F238E27FC236}">
                <a16:creationId xmlns:a16="http://schemas.microsoft.com/office/drawing/2014/main" id="{7CC23D03-2C1D-439B-AE93-8E5C21460014}"/>
              </a:ext>
            </a:extLst>
          </p:cNvPr>
          <p:cNvSpPr txBox="1"/>
          <p:nvPr/>
        </p:nvSpPr>
        <p:spPr>
          <a:xfrm>
            <a:off x="804421" y="3133302"/>
            <a:ext cx="4871784" cy="738664"/>
          </a:xfrm>
          <a:prstGeom prst="rect">
            <a:avLst/>
          </a:prstGeom>
          <a:noFill/>
        </p:spPr>
        <p:txBody>
          <a:bodyPr wrap="square" rtlCol="0">
            <a:spAutoFit/>
          </a:bodyPr>
          <a:lstStyle/>
          <a:p>
            <a:r>
              <a:rPr lang="en-US" sz="1400" u="sng" dirty="0"/>
              <a:t>Setting up </a:t>
            </a:r>
            <a:r>
              <a:rPr lang="en-US" sz="1400" dirty="0"/>
              <a:t>and </a:t>
            </a:r>
            <a:r>
              <a:rPr lang="en-US" sz="1400" u="sng" dirty="0"/>
              <a:t>periodically reviewing </a:t>
            </a:r>
            <a:r>
              <a:rPr lang="en-US" sz="1400" dirty="0"/>
              <a:t>an </a:t>
            </a:r>
            <a:r>
              <a:rPr lang="en-US" sz="1400" dirty="0" err="1"/>
              <a:t>individualised</a:t>
            </a:r>
            <a:r>
              <a:rPr lang="en-US" sz="1400" dirty="0"/>
              <a:t> </a:t>
            </a:r>
            <a:r>
              <a:rPr lang="en-US" sz="1400" dirty="0" err="1"/>
              <a:t>programme</a:t>
            </a:r>
            <a:r>
              <a:rPr lang="en-US" sz="1400" dirty="0"/>
              <a:t> that </a:t>
            </a:r>
            <a:r>
              <a:rPr lang="en-US" sz="1400" i="1" dirty="0">
                <a:solidFill>
                  <a:srgbClr val="FF6600"/>
                </a:solidFill>
              </a:rPr>
              <a:t>encourages</a:t>
            </a:r>
            <a:r>
              <a:rPr lang="en-US" sz="1400" dirty="0"/>
              <a:t> the prisoner to develop so as to be able to lead a </a:t>
            </a:r>
            <a:r>
              <a:rPr lang="en-US" sz="1400" dirty="0">
                <a:solidFill>
                  <a:srgbClr val="FF6600"/>
                </a:solidFill>
              </a:rPr>
              <a:t>responsible and crime-free life</a:t>
            </a:r>
            <a:r>
              <a:rPr lang="en-US" sz="1400" dirty="0"/>
              <a:t>.</a:t>
            </a:r>
            <a:endParaRPr lang="hr-HR" sz="1400" dirty="0"/>
          </a:p>
        </p:txBody>
      </p:sp>
      <p:cxnSp>
        <p:nvCxnSpPr>
          <p:cNvPr id="20" name="Straight Arrow Connector 19">
            <a:extLst>
              <a:ext uri="{FF2B5EF4-FFF2-40B4-BE49-F238E27FC236}">
                <a16:creationId xmlns:a16="http://schemas.microsoft.com/office/drawing/2014/main" id="{2C77194A-F20F-4218-BC4E-D536A1AA7A70}"/>
              </a:ext>
            </a:extLst>
          </p:cNvPr>
          <p:cNvCxnSpPr/>
          <p:nvPr/>
        </p:nvCxnSpPr>
        <p:spPr>
          <a:xfrm>
            <a:off x="3525164" y="4713514"/>
            <a:ext cx="8508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29C1BD1C-2E77-4AF2-A491-16655F00992B}"/>
              </a:ext>
            </a:extLst>
          </p:cNvPr>
          <p:cNvSpPr/>
          <p:nvPr/>
        </p:nvSpPr>
        <p:spPr>
          <a:xfrm>
            <a:off x="4451231" y="4665413"/>
            <a:ext cx="4110053" cy="1086957"/>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marL="285750" indent="-285750">
              <a:buFont typeface="Wingdings" panose="05000000000000000000" pitchFamily="2" charset="2"/>
              <a:buChar char="§"/>
            </a:pPr>
            <a:r>
              <a:rPr lang="en-US" sz="1500" dirty="0"/>
              <a:t>the prisoners’ vulnerability</a:t>
            </a:r>
          </a:p>
          <a:p>
            <a:pPr marL="285750" indent="-285750">
              <a:buFont typeface="Wingdings" panose="05000000000000000000" pitchFamily="2" charset="2"/>
              <a:buChar char="§"/>
            </a:pPr>
            <a:r>
              <a:rPr lang="en-US" sz="1500" dirty="0"/>
              <a:t>in some cases, their inability to complain coherently or at all about how they are being affected by any particular treatment </a:t>
            </a:r>
          </a:p>
        </p:txBody>
      </p:sp>
      <p:sp>
        <p:nvSpPr>
          <p:cNvPr id="23" name="Right Brace 22">
            <a:extLst>
              <a:ext uri="{FF2B5EF4-FFF2-40B4-BE49-F238E27FC236}">
                <a16:creationId xmlns:a16="http://schemas.microsoft.com/office/drawing/2014/main" id="{F1AC48AE-1CF5-421D-94B2-272AB985104E}"/>
              </a:ext>
            </a:extLst>
          </p:cNvPr>
          <p:cNvSpPr/>
          <p:nvPr/>
        </p:nvSpPr>
        <p:spPr>
          <a:xfrm>
            <a:off x="8730343" y="4591569"/>
            <a:ext cx="228600" cy="1234644"/>
          </a:xfrm>
          <a:prstGeom prst="rightBrace">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b="1" dirty="0"/>
          </a:p>
        </p:txBody>
      </p:sp>
      <p:sp>
        <p:nvSpPr>
          <p:cNvPr id="24" name="TextBox 23">
            <a:extLst>
              <a:ext uri="{FF2B5EF4-FFF2-40B4-BE49-F238E27FC236}">
                <a16:creationId xmlns:a16="http://schemas.microsoft.com/office/drawing/2014/main" id="{52A6EE8B-6D47-4C4A-A78F-B3F90EB5F3A7}"/>
              </a:ext>
            </a:extLst>
          </p:cNvPr>
          <p:cNvSpPr txBox="1"/>
          <p:nvPr/>
        </p:nvSpPr>
        <p:spPr>
          <a:xfrm>
            <a:off x="9222059" y="4592287"/>
            <a:ext cx="2802324" cy="1246495"/>
          </a:xfrm>
          <a:prstGeom prst="rect">
            <a:avLst/>
          </a:prstGeom>
          <a:noFill/>
        </p:spPr>
        <p:txBody>
          <a:bodyPr wrap="square" rtlCol="0">
            <a:spAutoFit/>
          </a:bodyPr>
          <a:lstStyle/>
          <a:p>
            <a:r>
              <a:rPr lang="en-US" sz="1500" i="1" dirty="0">
                <a:solidFill>
                  <a:schemeClr val="accent1"/>
                </a:solidFill>
              </a:rPr>
              <a:t>Examination</a:t>
            </a:r>
            <a:r>
              <a:rPr lang="en-US" sz="1500" dirty="0"/>
              <a:t> and </a:t>
            </a:r>
            <a:r>
              <a:rPr lang="en-US" sz="1500" i="1" dirty="0">
                <a:solidFill>
                  <a:schemeClr val="accent1"/>
                </a:solidFill>
              </a:rPr>
              <a:t>setting the diagnosis</a:t>
            </a:r>
            <a:r>
              <a:rPr lang="en-US" sz="1500" dirty="0"/>
              <a:t> is insufficient;</a:t>
            </a:r>
          </a:p>
          <a:p>
            <a:r>
              <a:rPr lang="en-US" sz="1500" dirty="0"/>
              <a:t>The state must also provide </a:t>
            </a:r>
            <a:r>
              <a:rPr lang="en-US" sz="1500" i="1" dirty="0">
                <a:solidFill>
                  <a:schemeClr val="accent1"/>
                </a:solidFill>
              </a:rPr>
              <a:t>proper treatment </a:t>
            </a:r>
            <a:r>
              <a:rPr lang="en-US" sz="1500" dirty="0"/>
              <a:t>and </a:t>
            </a:r>
            <a:r>
              <a:rPr lang="en-US" sz="1500" i="1" dirty="0">
                <a:solidFill>
                  <a:schemeClr val="accent1"/>
                </a:solidFill>
              </a:rPr>
              <a:t>suitable medical supervision</a:t>
            </a:r>
            <a:r>
              <a:rPr lang="en-US" sz="1500" dirty="0"/>
              <a:t>  </a:t>
            </a:r>
            <a:endParaRPr lang="hr-HR" sz="1500" dirty="0"/>
          </a:p>
        </p:txBody>
      </p:sp>
    </p:spTree>
    <p:extLst>
      <p:ext uri="{BB962C8B-B14F-4D97-AF65-F5344CB8AC3E}">
        <p14:creationId xmlns:p14="http://schemas.microsoft.com/office/powerpoint/2010/main" val="251996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0-#ppt_w/2"/>
                                          </p:val>
                                        </p:tav>
                                        <p:tav tm="100000">
                                          <p:val>
                                            <p:strVal val="#ppt_x"/>
                                          </p:val>
                                        </p:tav>
                                      </p:tavLst>
                                    </p:anim>
                                    <p:anim calcmode="lin" valueType="num">
                                      <p:cBhvr additive="base">
                                        <p:cTn id="1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10">
                                            <p:txEl>
                                              <p:pRg st="6" end="6"/>
                                            </p:txEl>
                                          </p:spTgt>
                                        </p:tgtEl>
                                        <p:attrNameLst>
                                          <p:attrName>style.visibility</p:attrName>
                                        </p:attrNameLst>
                                      </p:cBhvr>
                                      <p:to>
                                        <p:strVal val="visible"/>
                                      </p:to>
                                    </p:set>
                                    <p:animEffect transition="in" filter="fade">
                                      <p:cBhvr>
                                        <p:cTn id="26" dur="1000"/>
                                        <p:tgtEl>
                                          <p:spTgt spid="10">
                                            <p:txEl>
                                              <p:pRg st="6" end="6"/>
                                            </p:txEl>
                                          </p:spTgt>
                                        </p:tgtEl>
                                      </p:cBhvr>
                                    </p:animEffect>
                                    <p:anim calcmode="lin" valueType="num">
                                      <p:cBhvr>
                                        <p:cTn id="27"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nodeType="clickEffect">
                                  <p:stCondLst>
                                    <p:cond delay="0"/>
                                  </p:stCondLst>
                                  <p:childTnLst>
                                    <p:set>
                                      <p:cBhvr>
                                        <p:cTn id="39" dur="1" fill="hold">
                                          <p:stCondLst>
                                            <p:cond delay="0"/>
                                          </p:stCondLst>
                                        </p:cTn>
                                        <p:tgtEl>
                                          <p:spTgt spid="10">
                                            <p:txEl>
                                              <p:pRg st="10" end="10"/>
                                            </p:txEl>
                                          </p:spTgt>
                                        </p:tgtEl>
                                        <p:attrNameLst>
                                          <p:attrName>style.visibility</p:attrName>
                                        </p:attrNameLst>
                                      </p:cBhvr>
                                      <p:to>
                                        <p:strVal val="visible"/>
                                      </p:to>
                                    </p:set>
                                    <p:animEffect transition="in" filter="fade">
                                      <p:cBhvr>
                                        <p:cTn id="40" dur="1000"/>
                                        <p:tgtEl>
                                          <p:spTgt spid="10">
                                            <p:txEl>
                                              <p:pRg st="10" end="10"/>
                                            </p:txEl>
                                          </p:spTgt>
                                        </p:tgtEl>
                                      </p:cBhvr>
                                    </p:animEffect>
                                    <p:anim calcmode="lin" valueType="num">
                                      <p:cBhvr>
                                        <p:cTn id="4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2" dur="1000" fill="hold"/>
                                        <p:tgtEl>
                                          <p:spTgt spid="10">
                                            <p:txEl>
                                              <p:pRg st="10" end="10"/>
                                            </p:txEl>
                                          </p:spTgt>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0">
                                            <p:txEl>
                                              <p:pRg st="11" end="11"/>
                                            </p:txEl>
                                          </p:spTgt>
                                        </p:tgtEl>
                                        <p:attrNameLst>
                                          <p:attrName>style.visibility</p:attrName>
                                        </p:attrNameLst>
                                      </p:cBhvr>
                                      <p:to>
                                        <p:strVal val="visible"/>
                                      </p:to>
                                    </p:set>
                                    <p:animEffect transition="in" filter="fade">
                                      <p:cBhvr>
                                        <p:cTn id="45" dur="1000"/>
                                        <p:tgtEl>
                                          <p:spTgt spid="10">
                                            <p:txEl>
                                              <p:pRg st="11" end="11"/>
                                            </p:txEl>
                                          </p:spTgt>
                                        </p:tgtEl>
                                      </p:cBhvr>
                                    </p:animEffect>
                                    <p:anim calcmode="lin" valueType="num">
                                      <p:cBhvr>
                                        <p:cTn id="46"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47" dur="1000" fill="hold"/>
                                        <p:tgtEl>
                                          <p:spTgt spid="10">
                                            <p:txEl>
                                              <p:pRg st="11" end="11"/>
                                            </p:txEl>
                                          </p:spTgt>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0"/>
                                  </p:stCondLst>
                                  <p:childTnLst>
                                    <p:set>
                                      <p:cBhvr>
                                        <p:cTn id="49" dur="1" fill="hold">
                                          <p:stCondLst>
                                            <p:cond delay="0"/>
                                          </p:stCondLst>
                                        </p:cTn>
                                        <p:tgtEl>
                                          <p:spTgt spid="10">
                                            <p:txEl>
                                              <p:pRg st="12" end="12"/>
                                            </p:txEl>
                                          </p:spTgt>
                                        </p:tgtEl>
                                        <p:attrNameLst>
                                          <p:attrName>style.visibility</p:attrName>
                                        </p:attrNameLst>
                                      </p:cBhvr>
                                      <p:to>
                                        <p:strVal val="visible"/>
                                      </p:to>
                                    </p:set>
                                    <p:animEffect transition="in" filter="fade">
                                      <p:cBhvr>
                                        <p:cTn id="50" dur="1000"/>
                                        <p:tgtEl>
                                          <p:spTgt spid="10">
                                            <p:txEl>
                                              <p:pRg st="12" end="12"/>
                                            </p:txEl>
                                          </p:spTgt>
                                        </p:tgtEl>
                                      </p:cBhvr>
                                    </p:animEffect>
                                    <p:anim calcmode="lin" valueType="num">
                                      <p:cBhvr>
                                        <p:cTn id="51"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2"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0-#ppt_w/2"/>
                                          </p:val>
                                        </p:tav>
                                        <p:tav tm="100000">
                                          <p:val>
                                            <p:strVal val="#ppt_x"/>
                                          </p:val>
                                        </p:tav>
                                      </p:tavLst>
                                    </p:anim>
                                    <p:anim calcmode="lin" valueType="num">
                                      <p:cBhvr additive="base">
                                        <p:cTn id="58" dur="500" fill="hold"/>
                                        <p:tgtEl>
                                          <p:spTgt spid="2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0-#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0-#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0-#ppt_w/2"/>
                                          </p:val>
                                        </p:tav>
                                        <p:tav tm="100000">
                                          <p:val>
                                            <p:strVal val="#ppt_x"/>
                                          </p:val>
                                        </p:tav>
                                      </p:tavLst>
                                    </p:anim>
                                    <p:anim calcmode="lin" valueType="num">
                                      <p:cBhvr additive="base">
                                        <p:cTn id="70"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p:bldP spid="18" grpId="0"/>
      <p:bldP spid="21" grpId="0" animBg="1"/>
      <p:bldP spid="23" grpId="0" animBg="1"/>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177595" y="72584"/>
            <a:ext cx="11704675" cy="554372"/>
          </a:xfrm>
        </p:spPr>
        <p:txBody>
          <a:bodyPr>
            <a:normAutofit/>
          </a:bodyPr>
          <a:lstStyle/>
          <a:p>
            <a:r>
              <a:rPr lang="en-US" sz="2800" b="1" dirty="0">
                <a:solidFill>
                  <a:schemeClr val="tx2"/>
                </a:solidFill>
              </a:rPr>
              <a:t>Murray v. the Netherlands [GC], Application no. 10511/10, 26 April 2016 </a:t>
            </a: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18107" y="626956"/>
            <a:ext cx="11791121" cy="5657282"/>
          </a:xfrm>
        </p:spPr>
        <p:txBody>
          <a:bodyPr>
            <a:normAutofit/>
          </a:bodyPr>
          <a:lstStyle/>
          <a:p>
            <a:pPr lvl="1">
              <a:buClr>
                <a:schemeClr val="tx2"/>
              </a:buClr>
            </a:pPr>
            <a:endParaRPr lang="en-US" sz="800" dirty="0"/>
          </a:p>
          <a:p>
            <a:pPr>
              <a:buClr>
                <a:schemeClr val="tx2"/>
              </a:buClr>
            </a:pPr>
            <a:r>
              <a:rPr lang="en-US" sz="1800" dirty="0"/>
              <a:t>Life prisoners with mental disabilities and/or mental-health problems</a:t>
            </a:r>
          </a:p>
          <a:p>
            <a:pPr lvl="1">
              <a:buClr>
                <a:schemeClr val="tx2"/>
              </a:buClr>
            </a:pPr>
            <a:r>
              <a:rPr lang="en-US" sz="1400" dirty="0"/>
              <a:t>In case if such prisoners have certain </a:t>
            </a:r>
            <a:r>
              <a:rPr lang="en-US" sz="1400" dirty="0">
                <a:solidFill>
                  <a:schemeClr val="accent1"/>
                </a:solidFill>
              </a:rPr>
              <a:t>mental-health problems </a:t>
            </a:r>
            <a:r>
              <a:rPr lang="en-US" sz="1400" dirty="0"/>
              <a:t>which could impact </a:t>
            </a:r>
            <a:r>
              <a:rPr lang="en-US" sz="1400" dirty="0">
                <a:solidFill>
                  <a:srgbClr val="C00000"/>
                </a:solidFill>
              </a:rPr>
              <a:t>on the risk of their reoffending </a:t>
            </a:r>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11" name="TextBox 10">
            <a:extLst>
              <a:ext uri="{FF2B5EF4-FFF2-40B4-BE49-F238E27FC236}">
                <a16:creationId xmlns:a16="http://schemas.microsoft.com/office/drawing/2014/main" id="{C02D0F3B-CBD0-4A25-B96E-3B2503C00DEF}"/>
              </a:ext>
            </a:extLst>
          </p:cNvPr>
          <p:cNvSpPr txBox="1"/>
          <p:nvPr/>
        </p:nvSpPr>
        <p:spPr>
          <a:xfrm>
            <a:off x="923931" y="1595998"/>
            <a:ext cx="2528271" cy="1600438"/>
          </a:xfrm>
          <a:prstGeom prst="rect">
            <a:avLst/>
          </a:prstGeom>
          <a:noFill/>
        </p:spPr>
        <p:txBody>
          <a:bodyPr wrap="square" rtlCol="0">
            <a:spAutoFit/>
          </a:bodyPr>
          <a:lstStyle/>
          <a:p>
            <a:r>
              <a:rPr lang="en-US" sz="1400" dirty="0"/>
              <a:t>to assess such prisoners’ needs for treatment with a view </a:t>
            </a:r>
          </a:p>
          <a:p>
            <a:pPr marL="285750" indent="-285750">
              <a:buFont typeface="Wingdings" panose="05000000000000000000" pitchFamily="2" charset="2"/>
              <a:buChar char="§"/>
            </a:pPr>
            <a:r>
              <a:rPr lang="en-US" sz="1400" dirty="0"/>
              <a:t>to facilitating their rehabilitation and reducing the risk of their reoffending </a:t>
            </a:r>
          </a:p>
          <a:p>
            <a:pPr marL="285750" indent="-285750">
              <a:buFont typeface="Wingdings" panose="05000000000000000000" pitchFamily="2" charset="2"/>
              <a:buChar char="§"/>
            </a:pPr>
            <a:r>
              <a:rPr lang="en-US" sz="1400" dirty="0"/>
              <a:t>to enable them to receive suitable treatment </a:t>
            </a:r>
            <a:endParaRPr lang="hr-HR" sz="1400" dirty="0"/>
          </a:p>
        </p:txBody>
      </p:sp>
      <p:cxnSp>
        <p:nvCxnSpPr>
          <p:cNvPr id="7" name="Straight Arrow Connector 6">
            <a:extLst>
              <a:ext uri="{FF2B5EF4-FFF2-40B4-BE49-F238E27FC236}">
                <a16:creationId xmlns:a16="http://schemas.microsoft.com/office/drawing/2014/main" id="{7DF87BA8-DE1C-4A9C-8480-624E318C71E0}"/>
              </a:ext>
            </a:extLst>
          </p:cNvPr>
          <p:cNvCxnSpPr/>
          <p:nvPr/>
        </p:nvCxnSpPr>
        <p:spPr>
          <a:xfrm>
            <a:off x="595423" y="1471184"/>
            <a:ext cx="0" cy="9250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91D057A8-C39A-45AC-98BA-72C7CEE121EC}"/>
              </a:ext>
            </a:extLst>
          </p:cNvPr>
          <p:cNvSpPr/>
          <p:nvPr/>
        </p:nvSpPr>
        <p:spPr>
          <a:xfrm>
            <a:off x="3601337" y="1939017"/>
            <a:ext cx="4093535" cy="914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t>to the extent possible within the constraints of the prison context </a:t>
            </a:r>
            <a:endParaRPr lang="hr-HR"/>
          </a:p>
        </p:txBody>
      </p:sp>
      <p:sp>
        <p:nvSpPr>
          <p:cNvPr id="15" name="TextBox 14">
            <a:extLst>
              <a:ext uri="{FF2B5EF4-FFF2-40B4-BE49-F238E27FC236}">
                <a16:creationId xmlns:a16="http://schemas.microsoft.com/office/drawing/2014/main" id="{33CD9EC6-76BA-42EA-8DE7-BF26B7452265}"/>
              </a:ext>
            </a:extLst>
          </p:cNvPr>
          <p:cNvSpPr txBox="1"/>
          <p:nvPr/>
        </p:nvSpPr>
        <p:spPr>
          <a:xfrm>
            <a:off x="8321190" y="1564368"/>
            <a:ext cx="2528271" cy="738664"/>
          </a:xfrm>
          <a:prstGeom prst="rect">
            <a:avLst/>
          </a:prstGeom>
          <a:noFill/>
        </p:spPr>
        <p:txBody>
          <a:bodyPr wrap="square" rtlCol="0">
            <a:spAutoFit/>
          </a:bodyPr>
          <a:lstStyle/>
          <a:p>
            <a:r>
              <a:rPr lang="en-US" sz="1400" dirty="0"/>
              <a:t>to take measures</a:t>
            </a:r>
          </a:p>
          <a:p>
            <a:pPr marL="285750" indent="-285750">
              <a:buFont typeface="Wingdings" panose="05000000000000000000" pitchFamily="2" charset="2"/>
              <a:buChar char="§"/>
            </a:pPr>
            <a:r>
              <a:rPr lang="en-US" sz="1400" dirty="0"/>
              <a:t>to protect the public from violent crime </a:t>
            </a:r>
            <a:endParaRPr lang="hr-HR" sz="1400" dirty="0"/>
          </a:p>
        </p:txBody>
      </p:sp>
      <p:cxnSp>
        <p:nvCxnSpPr>
          <p:cNvPr id="16" name="Straight Arrow Connector 15">
            <a:extLst>
              <a:ext uri="{FF2B5EF4-FFF2-40B4-BE49-F238E27FC236}">
                <a16:creationId xmlns:a16="http://schemas.microsoft.com/office/drawing/2014/main" id="{9C6BF681-788A-48AB-B654-9711650891B7}"/>
              </a:ext>
            </a:extLst>
          </p:cNvPr>
          <p:cNvCxnSpPr/>
          <p:nvPr/>
        </p:nvCxnSpPr>
        <p:spPr>
          <a:xfrm>
            <a:off x="8139081" y="1521228"/>
            <a:ext cx="0" cy="9250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angle: Rounded Corners 12">
            <a:extLst>
              <a:ext uri="{FF2B5EF4-FFF2-40B4-BE49-F238E27FC236}">
                <a16:creationId xmlns:a16="http://schemas.microsoft.com/office/drawing/2014/main" id="{A15791CF-7C49-45A2-AB6D-7171CC52F5B4}"/>
              </a:ext>
            </a:extLst>
          </p:cNvPr>
          <p:cNvSpPr/>
          <p:nvPr/>
        </p:nvSpPr>
        <p:spPr>
          <a:xfrm>
            <a:off x="8089578" y="2562447"/>
            <a:ext cx="3792692" cy="1679944"/>
          </a:xfrm>
          <a:prstGeom prst="round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600" dirty="0"/>
              <a:t>The Convention does not prohibit member states from subjecting a person convicted of a serious crime to an indeterminate sentence allowing for the offender’s continued detention where necessary to protect the public.</a:t>
            </a:r>
            <a:endParaRPr lang="hr-HR" sz="1600" dirty="0"/>
          </a:p>
        </p:txBody>
      </p:sp>
      <p:sp>
        <p:nvSpPr>
          <p:cNvPr id="17" name="TextBox 16">
            <a:extLst>
              <a:ext uri="{FF2B5EF4-FFF2-40B4-BE49-F238E27FC236}">
                <a16:creationId xmlns:a16="http://schemas.microsoft.com/office/drawing/2014/main" id="{9FA96542-EFF0-49D9-A3CE-7E4DE8AD3135}"/>
              </a:ext>
            </a:extLst>
          </p:cNvPr>
          <p:cNvSpPr txBox="1"/>
          <p:nvPr/>
        </p:nvSpPr>
        <p:spPr>
          <a:xfrm>
            <a:off x="60986" y="3294014"/>
            <a:ext cx="7955549" cy="1015663"/>
          </a:xfrm>
          <a:prstGeom prst="rect">
            <a:avLst/>
          </a:prstGeom>
          <a:noFill/>
        </p:spPr>
        <p:txBody>
          <a:bodyPr wrap="square" rtlCol="0">
            <a:spAutoFit/>
          </a:bodyPr>
          <a:lstStyle/>
          <a:p>
            <a:pPr marL="285750" indent="-285750">
              <a:buClr>
                <a:srgbClr val="008000"/>
              </a:buClr>
              <a:buFont typeface="Arial" panose="020B0604020202020204" pitchFamily="34" charset="0"/>
              <a:buChar char="•"/>
            </a:pPr>
            <a:r>
              <a:rPr lang="en-US" sz="1500" dirty="0"/>
              <a:t>At the time of lodging the application, the applicant was imprisoned for some thirty years.</a:t>
            </a:r>
          </a:p>
          <a:p>
            <a:pPr marL="285750" indent="-285750">
              <a:buClr>
                <a:srgbClr val="008000"/>
              </a:buClr>
              <a:buFont typeface="Arial" panose="020B0604020202020204" pitchFamily="34" charset="0"/>
              <a:buChar char="•"/>
            </a:pPr>
            <a:r>
              <a:rPr lang="en-US" sz="1500" dirty="0"/>
              <a:t>Although at the trial various mental-health problems were diagnosed, he was never provided with any treatment in prison.</a:t>
            </a:r>
          </a:p>
          <a:p>
            <a:pPr marL="285750" indent="-285750">
              <a:buClr>
                <a:srgbClr val="008000"/>
              </a:buClr>
              <a:buFont typeface="Arial" panose="020B0604020202020204" pitchFamily="34" charset="0"/>
              <a:buChar char="•"/>
            </a:pPr>
            <a:r>
              <a:rPr lang="en-US" sz="1500" dirty="0"/>
              <a:t>With no treatment alternatives, he was eventually given a sentence of life imprisonment. </a:t>
            </a:r>
            <a:endParaRPr lang="hr-HR" sz="1500" dirty="0"/>
          </a:p>
        </p:txBody>
      </p:sp>
      <p:sp>
        <p:nvSpPr>
          <p:cNvPr id="18" name="Rectangle: Rounded Corners 17">
            <a:extLst>
              <a:ext uri="{FF2B5EF4-FFF2-40B4-BE49-F238E27FC236}">
                <a16:creationId xmlns:a16="http://schemas.microsoft.com/office/drawing/2014/main" id="{38C72F5A-9705-4867-BF39-EC2A8B69AFBC}"/>
              </a:ext>
            </a:extLst>
          </p:cNvPr>
          <p:cNvSpPr/>
          <p:nvPr/>
        </p:nvSpPr>
        <p:spPr>
          <a:xfrm>
            <a:off x="116950" y="4407255"/>
            <a:ext cx="9621199" cy="167994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buClr>
                <a:srgbClr val="008000"/>
              </a:buClr>
              <a:buFont typeface="Wingdings" panose="05000000000000000000" pitchFamily="2" charset="2"/>
              <a:buChar char="§"/>
            </a:pPr>
            <a:r>
              <a:rPr lang="en-US" sz="1500" dirty="0"/>
              <a:t>The detention in prison rather than in a custodial clinic could not obviate the need for the recommended treatment.</a:t>
            </a:r>
          </a:p>
          <a:p>
            <a:pPr marL="285750" indent="-285750">
              <a:buClr>
                <a:srgbClr val="008000"/>
              </a:buClr>
              <a:buFont typeface="Wingdings" panose="05000000000000000000" pitchFamily="2" charset="2"/>
              <a:buChar char="§"/>
            </a:pPr>
            <a:r>
              <a:rPr lang="en-US" sz="1500" dirty="0"/>
              <a:t>The punishment imposed on him did not stipulate that he undergo treatment and the fact that the applicant had never made a request for such treatment do not erase the state’s positive obligation.</a:t>
            </a:r>
          </a:p>
          <a:p>
            <a:pPr marL="285750" indent="-285750">
              <a:buClr>
                <a:srgbClr val="008000"/>
              </a:buClr>
              <a:buFont typeface="Wingdings" panose="05000000000000000000" pitchFamily="2" charset="2"/>
              <a:buChar char="§"/>
            </a:pPr>
            <a:r>
              <a:rPr lang="en-US" sz="1500" dirty="0"/>
              <a:t>Treatment constituted, in practice, a precondition for the applicant to have the possibility of progressing towards rehabilitation. </a:t>
            </a:r>
          </a:p>
          <a:p>
            <a:pPr marL="285750" indent="-285750">
              <a:buClr>
                <a:srgbClr val="008000"/>
              </a:buClr>
              <a:buFont typeface="Wingdings" panose="05000000000000000000" pitchFamily="2" charset="2"/>
              <a:buChar char="§"/>
            </a:pPr>
            <a:r>
              <a:rPr lang="en-US" sz="1500" dirty="0"/>
              <a:t>It followed that the applicant’s life sentence was not </a:t>
            </a:r>
            <a:r>
              <a:rPr lang="en-US" sz="1500" i="1" dirty="0"/>
              <a:t>de facto </a:t>
            </a:r>
            <a:r>
              <a:rPr lang="en-US" sz="1500" dirty="0"/>
              <a:t>reducible as required by Article 3 of the Convention.</a:t>
            </a:r>
            <a:endParaRPr lang="hr-HR" sz="1500" dirty="0"/>
          </a:p>
        </p:txBody>
      </p:sp>
      <p:sp>
        <p:nvSpPr>
          <p:cNvPr id="20" name="Right Brace 19">
            <a:extLst>
              <a:ext uri="{FF2B5EF4-FFF2-40B4-BE49-F238E27FC236}">
                <a16:creationId xmlns:a16="http://schemas.microsoft.com/office/drawing/2014/main" id="{24D9A4FE-F208-44F6-A5EC-0804B7C5ADF8}"/>
              </a:ext>
            </a:extLst>
          </p:cNvPr>
          <p:cNvSpPr/>
          <p:nvPr/>
        </p:nvSpPr>
        <p:spPr>
          <a:xfrm>
            <a:off x="9778162" y="4407255"/>
            <a:ext cx="262467" cy="1712374"/>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r-HR"/>
          </a:p>
        </p:txBody>
      </p:sp>
      <p:sp>
        <p:nvSpPr>
          <p:cNvPr id="21" name="TextBox 20">
            <a:extLst>
              <a:ext uri="{FF2B5EF4-FFF2-40B4-BE49-F238E27FC236}">
                <a16:creationId xmlns:a16="http://schemas.microsoft.com/office/drawing/2014/main" id="{7BE22B57-E39B-4877-96B3-6CBB8FDD6897}"/>
              </a:ext>
            </a:extLst>
          </p:cNvPr>
          <p:cNvSpPr txBox="1"/>
          <p:nvPr/>
        </p:nvSpPr>
        <p:spPr>
          <a:xfrm>
            <a:off x="10080642" y="4640194"/>
            <a:ext cx="2093251" cy="1246495"/>
          </a:xfrm>
          <a:prstGeom prst="rect">
            <a:avLst/>
          </a:prstGeom>
          <a:noFill/>
        </p:spPr>
        <p:txBody>
          <a:bodyPr wrap="square" rtlCol="0">
            <a:spAutoFit/>
          </a:bodyPr>
          <a:lstStyle/>
          <a:p>
            <a:r>
              <a:rPr lang="en-US" sz="1500" dirty="0">
                <a:solidFill>
                  <a:srgbClr val="C00000"/>
                </a:solidFill>
              </a:rPr>
              <a:t>A violation of </a:t>
            </a:r>
          </a:p>
          <a:p>
            <a:r>
              <a:rPr lang="en-US" sz="1500" dirty="0">
                <a:solidFill>
                  <a:srgbClr val="C00000"/>
                </a:solidFill>
              </a:rPr>
              <a:t>Art. 3</a:t>
            </a:r>
          </a:p>
          <a:p>
            <a:r>
              <a:rPr lang="en-US" sz="1500" dirty="0">
                <a:solidFill>
                  <a:srgbClr val="C00000"/>
                </a:solidFill>
              </a:rPr>
              <a:t>Prohibition of torture</a:t>
            </a:r>
          </a:p>
          <a:p>
            <a:r>
              <a:rPr lang="en-US" sz="1500" dirty="0">
                <a:solidFill>
                  <a:srgbClr val="C00000"/>
                </a:solidFill>
              </a:rPr>
              <a:t>(Degrading punishment</a:t>
            </a:r>
          </a:p>
          <a:p>
            <a:r>
              <a:rPr lang="en-US" sz="1500" dirty="0">
                <a:solidFill>
                  <a:srgbClr val="C00000"/>
                </a:solidFill>
              </a:rPr>
              <a:t>&amp; Inhuman punishment)</a:t>
            </a:r>
          </a:p>
        </p:txBody>
      </p:sp>
    </p:spTree>
    <p:extLst>
      <p:ext uri="{BB962C8B-B14F-4D97-AF65-F5344CB8AC3E}">
        <p14:creationId xmlns:p14="http://schemas.microsoft.com/office/powerpoint/2010/main" val="482310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500" fill="hold"/>
                                        <p:tgtEl>
                                          <p:spTgt spid="20"/>
                                        </p:tgtEl>
                                        <p:attrNameLst>
                                          <p:attrName>ppt_x</p:attrName>
                                        </p:attrNameLst>
                                      </p:cBhvr>
                                      <p:tavLst>
                                        <p:tav tm="0">
                                          <p:val>
                                            <p:strVal val="0-#ppt_w/2"/>
                                          </p:val>
                                        </p:tav>
                                        <p:tav tm="100000">
                                          <p:val>
                                            <p:strVal val="#ppt_x"/>
                                          </p:val>
                                        </p:tav>
                                      </p:tavLst>
                                    </p:anim>
                                    <p:anim calcmode="lin" valueType="num">
                                      <p:cBhvr additive="base">
                                        <p:cTn id="55" dur="500" fill="hold"/>
                                        <p:tgtEl>
                                          <p:spTgt spid="2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fill="hold"/>
                                        <p:tgtEl>
                                          <p:spTgt spid="21"/>
                                        </p:tgtEl>
                                        <p:attrNameLst>
                                          <p:attrName>ppt_x</p:attrName>
                                        </p:attrNameLst>
                                      </p:cBhvr>
                                      <p:tavLst>
                                        <p:tav tm="0">
                                          <p:val>
                                            <p:strVal val="0-#ppt_w/2"/>
                                          </p:val>
                                        </p:tav>
                                        <p:tav tm="100000">
                                          <p:val>
                                            <p:strVal val="#ppt_x"/>
                                          </p:val>
                                        </p:tav>
                                      </p:tavLst>
                                    </p:anim>
                                    <p:anim calcmode="lin" valueType="num">
                                      <p:cBhvr additive="base">
                                        <p:cTn id="59"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5" grpId="0"/>
      <p:bldP spid="13" grpId="0" animBg="1"/>
      <p:bldP spid="17" grpId="0"/>
      <p:bldP spid="18" grpId="0" animBg="1"/>
      <p:bldP spid="20" grpId="0" animBg="1"/>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2201"/>
            <a:ext cx="11704675" cy="939005"/>
          </a:xfrm>
        </p:spPr>
        <p:txBody>
          <a:bodyPr>
            <a:normAutofit/>
          </a:bodyPr>
          <a:lstStyle/>
          <a:p>
            <a:r>
              <a:rPr lang="en-US" sz="2800" b="1" dirty="0">
                <a:solidFill>
                  <a:schemeClr val="tx2"/>
                </a:solidFill>
              </a:rPr>
              <a:t>To Go One Step Further, Policy Creators Have to…</a:t>
            </a:r>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sp>
        <p:nvSpPr>
          <p:cNvPr id="9" name="Content Placeholder 2">
            <a:extLst>
              <a:ext uri="{FF2B5EF4-FFF2-40B4-BE49-F238E27FC236}">
                <a16:creationId xmlns:a16="http://schemas.microsoft.com/office/drawing/2014/main" id="{AA42F56D-FBAE-4CD3-A6D0-E89E966A56C3}"/>
              </a:ext>
            </a:extLst>
          </p:cNvPr>
          <p:cNvSpPr txBox="1">
            <a:spLocks/>
          </p:cNvSpPr>
          <p:nvPr/>
        </p:nvSpPr>
        <p:spPr>
          <a:xfrm>
            <a:off x="195675" y="1051287"/>
            <a:ext cx="11791121" cy="50709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10" name="Content Placeholder 9">
            <a:extLst>
              <a:ext uri="{FF2B5EF4-FFF2-40B4-BE49-F238E27FC236}">
                <a16:creationId xmlns:a16="http://schemas.microsoft.com/office/drawing/2014/main" id="{CB2CB748-FE2D-4F58-9232-AF4D3CB9BC6E}"/>
              </a:ext>
            </a:extLst>
          </p:cNvPr>
          <p:cNvSpPr>
            <a:spLocks noGrp="1"/>
          </p:cNvSpPr>
          <p:nvPr>
            <p:ph idx="1"/>
          </p:nvPr>
        </p:nvSpPr>
        <p:spPr>
          <a:xfrm>
            <a:off x="350874" y="951206"/>
            <a:ext cx="11445063" cy="5524021"/>
          </a:xfrm>
        </p:spPr>
        <p:txBody>
          <a:bodyPr>
            <a:normAutofit/>
          </a:bodyPr>
          <a:lstStyle/>
          <a:p>
            <a:pPr marL="457200" lvl="1" indent="0">
              <a:buClr>
                <a:schemeClr val="tx2"/>
              </a:buClr>
              <a:buNone/>
            </a:pPr>
            <a:r>
              <a:rPr lang="en-US" sz="1800" i="1" dirty="0"/>
              <a:t> </a:t>
            </a:r>
          </a:p>
          <a:p>
            <a:pPr>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dirty="0"/>
          </a:p>
          <a:p>
            <a:pPr lvl="2">
              <a:buClr>
                <a:schemeClr val="tx2"/>
              </a:buClr>
            </a:pPr>
            <a:endParaRPr lang="en-US" sz="1200" dirty="0"/>
          </a:p>
        </p:txBody>
      </p:sp>
      <p:pic>
        <p:nvPicPr>
          <p:cNvPr id="6" name="Picture 5">
            <a:extLst>
              <a:ext uri="{FF2B5EF4-FFF2-40B4-BE49-F238E27FC236}">
                <a16:creationId xmlns:a16="http://schemas.microsoft.com/office/drawing/2014/main" id="{A14F5774-862B-4B48-9CCA-B5C007BE46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815" y="1113252"/>
            <a:ext cx="5486400" cy="5144159"/>
          </a:xfrm>
          <a:prstGeom prst="rect">
            <a:avLst/>
          </a:prstGeom>
        </p:spPr>
      </p:pic>
      <p:sp>
        <p:nvSpPr>
          <p:cNvPr id="7" name="TextBox 6">
            <a:extLst>
              <a:ext uri="{FF2B5EF4-FFF2-40B4-BE49-F238E27FC236}">
                <a16:creationId xmlns:a16="http://schemas.microsoft.com/office/drawing/2014/main" id="{E33FDC93-AB1F-43C9-9422-1CB79DBBB6C2}"/>
              </a:ext>
            </a:extLst>
          </p:cNvPr>
          <p:cNvSpPr txBox="1"/>
          <p:nvPr/>
        </p:nvSpPr>
        <p:spPr>
          <a:xfrm>
            <a:off x="3508749" y="2818003"/>
            <a:ext cx="1254643" cy="369332"/>
          </a:xfrm>
          <a:prstGeom prst="rect">
            <a:avLst/>
          </a:prstGeom>
          <a:noFill/>
        </p:spPr>
        <p:txBody>
          <a:bodyPr wrap="square" rtlCol="0">
            <a:spAutoFit/>
          </a:bodyPr>
          <a:lstStyle/>
          <a:p>
            <a:r>
              <a:rPr lang="en-US" dirty="0"/>
              <a:t>Drug abuse</a:t>
            </a:r>
            <a:endParaRPr lang="hr-HR" dirty="0"/>
          </a:p>
        </p:txBody>
      </p:sp>
      <p:sp>
        <p:nvSpPr>
          <p:cNvPr id="11" name="TextBox 10">
            <a:extLst>
              <a:ext uri="{FF2B5EF4-FFF2-40B4-BE49-F238E27FC236}">
                <a16:creationId xmlns:a16="http://schemas.microsoft.com/office/drawing/2014/main" id="{5E3E1E2D-AB0A-489F-8CD3-F96B87B1CD5D}"/>
              </a:ext>
            </a:extLst>
          </p:cNvPr>
          <p:cNvSpPr txBox="1"/>
          <p:nvPr/>
        </p:nvSpPr>
        <p:spPr>
          <a:xfrm>
            <a:off x="4552396" y="1432572"/>
            <a:ext cx="1095154" cy="923330"/>
          </a:xfrm>
          <a:prstGeom prst="rect">
            <a:avLst/>
          </a:prstGeom>
          <a:noFill/>
        </p:spPr>
        <p:txBody>
          <a:bodyPr wrap="square" rtlCol="0">
            <a:spAutoFit/>
          </a:bodyPr>
          <a:lstStyle/>
          <a:p>
            <a:pPr algn="ctr"/>
            <a:r>
              <a:rPr lang="en-US" dirty="0"/>
              <a:t>Mental health issues</a:t>
            </a:r>
            <a:endParaRPr lang="hr-HR" dirty="0"/>
          </a:p>
        </p:txBody>
      </p:sp>
      <p:sp>
        <p:nvSpPr>
          <p:cNvPr id="12" name="TextBox 11">
            <a:extLst>
              <a:ext uri="{FF2B5EF4-FFF2-40B4-BE49-F238E27FC236}">
                <a16:creationId xmlns:a16="http://schemas.microsoft.com/office/drawing/2014/main" id="{ABD00D10-7CA8-49E5-BF71-277A8644C16B}"/>
              </a:ext>
            </a:extLst>
          </p:cNvPr>
          <p:cNvSpPr txBox="1"/>
          <p:nvPr/>
        </p:nvSpPr>
        <p:spPr>
          <a:xfrm>
            <a:off x="6175043" y="2260575"/>
            <a:ext cx="853119" cy="369332"/>
          </a:xfrm>
          <a:prstGeom prst="rect">
            <a:avLst/>
          </a:prstGeom>
          <a:noFill/>
        </p:spPr>
        <p:txBody>
          <a:bodyPr wrap="none" rtlCol="0">
            <a:spAutoFit/>
          </a:bodyPr>
          <a:lstStyle/>
          <a:p>
            <a:r>
              <a:rPr lang="en-US" dirty="0"/>
              <a:t>Suicide</a:t>
            </a:r>
            <a:endParaRPr lang="hr-HR" dirty="0"/>
          </a:p>
        </p:txBody>
      </p:sp>
      <p:sp>
        <p:nvSpPr>
          <p:cNvPr id="13" name="TextBox 12">
            <a:extLst>
              <a:ext uri="{FF2B5EF4-FFF2-40B4-BE49-F238E27FC236}">
                <a16:creationId xmlns:a16="http://schemas.microsoft.com/office/drawing/2014/main" id="{321EFB42-E84C-4C71-99DB-DC6F80A20908}"/>
              </a:ext>
            </a:extLst>
          </p:cNvPr>
          <p:cNvSpPr txBox="1"/>
          <p:nvPr/>
        </p:nvSpPr>
        <p:spPr>
          <a:xfrm>
            <a:off x="4821201" y="3557299"/>
            <a:ext cx="1652697" cy="400110"/>
          </a:xfrm>
          <a:prstGeom prst="rect">
            <a:avLst/>
          </a:prstGeom>
          <a:noFill/>
        </p:spPr>
        <p:txBody>
          <a:bodyPr wrap="none" rtlCol="0">
            <a:spAutoFit/>
          </a:bodyPr>
          <a:lstStyle/>
          <a:p>
            <a:r>
              <a:rPr lang="en-US" sz="2000" b="1" dirty="0">
                <a:solidFill>
                  <a:srgbClr val="C00000"/>
                </a:solidFill>
              </a:rPr>
              <a:t>Prison system</a:t>
            </a:r>
            <a:endParaRPr lang="hr-HR" sz="2000" b="1" dirty="0">
              <a:solidFill>
                <a:srgbClr val="C00000"/>
              </a:solidFill>
            </a:endParaRPr>
          </a:p>
        </p:txBody>
      </p:sp>
      <p:sp>
        <p:nvSpPr>
          <p:cNvPr id="15" name="TextBox 14">
            <a:extLst>
              <a:ext uri="{FF2B5EF4-FFF2-40B4-BE49-F238E27FC236}">
                <a16:creationId xmlns:a16="http://schemas.microsoft.com/office/drawing/2014/main" id="{FCB2722B-0511-4519-8DA1-96C2A205F1AA}"/>
              </a:ext>
            </a:extLst>
          </p:cNvPr>
          <p:cNvSpPr txBox="1"/>
          <p:nvPr/>
        </p:nvSpPr>
        <p:spPr>
          <a:xfrm>
            <a:off x="6594992" y="3437554"/>
            <a:ext cx="1667724" cy="615553"/>
          </a:xfrm>
          <a:prstGeom prst="rect">
            <a:avLst/>
          </a:prstGeom>
          <a:noFill/>
        </p:spPr>
        <p:txBody>
          <a:bodyPr wrap="square" rtlCol="0">
            <a:spAutoFit/>
          </a:bodyPr>
          <a:lstStyle/>
          <a:p>
            <a:pPr algn="ctr"/>
            <a:r>
              <a:rPr lang="en-US" sz="1700" dirty="0"/>
              <a:t>Individual dangerousness</a:t>
            </a:r>
            <a:endParaRPr lang="hr-HR" sz="1700" dirty="0"/>
          </a:p>
        </p:txBody>
      </p:sp>
      <p:sp>
        <p:nvSpPr>
          <p:cNvPr id="16" name="TextBox 15">
            <a:extLst>
              <a:ext uri="{FF2B5EF4-FFF2-40B4-BE49-F238E27FC236}">
                <a16:creationId xmlns:a16="http://schemas.microsoft.com/office/drawing/2014/main" id="{8AC1B043-EED8-4E22-8BB4-EA7B82ABE1E8}"/>
              </a:ext>
            </a:extLst>
          </p:cNvPr>
          <p:cNvSpPr txBox="1"/>
          <p:nvPr/>
        </p:nvSpPr>
        <p:spPr>
          <a:xfrm>
            <a:off x="6013744" y="4732024"/>
            <a:ext cx="1667724" cy="615553"/>
          </a:xfrm>
          <a:prstGeom prst="rect">
            <a:avLst/>
          </a:prstGeom>
          <a:noFill/>
        </p:spPr>
        <p:txBody>
          <a:bodyPr wrap="square" rtlCol="0">
            <a:spAutoFit/>
          </a:bodyPr>
          <a:lstStyle/>
          <a:p>
            <a:pPr algn="ctr"/>
            <a:r>
              <a:rPr lang="en-US" sz="1700" dirty="0"/>
              <a:t>Social dangerousness</a:t>
            </a:r>
            <a:endParaRPr lang="hr-HR" sz="1700" dirty="0"/>
          </a:p>
        </p:txBody>
      </p:sp>
      <p:sp>
        <p:nvSpPr>
          <p:cNvPr id="17" name="TextBox 16">
            <a:extLst>
              <a:ext uri="{FF2B5EF4-FFF2-40B4-BE49-F238E27FC236}">
                <a16:creationId xmlns:a16="http://schemas.microsoft.com/office/drawing/2014/main" id="{39FE0C4D-7E8A-4246-A8A0-86ED61D90589}"/>
              </a:ext>
            </a:extLst>
          </p:cNvPr>
          <p:cNvSpPr txBox="1"/>
          <p:nvPr/>
        </p:nvSpPr>
        <p:spPr>
          <a:xfrm>
            <a:off x="4606701" y="4700135"/>
            <a:ext cx="1254643" cy="646331"/>
          </a:xfrm>
          <a:prstGeom prst="rect">
            <a:avLst/>
          </a:prstGeom>
          <a:noFill/>
        </p:spPr>
        <p:txBody>
          <a:bodyPr wrap="square" rtlCol="0">
            <a:spAutoFit/>
          </a:bodyPr>
          <a:lstStyle/>
          <a:p>
            <a:pPr algn="ctr"/>
            <a:r>
              <a:rPr lang="en-US"/>
              <a:t>Postpenal planing</a:t>
            </a:r>
          </a:p>
        </p:txBody>
      </p:sp>
      <p:sp>
        <p:nvSpPr>
          <p:cNvPr id="22" name="TextBox 21">
            <a:extLst>
              <a:ext uri="{FF2B5EF4-FFF2-40B4-BE49-F238E27FC236}">
                <a16:creationId xmlns:a16="http://schemas.microsoft.com/office/drawing/2014/main" id="{04B43E1D-C25F-45B2-9108-D19062680331}"/>
              </a:ext>
            </a:extLst>
          </p:cNvPr>
          <p:cNvSpPr txBox="1"/>
          <p:nvPr/>
        </p:nvSpPr>
        <p:spPr>
          <a:xfrm>
            <a:off x="813870" y="2063146"/>
            <a:ext cx="1137491" cy="369332"/>
          </a:xfrm>
          <a:prstGeom prst="rect">
            <a:avLst/>
          </a:prstGeom>
          <a:noFill/>
        </p:spPr>
        <p:txBody>
          <a:bodyPr wrap="none" rtlCol="0">
            <a:spAutoFit/>
          </a:bodyPr>
          <a:lstStyle/>
          <a:p>
            <a:pPr marL="285750" indent="-285750">
              <a:buClr>
                <a:srgbClr val="C00000"/>
              </a:buClr>
              <a:buFont typeface="Arial" panose="020B0604020202020204" pitchFamily="34" charset="0"/>
              <a:buChar char="•"/>
            </a:pPr>
            <a:r>
              <a:rPr lang="en-US" dirty="0"/>
              <a:t>holistic</a:t>
            </a:r>
            <a:endParaRPr lang="hr-HR" dirty="0"/>
          </a:p>
        </p:txBody>
      </p:sp>
      <p:sp>
        <p:nvSpPr>
          <p:cNvPr id="23" name="TextBox 22">
            <a:extLst>
              <a:ext uri="{FF2B5EF4-FFF2-40B4-BE49-F238E27FC236}">
                <a16:creationId xmlns:a16="http://schemas.microsoft.com/office/drawing/2014/main" id="{458FD778-B84F-4527-A105-0EE86AAF2FC6}"/>
              </a:ext>
            </a:extLst>
          </p:cNvPr>
          <p:cNvSpPr txBox="1"/>
          <p:nvPr/>
        </p:nvSpPr>
        <p:spPr>
          <a:xfrm>
            <a:off x="782678" y="2713503"/>
            <a:ext cx="1908728" cy="369332"/>
          </a:xfrm>
          <a:prstGeom prst="rect">
            <a:avLst/>
          </a:prstGeom>
          <a:noFill/>
        </p:spPr>
        <p:txBody>
          <a:bodyPr wrap="none" rtlCol="0">
            <a:spAutoFit/>
          </a:bodyPr>
          <a:lstStyle/>
          <a:p>
            <a:pPr marL="285750" indent="-285750">
              <a:buClr>
                <a:srgbClr val="C00000"/>
              </a:buClr>
              <a:buFont typeface="Arial" panose="020B0604020202020204" pitchFamily="34" charset="0"/>
              <a:buChar char="•"/>
            </a:pPr>
            <a:r>
              <a:rPr lang="en-US" dirty="0"/>
              <a:t>comprehensive</a:t>
            </a:r>
            <a:endParaRPr lang="hr-HR" dirty="0"/>
          </a:p>
        </p:txBody>
      </p:sp>
      <p:sp>
        <p:nvSpPr>
          <p:cNvPr id="24" name="TextBox 23">
            <a:extLst>
              <a:ext uri="{FF2B5EF4-FFF2-40B4-BE49-F238E27FC236}">
                <a16:creationId xmlns:a16="http://schemas.microsoft.com/office/drawing/2014/main" id="{70C86AB2-2EB2-4C8D-BF73-1396807B815A}"/>
              </a:ext>
            </a:extLst>
          </p:cNvPr>
          <p:cNvSpPr txBox="1"/>
          <p:nvPr/>
        </p:nvSpPr>
        <p:spPr>
          <a:xfrm>
            <a:off x="781870" y="3371483"/>
            <a:ext cx="1973425" cy="369332"/>
          </a:xfrm>
          <a:prstGeom prst="rect">
            <a:avLst/>
          </a:prstGeom>
          <a:noFill/>
        </p:spPr>
        <p:txBody>
          <a:bodyPr wrap="none" rtlCol="0">
            <a:spAutoFit/>
          </a:bodyPr>
          <a:lstStyle/>
          <a:p>
            <a:pPr marL="285750" indent="-285750">
              <a:buClr>
                <a:srgbClr val="C00000"/>
              </a:buClr>
              <a:buFont typeface="Arial" panose="020B0604020202020204" pitchFamily="34" charset="0"/>
              <a:buChar char="•"/>
            </a:pPr>
            <a:r>
              <a:rPr lang="en-US" dirty="0"/>
              <a:t>interdisciplinary</a:t>
            </a:r>
            <a:endParaRPr lang="hr-HR" dirty="0"/>
          </a:p>
        </p:txBody>
      </p:sp>
      <p:sp>
        <p:nvSpPr>
          <p:cNvPr id="25" name="TextBox 24">
            <a:extLst>
              <a:ext uri="{FF2B5EF4-FFF2-40B4-BE49-F238E27FC236}">
                <a16:creationId xmlns:a16="http://schemas.microsoft.com/office/drawing/2014/main" id="{8B5E3126-2795-4F23-A297-686B167F9124}"/>
              </a:ext>
            </a:extLst>
          </p:cNvPr>
          <p:cNvSpPr txBox="1"/>
          <p:nvPr/>
        </p:nvSpPr>
        <p:spPr>
          <a:xfrm>
            <a:off x="781870" y="3990659"/>
            <a:ext cx="2022861" cy="369332"/>
          </a:xfrm>
          <a:prstGeom prst="rect">
            <a:avLst/>
          </a:prstGeom>
          <a:noFill/>
        </p:spPr>
        <p:txBody>
          <a:bodyPr wrap="none" rtlCol="0">
            <a:spAutoFit/>
          </a:bodyPr>
          <a:lstStyle/>
          <a:p>
            <a:pPr marL="285750" indent="-285750">
              <a:buClr>
                <a:srgbClr val="C00000"/>
              </a:buClr>
              <a:buFont typeface="Arial" panose="020B0604020202020204" pitchFamily="34" charset="0"/>
              <a:buChar char="•"/>
            </a:pPr>
            <a:r>
              <a:rPr lang="en-US" dirty="0"/>
              <a:t>multidisciplinary</a:t>
            </a:r>
            <a:endParaRPr lang="hr-HR" dirty="0"/>
          </a:p>
        </p:txBody>
      </p:sp>
      <p:sp>
        <p:nvSpPr>
          <p:cNvPr id="26" name="TextBox 25">
            <a:extLst>
              <a:ext uri="{FF2B5EF4-FFF2-40B4-BE49-F238E27FC236}">
                <a16:creationId xmlns:a16="http://schemas.microsoft.com/office/drawing/2014/main" id="{E418BCCB-9D82-4B3E-B42A-19AB1DFFA204}"/>
              </a:ext>
            </a:extLst>
          </p:cNvPr>
          <p:cNvSpPr txBox="1"/>
          <p:nvPr/>
        </p:nvSpPr>
        <p:spPr>
          <a:xfrm>
            <a:off x="781870" y="4584135"/>
            <a:ext cx="1554785" cy="369332"/>
          </a:xfrm>
          <a:prstGeom prst="rect">
            <a:avLst/>
          </a:prstGeom>
          <a:noFill/>
        </p:spPr>
        <p:txBody>
          <a:bodyPr wrap="none" rtlCol="0">
            <a:spAutoFit/>
          </a:bodyPr>
          <a:lstStyle/>
          <a:p>
            <a:pPr marL="285750" indent="-285750">
              <a:buClr>
                <a:srgbClr val="C00000"/>
              </a:buClr>
              <a:buFont typeface="Arial" panose="020B0604020202020204" pitchFamily="34" charset="0"/>
              <a:buChar char="•"/>
            </a:pPr>
            <a:r>
              <a:rPr lang="en-US" dirty="0"/>
              <a:t>well planed</a:t>
            </a:r>
            <a:endParaRPr lang="hr-HR" dirty="0"/>
          </a:p>
        </p:txBody>
      </p:sp>
      <p:sp>
        <p:nvSpPr>
          <p:cNvPr id="27" name="TextBox 26">
            <a:extLst>
              <a:ext uri="{FF2B5EF4-FFF2-40B4-BE49-F238E27FC236}">
                <a16:creationId xmlns:a16="http://schemas.microsoft.com/office/drawing/2014/main" id="{583B2777-E845-4C4E-A0DC-F7EDA8E40924}"/>
              </a:ext>
            </a:extLst>
          </p:cNvPr>
          <p:cNvSpPr txBox="1"/>
          <p:nvPr/>
        </p:nvSpPr>
        <p:spPr>
          <a:xfrm>
            <a:off x="766427" y="5224307"/>
            <a:ext cx="1196802" cy="369332"/>
          </a:xfrm>
          <a:prstGeom prst="rect">
            <a:avLst/>
          </a:prstGeom>
          <a:noFill/>
        </p:spPr>
        <p:txBody>
          <a:bodyPr wrap="none" rtlCol="0">
            <a:spAutoFit/>
          </a:bodyPr>
          <a:lstStyle/>
          <a:p>
            <a:pPr marL="285750" indent="-285750">
              <a:buClr>
                <a:srgbClr val="C00000"/>
              </a:buClr>
              <a:buFont typeface="Arial" panose="020B0604020202020204" pitchFamily="34" charset="0"/>
              <a:buChar char="•"/>
            </a:pPr>
            <a:r>
              <a:rPr lang="en-US" dirty="0"/>
              <a:t>feasible</a:t>
            </a:r>
            <a:endParaRPr lang="hr-HR" dirty="0"/>
          </a:p>
        </p:txBody>
      </p:sp>
      <p:sp>
        <p:nvSpPr>
          <p:cNvPr id="3" name="TextBox 2">
            <a:extLst>
              <a:ext uri="{FF2B5EF4-FFF2-40B4-BE49-F238E27FC236}">
                <a16:creationId xmlns:a16="http://schemas.microsoft.com/office/drawing/2014/main" id="{05B7235B-4DB4-4281-8EA5-D20D8E8CE7CE}"/>
              </a:ext>
            </a:extLst>
          </p:cNvPr>
          <p:cNvSpPr txBox="1"/>
          <p:nvPr/>
        </p:nvSpPr>
        <p:spPr>
          <a:xfrm>
            <a:off x="8767734" y="1986570"/>
            <a:ext cx="2738955" cy="369332"/>
          </a:xfrm>
          <a:prstGeom prst="rect">
            <a:avLst/>
          </a:prstGeom>
          <a:noFill/>
        </p:spPr>
        <p:txBody>
          <a:bodyPr wrap="none" rtlCol="0">
            <a:spAutoFit/>
          </a:bodyPr>
          <a:lstStyle/>
          <a:p>
            <a:r>
              <a:rPr lang="en-US" i="1" dirty="0"/>
              <a:t>The differences that matter</a:t>
            </a:r>
          </a:p>
        </p:txBody>
      </p:sp>
      <p:sp>
        <p:nvSpPr>
          <p:cNvPr id="18" name="Rectangle: Rounded Corners 17">
            <a:extLst>
              <a:ext uri="{FF2B5EF4-FFF2-40B4-BE49-F238E27FC236}">
                <a16:creationId xmlns:a16="http://schemas.microsoft.com/office/drawing/2014/main" id="{0D998CAA-4596-4538-AF7C-BE2C8119246D}"/>
              </a:ext>
            </a:extLst>
          </p:cNvPr>
          <p:cNvSpPr/>
          <p:nvPr/>
        </p:nvSpPr>
        <p:spPr>
          <a:xfrm>
            <a:off x="9190484" y="996137"/>
            <a:ext cx="2502616" cy="647720"/>
          </a:xfrm>
          <a:prstGeom prst="round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a:t>Life in Prison</a:t>
            </a:r>
          </a:p>
        </p:txBody>
      </p:sp>
      <p:sp>
        <p:nvSpPr>
          <p:cNvPr id="29" name="TextBox 28">
            <a:extLst>
              <a:ext uri="{FF2B5EF4-FFF2-40B4-BE49-F238E27FC236}">
                <a16:creationId xmlns:a16="http://schemas.microsoft.com/office/drawing/2014/main" id="{8071E7CE-E91C-4480-8989-7144C08F2543}"/>
              </a:ext>
            </a:extLst>
          </p:cNvPr>
          <p:cNvSpPr txBox="1"/>
          <p:nvPr/>
        </p:nvSpPr>
        <p:spPr>
          <a:xfrm>
            <a:off x="8921491" y="2992305"/>
            <a:ext cx="3127740" cy="369332"/>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interpersonal relationships</a:t>
            </a:r>
            <a:endParaRPr lang="hr-HR" dirty="0"/>
          </a:p>
        </p:txBody>
      </p:sp>
      <p:sp>
        <p:nvSpPr>
          <p:cNvPr id="30" name="TextBox 29">
            <a:extLst>
              <a:ext uri="{FF2B5EF4-FFF2-40B4-BE49-F238E27FC236}">
                <a16:creationId xmlns:a16="http://schemas.microsoft.com/office/drawing/2014/main" id="{1A556FF4-5432-42F8-BF42-A3EBDC1AF58D}"/>
              </a:ext>
            </a:extLst>
          </p:cNvPr>
          <p:cNvSpPr txBox="1"/>
          <p:nvPr/>
        </p:nvSpPr>
        <p:spPr>
          <a:xfrm>
            <a:off x="8921491" y="2454528"/>
            <a:ext cx="2489518" cy="369332"/>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treatments</a:t>
            </a:r>
            <a:endParaRPr lang="hr-HR" dirty="0"/>
          </a:p>
        </p:txBody>
      </p:sp>
      <p:sp>
        <p:nvSpPr>
          <p:cNvPr id="31" name="TextBox 30">
            <a:extLst>
              <a:ext uri="{FF2B5EF4-FFF2-40B4-BE49-F238E27FC236}">
                <a16:creationId xmlns:a16="http://schemas.microsoft.com/office/drawing/2014/main" id="{128EAD57-0E0C-4355-A78C-23712343F2E0}"/>
              </a:ext>
            </a:extLst>
          </p:cNvPr>
          <p:cNvSpPr txBox="1"/>
          <p:nvPr/>
        </p:nvSpPr>
        <p:spPr>
          <a:xfrm>
            <a:off x="8920612" y="3477201"/>
            <a:ext cx="2489518" cy="369332"/>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use of authority</a:t>
            </a:r>
            <a:endParaRPr lang="hr-HR" dirty="0"/>
          </a:p>
        </p:txBody>
      </p:sp>
      <p:sp>
        <p:nvSpPr>
          <p:cNvPr id="32" name="TextBox 31">
            <a:extLst>
              <a:ext uri="{FF2B5EF4-FFF2-40B4-BE49-F238E27FC236}">
                <a16:creationId xmlns:a16="http://schemas.microsoft.com/office/drawing/2014/main" id="{897C7F72-24EB-41A9-AB72-38480935FC1B}"/>
              </a:ext>
            </a:extLst>
          </p:cNvPr>
          <p:cNvSpPr txBox="1"/>
          <p:nvPr/>
        </p:nvSpPr>
        <p:spPr>
          <a:xfrm>
            <a:off x="8911564" y="3977148"/>
            <a:ext cx="2489518" cy="369332"/>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safety</a:t>
            </a:r>
            <a:endParaRPr lang="hr-HR" dirty="0"/>
          </a:p>
        </p:txBody>
      </p:sp>
      <p:sp>
        <p:nvSpPr>
          <p:cNvPr id="33" name="TextBox 32">
            <a:extLst>
              <a:ext uri="{FF2B5EF4-FFF2-40B4-BE49-F238E27FC236}">
                <a16:creationId xmlns:a16="http://schemas.microsoft.com/office/drawing/2014/main" id="{5E223775-1C2A-4FDA-8099-FFAEEC1CA384}"/>
              </a:ext>
            </a:extLst>
          </p:cNvPr>
          <p:cNvSpPr txBox="1"/>
          <p:nvPr/>
        </p:nvSpPr>
        <p:spPr>
          <a:xfrm>
            <a:off x="8900823" y="4413886"/>
            <a:ext cx="2489518" cy="369332"/>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fairness</a:t>
            </a:r>
            <a:endParaRPr lang="hr-HR" dirty="0"/>
          </a:p>
        </p:txBody>
      </p:sp>
      <p:sp>
        <p:nvSpPr>
          <p:cNvPr id="34" name="TextBox 33">
            <a:extLst>
              <a:ext uri="{FF2B5EF4-FFF2-40B4-BE49-F238E27FC236}">
                <a16:creationId xmlns:a16="http://schemas.microsoft.com/office/drawing/2014/main" id="{55B7EFD3-265B-4519-9E98-CA8D9581C915}"/>
              </a:ext>
            </a:extLst>
          </p:cNvPr>
          <p:cNvSpPr txBox="1"/>
          <p:nvPr/>
        </p:nvSpPr>
        <p:spPr>
          <a:xfrm>
            <a:off x="8892452" y="4898707"/>
            <a:ext cx="2489518" cy="369332"/>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dignity</a:t>
            </a:r>
            <a:endParaRPr lang="hr-HR" dirty="0"/>
          </a:p>
        </p:txBody>
      </p:sp>
      <p:sp>
        <p:nvSpPr>
          <p:cNvPr id="35" name="TextBox 34">
            <a:extLst>
              <a:ext uri="{FF2B5EF4-FFF2-40B4-BE49-F238E27FC236}">
                <a16:creationId xmlns:a16="http://schemas.microsoft.com/office/drawing/2014/main" id="{1647CB24-4B97-464A-927E-FC0AE73AB324}"/>
              </a:ext>
            </a:extLst>
          </p:cNvPr>
          <p:cNvSpPr txBox="1"/>
          <p:nvPr/>
        </p:nvSpPr>
        <p:spPr>
          <a:xfrm>
            <a:off x="8890336" y="5323622"/>
            <a:ext cx="2489518" cy="646331"/>
          </a:xfrm>
          <a:prstGeom prst="rect">
            <a:avLst/>
          </a:prstGeom>
          <a:noFill/>
        </p:spPr>
        <p:txBody>
          <a:bodyPr wrap="square" rtlCol="0">
            <a:spAutoFit/>
          </a:bodyPr>
          <a:lstStyle/>
          <a:p>
            <a:pPr marL="285750" indent="-285750">
              <a:buClr>
                <a:srgbClr val="C00000"/>
              </a:buClr>
              <a:buFont typeface="Arial" panose="020B0604020202020204" pitchFamily="34" charset="0"/>
              <a:buChar char="•"/>
            </a:pPr>
            <a:r>
              <a:rPr lang="en-US" dirty="0"/>
              <a:t>… other prisoners’ rights standards</a:t>
            </a:r>
            <a:endParaRPr lang="hr-HR" dirty="0"/>
          </a:p>
        </p:txBody>
      </p:sp>
      <p:sp>
        <p:nvSpPr>
          <p:cNvPr id="36" name="Rectangle: Rounded Corners 35">
            <a:extLst>
              <a:ext uri="{FF2B5EF4-FFF2-40B4-BE49-F238E27FC236}">
                <a16:creationId xmlns:a16="http://schemas.microsoft.com/office/drawing/2014/main" id="{A7776100-99D1-4265-8C74-9A8F675363A5}"/>
              </a:ext>
            </a:extLst>
          </p:cNvPr>
          <p:cNvSpPr/>
          <p:nvPr/>
        </p:nvSpPr>
        <p:spPr>
          <a:xfrm>
            <a:off x="516593" y="1001704"/>
            <a:ext cx="2502616" cy="647720"/>
          </a:xfrm>
          <a:prstGeom prst="round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National policies</a:t>
            </a:r>
            <a:endParaRPr lang="hr-HR" dirty="0"/>
          </a:p>
        </p:txBody>
      </p:sp>
    </p:spTree>
    <p:extLst>
      <p:ext uri="{BB962C8B-B14F-4D97-AF65-F5344CB8AC3E}">
        <p14:creationId xmlns:p14="http://schemas.microsoft.com/office/powerpoint/2010/main" val="2464862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C2CA7-DE91-4FC9-826F-218A18D433E4}"/>
              </a:ext>
            </a:extLst>
          </p:cNvPr>
          <p:cNvSpPr>
            <a:spLocks noGrp="1"/>
          </p:cNvSpPr>
          <p:nvPr>
            <p:ph type="title"/>
          </p:nvPr>
        </p:nvSpPr>
        <p:spPr>
          <a:xfrm>
            <a:off x="243662" y="19764"/>
            <a:ext cx="11704675" cy="884004"/>
          </a:xfrm>
        </p:spPr>
        <p:txBody>
          <a:bodyPr>
            <a:normAutofit/>
          </a:bodyPr>
          <a:lstStyle/>
          <a:p>
            <a:endParaRPr lang="en-US" sz="2800" b="1" dirty="0">
              <a:solidFill>
                <a:schemeClr val="tx2"/>
              </a:solidFill>
            </a:endParaRPr>
          </a:p>
        </p:txBody>
      </p:sp>
      <p:sp>
        <p:nvSpPr>
          <p:cNvPr id="3" name="Content Placeholder 2">
            <a:extLst>
              <a:ext uri="{FF2B5EF4-FFF2-40B4-BE49-F238E27FC236}">
                <a16:creationId xmlns:a16="http://schemas.microsoft.com/office/drawing/2014/main" id="{1A64BDF3-FCBC-4156-A1C0-0944089333E6}"/>
              </a:ext>
            </a:extLst>
          </p:cNvPr>
          <p:cNvSpPr>
            <a:spLocks noGrp="1"/>
          </p:cNvSpPr>
          <p:nvPr>
            <p:ph idx="1"/>
          </p:nvPr>
        </p:nvSpPr>
        <p:spPr>
          <a:xfrm>
            <a:off x="157215" y="903768"/>
            <a:ext cx="11791121" cy="5380470"/>
          </a:xfrm>
        </p:spPr>
        <p:txBody>
          <a:bodyPr>
            <a:normAutofit/>
          </a:bodyPr>
          <a:lstStyle/>
          <a:p>
            <a:pPr lvl="1">
              <a:buClr>
                <a:schemeClr val="tx2"/>
              </a:buClr>
            </a:pPr>
            <a:endParaRPr lang="en-US" sz="800" dirty="0"/>
          </a:p>
          <a:p>
            <a:pPr lvl="1">
              <a:buClr>
                <a:schemeClr val="tx2"/>
              </a:buClr>
            </a:pPr>
            <a:endParaRPr lang="en-US" b="1" dirty="0"/>
          </a:p>
          <a:p>
            <a:pPr lvl="1">
              <a:buClr>
                <a:schemeClr val="tx2"/>
              </a:buClr>
            </a:pPr>
            <a:endParaRPr lang="en-US" b="1" dirty="0"/>
          </a:p>
          <a:p>
            <a:pPr>
              <a:buClr>
                <a:schemeClr val="tx2"/>
              </a:buClr>
            </a:pPr>
            <a:endParaRPr lang="en-US" sz="1200" b="1" dirty="0"/>
          </a:p>
          <a:p>
            <a:pPr lvl="1">
              <a:buClr>
                <a:schemeClr val="tx2"/>
              </a:buClr>
            </a:pPr>
            <a:endParaRPr lang="en-US" b="1" dirty="0"/>
          </a:p>
        </p:txBody>
      </p:sp>
      <p:sp>
        <p:nvSpPr>
          <p:cNvPr id="5" name="TextBox 4">
            <a:extLst>
              <a:ext uri="{FF2B5EF4-FFF2-40B4-BE49-F238E27FC236}">
                <a16:creationId xmlns:a16="http://schemas.microsoft.com/office/drawing/2014/main" id="{D19A51CE-C71F-400C-A8F4-B5598E747AB0}"/>
              </a:ext>
            </a:extLst>
          </p:cNvPr>
          <p:cNvSpPr txBox="1"/>
          <p:nvPr/>
        </p:nvSpPr>
        <p:spPr>
          <a:xfrm>
            <a:off x="828674" y="6284238"/>
            <a:ext cx="10525125" cy="553998"/>
          </a:xfrm>
          <a:prstGeom prst="rect">
            <a:avLst/>
          </a:prstGeom>
          <a:solidFill>
            <a:srgbClr val="8FAAC4"/>
          </a:solidFill>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1500" b="1" dirty="0">
                <a:solidFill>
                  <a:schemeClr val="bg1"/>
                </a:solidFill>
                <a:latin typeface="Calibri Light" panose="020F0302020204030204" pitchFamily="34" charset="0"/>
                <a:cs typeface="Calibri Light" panose="020F0302020204030204" pitchFamily="34" charset="0"/>
              </a:rPr>
              <a:t>  </a:t>
            </a:r>
          </a:p>
          <a:p>
            <a:r>
              <a:rPr lang="hr-HR" sz="1500" b="1" dirty="0" err="1">
                <a:solidFill>
                  <a:schemeClr val="bg1"/>
                </a:solidFill>
                <a:latin typeface="Calibri Light" panose="020F0302020204030204" pitchFamily="34" charset="0"/>
                <a:cs typeface="Calibri Light" panose="020F0302020204030204" pitchFamily="34" charset="0"/>
              </a:rPr>
              <a:t>Forensis</a:t>
            </a:r>
            <a:r>
              <a:rPr lang="hr-HR" sz="1500" b="1" dirty="0">
                <a:solidFill>
                  <a:schemeClr val="bg1"/>
                </a:solidFill>
                <a:latin typeface="Calibri Light" panose="020F0302020204030204" pitchFamily="34" charset="0"/>
                <a:cs typeface="Calibri Light" panose="020F0302020204030204" pitchFamily="34" charset="0"/>
              </a:rPr>
              <a:t> </a:t>
            </a:r>
            <a:r>
              <a:rPr lang="hr-HR" sz="1500" b="1" dirty="0" err="1">
                <a:solidFill>
                  <a:schemeClr val="bg1"/>
                </a:solidFill>
                <a:latin typeface="Calibri Light" panose="020F0302020204030204" pitchFamily="34" charset="0"/>
                <a:cs typeface="Calibri Light" panose="020F0302020204030204" pitchFamily="34" charset="0"/>
              </a:rPr>
              <a:t>psychopathology</a:t>
            </a:r>
            <a:r>
              <a:rPr lang="hr-HR" sz="1500" b="1" dirty="0">
                <a:solidFill>
                  <a:schemeClr val="bg1"/>
                </a:solidFill>
                <a:latin typeface="Calibri Light" panose="020F0302020204030204" pitchFamily="34" charset="0"/>
                <a:cs typeface="Calibri Light" panose="020F0302020204030204" pitchFamily="34" charset="0"/>
              </a:rPr>
              <a:t> / </a:t>
            </a:r>
            <a:r>
              <a:rPr lang="it-IT" sz="1500" b="1" dirty="0">
                <a:solidFill>
                  <a:schemeClr val="bg1"/>
                </a:solidFill>
                <a:latin typeface="Calibri Light" panose="020F0302020204030204" pitchFamily="34" charset="0"/>
                <a:cs typeface="Calibri Light" panose="020F0302020204030204" pitchFamily="34" charset="0"/>
              </a:rPr>
              <a:t>Pericolosità sociale e accertamento penale</a:t>
            </a:r>
            <a:endParaRPr lang="hr-HR" sz="1500" b="1" dirty="0">
              <a:solidFill>
                <a:schemeClr val="bg1"/>
              </a:solidFill>
              <a:latin typeface="Calibri Light" panose="020F0302020204030204" pitchFamily="34" charset="0"/>
              <a:cs typeface="Calibri Light" panose="020F0302020204030204" pitchFamily="34" charset="0"/>
            </a:endParaRPr>
          </a:p>
        </p:txBody>
      </p:sp>
      <p:pic>
        <p:nvPicPr>
          <p:cNvPr id="8" name="Picture 7">
            <a:extLst>
              <a:ext uri="{FF2B5EF4-FFF2-40B4-BE49-F238E27FC236}">
                <a16:creationId xmlns:a16="http://schemas.microsoft.com/office/drawing/2014/main" id="{F6752AAF-4A38-464A-9D31-DA65DFD18A84}"/>
              </a:ext>
            </a:extLst>
          </p:cNvPr>
          <p:cNvPicPr>
            <a:picLocks noChangeAspect="1"/>
          </p:cNvPicPr>
          <p:nvPr/>
        </p:nvPicPr>
        <p:blipFill>
          <a:blip r:embed="rId2"/>
          <a:stretch>
            <a:fillRect/>
          </a:stretch>
        </p:blipFill>
        <p:spPr>
          <a:xfrm>
            <a:off x="11452085" y="6204799"/>
            <a:ext cx="619414" cy="653201"/>
          </a:xfrm>
          <a:prstGeom prst="rect">
            <a:avLst/>
          </a:prstGeom>
        </p:spPr>
      </p:pic>
      <p:pic>
        <p:nvPicPr>
          <p:cNvPr id="4" name="Picture 3">
            <a:extLst>
              <a:ext uri="{FF2B5EF4-FFF2-40B4-BE49-F238E27FC236}">
                <a16:creationId xmlns:a16="http://schemas.microsoft.com/office/drawing/2014/main" id="{AF10732A-C883-4124-8BE2-1596FEC5F056}"/>
              </a:ext>
            </a:extLst>
          </p:cNvPr>
          <p:cNvPicPr>
            <a:picLocks noChangeAspect="1"/>
          </p:cNvPicPr>
          <p:nvPr/>
        </p:nvPicPr>
        <p:blipFill>
          <a:blip r:embed="rId3"/>
          <a:stretch>
            <a:fillRect/>
          </a:stretch>
        </p:blipFill>
        <p:spPr>
          <a:xfrm>
            <a:off x="60986" y="6119629"/>
            <a:ext cx="743435" cy="740145"/>
          </a:xfrm>
          <a:prstGeom prst="rect">
            <a:avLst/>
          </a:prstGeom>
        </p:spPr>
      </p:pic>
      <p:pic>
        <p:nvPicPr>
          <p:cNvPr id="7" name="Picture 6">
            <a:extLst>
              <a:ext uri="{FF2B5EF4-FFF2-40B4-BE49-F238E27FC236}">
                <a16:creationId xmlns:a16="http://schemas.microsoft.com/office/drawing/2014/main" id="{3265BADB-40A3-481C-BAF9-726A0DE81A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0707" y="2074405"/>
            <a:ext cx="2918866" cy="3113457"/>
          </a:xfrm>
          <a:prstGeom prst="rect">
            <a:avLst/>
          </a:prstGeom>
        </p:spPr>
      </p:pic>
      <p:sp>
        <p:nvSpPr>
          <p:cNvPr id="9" name="TextBox 8">
            <a:extLst>
              <a:ext uri="{FF2B5EF4-FFF2-40B4-BE49-F238E27FC236}">
                <a16:creationId xmlns:a16="http://schemas.microsoft.com/office/drawing/2014/main" id="{55E7445B-3CD3-46E9-864D-0A7D52739EF1}"/>
              </a:ext>
            </a:extLst>
          </p:cNvPr>
          <p:cNvSpPr txBox="1"/>
          <p:nvPr/>
        </p:nvSpPr>
        <p:spPr>
          <a:xfrm>
            <a:off x="3015978" y="3499950"/>
            <a:ext cx="3473067" cy="1395254"/>
          </a:xfrm>
          <a:prstGeom prst="rect">
            <a:avLst/>
          </a:prstGeom>
          <a:noFill/>
        </p:spPr>
        <p:txBody>
          <a:bodyPr wrap="none" rtlCol="0">
            <a:spAutoFit/>
          </a:bodyPr>
          <a:lstStyle/>
          <a:p>
            <a:r>
              <a:rPr lang="en-US" dirty="0">
                <a:solidFill>
                  <a:schemeClr val="accent1"/>
                </a:solidFill>
              </a:rPr>
              <a:t>Associate Professor, Dalida Rittossa</a:t>
            </a:r>
          </a:p>
          <a:p>
            <a:pPr>
              <a:spcBef>
                <a:spcPts val="400"/>
              </a:spcBef>
            </a:pPr>
            <a:r>
              <a:rPr lang="en-US" sz="1500" dirty="0"/>
              <a:t>Department of Criminal Law</a:t>
            </a:r>
          </a:p>
          <a:p>
            <a:r>
              <a:rPr lang="en-US" sz="1500" dirty="0"/>
              <a:t>University of Rijeka, Faculty of Law</a:t>
            </a:r>
          </a:p>
          <a:p>
            <a:r>
              <a:rPr lang="en-US" sz="1500" dirty="0" err="1"/>
              <a:t>Hahlić</a:t>
            </a:r>
            <a:r>
              <a:rPr lang="en-US" sz="1500" dirty="0"/>
              <a:t> 6, 51000 Rijeka, Croatia</a:t>
            </a:r>
          </a:p>
          <a:p>
            <a:pPr>
              <a:spcBef>
                <a:spcPts val="400"/>
              </a:spcBef>
            </a:pPr>
            <a:r>
              <a:rPr lang="en-US" sz="1500" dirty="0">
                <a:hlinkClick r:id="rId5"/>
              </a:rPr>
              <a:t>dalida.rittossa@uniri.pravri.hr</a:t>
            </a:r>
            <a:r>
              <a:rPr lang="en-US" sz="1500" dirty="0"/>
              <a:t>  </a:t>
            </a:r>
            <a:endParaRPr lang="en-US" dirty="0"/>
          </a:p>
        </p:txBody>
      </p:sp>
      <p:pic>
        <p:nvPicPr>
          <p:cNvPr id="15" name="Picture 14">
            <a:extLst>
              <a:ext uri="{FF2B5EF4-FFF2-40B4-BE49-F238E27FC236}">
                <a16:creationId xmlns:a16="http://schemas.microsoft.com/office/drawing/2014/main" id="{87A57CB0-3C47-49F4-9D0D-2C067EB27549}"/>
              </a:ext>
            </a:extLst>
          </p:cNvPr>
          <p:cNvPicPr>
            <a:picLocks noChangeAspect="1"/>
          </p:cNvPicPr>
          <p:nvPr/>
        </p:nvPicPr>
        <p:blipFill>
          <a:blip r:embed="rId2"/>
          <a:stretch>
            <a:fillRect/>
          </a:stretch>
        </p:blipFill>
        <p:spPr>
          <a:xfrm>
            <a:off x="1360967" y="3493639"/>
            <a:ext cx="1329069" cy="1401565"/>
          </a:xfrm>
          <a:prstGeom prst="rect">
            <a:avLst/>
          </a:prstGeom>
        </p:spPr>
      </p:pic>
    </p:spTree>
    <p:extLst>
      <p:ext uri="{BB962C8B-B14F-4D97-AF65-F5344CB8AC3E}">
        <p14:creationId xmlns:p14="http://schemas.microsoft.com/office/powerpoint/2010/main" val="891883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 pesentation.potx" id="{4AE80F29-148A-4B5E-9324-80090DBE2CFF}" vid="{22E307EF-AABA-4991-ADE4-456341D9120A}"/>
    </a:ext>
  </a:extLst>
</a:theme>
</file>

<file path=docProps/app.xml><?xml version="1.0" encoding="utf-8"?>
<Properties xmlns="http://schemas.openxmlformats.org/officeDocument/2006/extended-properties" xmlns:vt="http://schemas.openxmlformats.org/officeDocument/2006/docPropsVTypes">
  <Template/>
  <TotalTime>4584</TotalTime>
  <Words>6283</Words>
  <Application>Microsoft Office PowerPoint</Application>
  <PresentationFormat>Widescreen</PresentationFormat>
  <Paragraphs>537</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Wingdings</vt:lpstr>
      <vt:lpstr>Office Theme</vt:lpstr>
      <vt:lpstr>The Treatment of the Drug Abuse.  The Suicidal Risk in Prison. The Control of the Social Dangerousness of People in Prison</vt:lpstr>
      <vt:lpstr>The Drug Abuse – Harm, Risk and Danger</vt:lpstr>
      <vt:lpstr>Measuring the Social Dangers of Drug Abuse – Estimations in Numbers</vt:lpstr>
      <vt:lpstr>The European Monitoring Centre for Drugs and Drug Addiction (EMCDDA) Statistical Bulletin 2022 – Sample Size of Prevalence Study on Any Illicit Drug Use in a Year</vt:lpstr>
      <vt:lpstr>The European Monitoring Centre for Drugs and Drug Addiction (EMCDDA) Statistical Bulletin 2022 – Prevalence on Any Illicit Drug Use in a Year</vt:lpstr>
      <vt:lpstr>Responding to Drug Abuse in a Contemporary Society</vt:lpstr>
      <vt:lpstr>The Current National Drug Strategy and Drug Legislation in Croatia</vt:lpstr>
      <vt:lpstr>The Current National Drug Strategy and Drug Legislation in Croatia</vt:lpstr>
      <vt:lpstr>The Current National Drug Strategy and Drug Legislation in Croatia</vt:lpstr>
      <vt:lpstr>The Current National Drug Strategy and Drug Legislation in Croatia</vt:lpstr>
      <vt:lpstr>The Current National Drug Strategy and Drug Legislation in Croatia</vt:lpstr>
      <vt:lpstr>The Current National Drug Strategy and Drug Legislation in Croatia</vt:lpstr>
      <vt:lpstr>The Current National Drug Strategy and Drug Legislation in Croatia</vt:lpstr>
      <vt:lpstr>The County Court of Karlovac, K-5/15-34 from 3 November 2015</vt:lpstr>
      <vt:lpstr>Responding to Drug Abuse and Social Dangerousness in the Prison System </vt:lpstr>
      <vt:lpstr>Responding to Drug Abuse and Social Dangerousness in the Prison System </vt:lpstr>
      <vt:lpstr>Responding to Drug Abuse and Social Dangerousness in the Prison System </vt:lpstr>
      <vt:lpstr>The Suicide Epidemic and Social Dangerousness in Prisons</vt:lpstr>
      <vt:lpstr>The Standards and Mechanisms of Ensuring the Rights of Prisoners with Mental Health Issues within the Convention for the Protection of Human Rights and Fundamental Freedoms</vt:lpstr>
      <vt:lpstr>Murray v. the Netherlands [GC], Application no. 10511/10, 26 April 2016 </vt:lpstr>
      <vt:lpstr>Murray v. the Netherlands [GC], Application no. 10511/10, 26 April 2016 </vt:lpstr>
      <vt:lpstr>Murray v. the Netherlands [GC], Application no. 10511/10, 26 April 2016 </vt:lpstr>
      <vt:lpstr>To Go One Step Further, Policy Creators Have to…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Dalida Rittossa</dc:creator>
  <cp:lastModifiedBy>Dalida Rittossa</cp:lastModifiedBy>
  <cp:revision>456</cp:revision>
  <dcterms:created xsi:type="dcterms:W3CDTF">2020-09-04T15:18:48Z</dcterms:created>
  <dcterms:modified xsi:type="dcterms:W3CDTF">2023-04-24T15:47:54Z</dcterms:modified>
</cp:coreProperties>
</file>