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27/03/2024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2558" y="2132856"/>
            <a:ext cx="10361851" cy="1470025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rgbClr val="002060"/>
                </a:solidFill>
              </a:rPr>
              <a:t>Indagini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preliminari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:a16="http://schemas.microsoft.com/office/drawing/2014/main" xmlns="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:a16="http://schemas.microsoft.com/office/drawing/2014/main" xmlns="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:a16="http://schemas.microsoft.com/office/drawing/2014/main" xmlns="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0910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Giovedì 28 </a:t>
            </a:r>
            <a:r>
              <a:rPr lang="it-IT" dirty="0" smtClean="0"/>
              <a:t>marzo 2024, ore </a:t>
            </a:r>
            <a:r>
              <a:rPr lang="it-IT" dirty="0" smtClean="0"/>
              <a:t>18.00 </a:t>
            </a:r>
            <a:r>
              <a:rPr lang="it-IT" dirty="0" smtClean="0"/>
              <a:t>– </a:t>
            </a:r>
            <a:r>
              <a:rPr lang="it-IT" dirty="0" smtClean="0"/>
              <a:t>20.00</a:t>
            </a:r>
            <a:endParaRPr lang="it-IT" dirty="0"/>
          </a:p>
        </p:txBody>
      </p:sp>
      <p:sp>
        <p:nvSpPr>
          <p:cNvPr id="14" name="Subtitle 2">
            <a:extLst>
              <a:ext uri="{FF2B5EF4-FFF2-40B4-BE49-F238E27FC236}">
                <a16:creationId xmlns="" xmlns:a16="http://schemas.microsoft.com/office/drawing/2014/main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Modelli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organizzativi</a:t>
            </a:r>
            <a:r>
              <a:rPr lang="en-GB" sz="2000" b="1" dirty="0" smtClean="0">
                <a:solidFill>
                  <a:schemeClr val="tx2"/>
                </a:solidFill>
              </a:rPr>
              <a:t> e </a:t>
            </a:r>
            <a:r>
              <a:rPr lang="en-GB" sz="2000" b="1" dirty="0" err="1" smtClean="0">
                <a:solidFill>
                  <a:schemeClr val="tx2"/>
                </a:solidFill>
              </a:rPr>
              <a:t>responsabilità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d’impresa</a:t>
            </a:r>
            <a:r>
              <a:rPr lang="en-GB" sz="2000" b="1" dirty="0" smtClean="0">
                <a:solidFill>
                  <a:schemeClr val="tx2"/>
                </a:solidFill>
              </a:rPr>
              <a:t>/B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10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19542" y="260648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Esplosione 1 10"/>
          <p:cNvSpPr/>
          <p:nvPr/>
        </p:nvSpPr>
        <p:spPr>
          <a:xfrm>
            <a:off x="7751390" y="836712"/>
            <a:ext cx="2566814" cy="172819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/>
              <a:t>Lezione </a:t>
            </a:r>
            <a:r>
              <a:rPr lang="it-IT" b="1" i="1" dirty="0" smtClean="0"/>
              <a:t>online</a:t>
            </a:r>
            <a:endParaRPr lang="it-IT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96" y="437071"/>
            <a:ext cx="5289306" cy="5676385"/>
          </a:xfrm>
        </p:spPr>
        <p:txBody>
          <a:bodyPr>
            <a:normAutofit/>
          </a:bodyPr>
          <a:lstStyle/>
          <a:p>
            <a:pPr lvl="1">
              <a:buClr>
                <a:schemeClr val="tx2"/>
              </a:buClr>
            </a:pPr>
            <a:endParaRPr lang="en-US" b="1" dirty="0"/>
          </a:p>
          <a:p>
            <a:pPr lvl="1">
              <a:buClr>
                <a:schemeClr val="tx2"/>
              </a:buClr>
              <a:buNone/>
            </a:pPr>
            <a:endParaRPr lang="en-US" sz="4000" b="1" dirty="0" smtClean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  <a:buNone/>
            </a:pPr>
            <a:endParaRPr lang="en-US" b="1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Il </a:t>
            </a:r>
            <a:r>
              <a:rPr lang="en-US" sz="3600" b="1" dirty="0" err="1" smtClean="0">
                <a:solidFill>
                  <a:schemeClr val="tx2"/>
                </a:solidFill>
              </a:rPr>
              <a:t>protocollo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di</a:t>
            </a:r>
            <a:r>
              <a:rPr lang="en-US" sz="3600" b="1" dirty="0" smtClean="0">
                <a:solidFill>
                  <a:schemeClr val="tx2"/>
                </a:solidFill>
              </a:rPr>
              <a:t> Potenza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Indagini preliminari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23554" name="AutoShape 2" descr="Giudice di Pace: chi è e cosa fa?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4" name="CasellaDiTesto 13"/>
          <p:cNvSpPr txBox="1"/>
          <p:nvPr/>
        </p:nvSpPr>
        <p:spPr>
          <a:xfrm>
            <a:off x="334566" y="908720"/>
            <a:ext cx="11521280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Adottato dalla </a:t>
            </a:r>
            <a:r>
              <a:rPr lang="it-IT" b="1" dirty="0" smtClean="0"/>
              <a:t>Procura Generale di Potenza</a:t>
            </a:r>
            <a:r>
              <a:rPr lang="it-IT" dirty="0" smtClean="0"/>
              <a:t> per regolare in maniera uniforme le indagini “231</a:t>
            </a:r>
            <a:r>
              <a:rPr lang="it-IT" dirty="0" smtClean="0"/>
              <a:t>”. Sinergia tra: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la Procura Generale di Potenza 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le Procure della Repubblica del distretto di Potenza	        </a:t>
            </a:r>
            <a:r>
              <a:rPr lang="it-IT" i="1" dirty="0" smtClean="0"/>
              <a:t>Esempio di </a:t>
            </a:r>
            <a:r>
              <a:rPr lang="it-IT" u="sng" dirty="0" err="1" smtClean="0"/>
              <a:t>soft-law</a:t>
            </a:r>
            <a:endParaRPr lang="it-IT" u="sng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I comandi provinciali della Guardia di Finanza della Regione</a:t>
            </a:r>
            <a:endParaRPr lang="it-IT" dirty="0" smtClean="0"/>
          </a:p>
        </p:txBody>
      </p:sp>
      <p:sp>
        <p:nvSpPr>
          <p:cNvPr id="15" name="Parentesi graffa chiusa 14"/>
          <p:cNvSpPr/>
          <p:nvPr/>
        </p:nvSpPr>
        <p:spPr>
          <a:xfrm>
            <a:off x="6023198" y="1268760"/>
            <a:ext cx="216024" cy="79208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9" name="Connettore 2 18"/>
          <p:cNvCxnSpPr/>
          <p:nvPr/>
        </p:nvCxnSpPr>
        <p:spPr>
          <a:xfrm>
            <a:off x="7679382" y="1772816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asellaDiTesto 21"/>
          <p:cNvSpPr txBox="1"/>
          <p:nvPr/>
        </p:nvSpPr>
        <p:spPr>
          <a:xfrm>
            <a:off x="6023198" y="2420888"/>
            <a:ext cx="5760640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Quali rapporti tra la fonte di primo livello (c.p.p. e d.lgs. 231/2001) e i protocolli??? </a:t>
            </a:r>
            <a:r>
              <a:rPr lang="it-IT" dirty="0" smtClean="0"/>
              <a:t>Principio di </a:t>
            </a:r>
            <a:r>
              <a:rPr lang="it-IT" b="1" dirty="0" smtClean="0"/>
              <a:t>legalità</a:t>
            </a:r>
            <a:r>
              <a:rPr lang="it-IT" dirty="0" smtClean="0"/>
              <a:t> processuale </a:t>
            </a:r>
            <a:r>
              <a:rPr lang="it-IT" i="1" dirty="0" smtClean="0"/>
              <a:t>vs. </a:t>
            </a:r>
            <a:r>
              <a:rPr lang="it-IT" b="1" i="1" dirty="0" err="1" smtClean="0"/>
              <a:t>soft-law</a:t>
            </a:r>
            <a:r>
              <a:rPr lang="it-IT" dirty="0" smtClean="0"/>
              <a:t> </a:t>
            </a:r>
            <a:r>
              <a:rPr lang="it-IT" dirty="0" smtClean="0"/>
              <a:t>processuale.</a:t>
            </a:r>
            <a:endParaRPr lang="it-IT" dirty="0"/>
          </a:p>
        </p:txBody>
      </p:sp>
      <p:sp>
        <p:nvSpPr>
          <p:cNvPr id="24" name="CasellaDiTesto 23"/>
          <p:cNvSpPr txBox="1"/>
          <p:nvPr/>
        </p:nvSpPr>
        <p:spPr>
          <a:xfrm>
            <a:off x="406574" y="4293096"/>
            <a:ext cx="11449272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it-IT" u="sng" dirty="0" smtClean="0"/>
              <a:t>Assenza o inidoneità di MOG e/o </a:t>
            </a:r>
            <a:r>
              <a:rPr lang="it-IT" u="sng" dirty="0" err="1" smtClean="0"/>
              <a:t>OdV</a:t>
            </a:r>
            <a:r>
              <a:rPr lang="it-IT" u="sng" dirty="0" smtClean="0"/>
              <a:t> per affermare la responsabilità dell’ente</a:t>
            </a:r>
            <a:r>
              <a:rPr lang="it-IT" dirty="0" smtClean="0"/>
              <a:t> (contrasto con la sentenza </a:t>
            </a:r>
            <a:r>
              <a:rPr lang="it-IT" i="1" dirty="0" smtClean="0"/>
              <a:t>Impregilo</a:t>
            </a:r>
            <a:r>
              <a:rPr lang="it-IT" dirty="0" smtClean="0"/>
              <a:t>, che, tra le altre cose, esige un’indagine approfondita sulle ragioni che hanno determinato l’illecito, sulla sua dinamica e, quindi, anche </a:t>
            </a:r>
            <a:r>
              <a:rPr lang="it-IT" i="1" dirty="0" smtClean="0"/>
              <a:t>sul modo in cui l’assenza/inidoneità del MOG abbia contribuito alla violazione</a:t>
            </a:r>
            <a:r>
              <a:rPr lang="it-IT" dirty="0" smtClean="0"/>
              <a:t>) </a:t>
            </a:r>
            <a:endParaRPr lang="it-IT" dirty="0" smtClean="0"/>
          </a:p>
        </p:txBody>
      </p:sp>
      <p:sp>
        <p:nvSpPr>
          <p:cNvPr id="25" name="Rettangolo 24"/>
          <p:cNvSpPr/>
          <p:nvPr/>
        </p:nvSpPr>
        <p:spPr>
          <a:xfrm>
            <a:off x="406574" y="5301208"/>
            <a:ext cx="11449272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342900" indent="-342900" algn="just">
              <a:buAutoNum type="arabicPeriod" startAt="2"/>
            </a:pPr>
            <a:r>
              <a:rPr lang="it-IT" dirty="0" smtClean="0"/>
              <a:t>Analisi in concreto dell’assetto organizzativo, </a:t>
            </a:r>
            <a:r>
              <a:rPr lang="it-IT" u="sng" dirty="0" smtClean="0"/>
              <a:t>anche avvalendosi di strumenti investigativi non previsti dal d.lgs. n. </a:t>
            </a:r>
            <a:r>
              <a:rPr lang="it-IT" u="sng" dirty="0" smtClean="0"/>
              <a:t>231/2001</a:t>
            </a:r>
            <a:endParaRPr lang="it-IT" u="sng" dirty="0" smtClean="0"/>
          </a:p>
        </p:txBody>
      </p:sp>
      <p:sp>
        <p:nvSpPr>
          <p:cNvPr id="28" name="CasellaDiTesto 27"/>
          <p:cNvSpPr txBox="1"/>
          <p:nvPr/>
        </p:nvSpPr>
        <p:spPr>
          <a:xfrm>
            <a:off x="406574" y="3861048"/>
            <a:ext cx="1144927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b="1" dirty="0" smtClean="0"/>
              <a:t>Punti salienti del Protocollo</a:t>
            </a:r>
            <a:endParaRPr lang="it-IT" b="1" dirty="0" smtClean="0"/>
          </a:p>
        </p:txBody>
      </p:sp>
      <p:cxnSp>
        <p:nvCxnSpPr>
          <p:cNvPr id="31" name="Connettore 2 30"/>
          <p:cNvCxnSpPr/>
          <p:nvPr/>
        </p:nvCxnSpPr>
        <p:spPr>
          <a:xfrm>
            <a:off x="3430910" y="2132856"/>
            <a:ext cx="0" cy="1728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2705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Indagini preliminari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Le </a:t>
            </a:r>
            <a:r>
              <a:rPr lang="en-US" sz="3600" b="1" dirty="0" err="1" smtClean="0">
                <a:solidFill>
                  <a:schemeClr val="tx2"/>
                </a:solidFill>
              </a:rPr>
              <a:t>indagini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nel</a:t>
            </a:r>
            <a:r>
              <a:rPr lang="en-US" sz="3600" b="1" dirty="0" smtClean="0">
                <a:solidFill>
                  <a:schemeClr val="tx2"/>
                </a:solidFill>
              </a:rPr>
              <a:t> d.lgs. 231/2001: </a:t>
            </a:r>
            <a:r>
              <a:rPr lang="en-US" sz="3600" b="1" dirty="0" err="1" smtClean="0">
                <a:solidFill>
                  <a:schemeClr val="tx2"/>
                </a:solidFill>
              </a:rPr>
              <a:t>durata</a:t>
            </a:r>
            <a:r>
              <a:rPr lang="en-US" sz="3600" b="1" dirty="0" smtClean="0">
                <a:solidFill>
                  <a:schemeClr val="tx2"/>
                </a:solidFill>
              </a:rPr>
              <a:t> e </a:t>
            </a:r>
            <a:r>
              <a:rPr lang="en-US" sz="3600" b="1" dirty="0" err="1" smtClean="0">
                <a:solidFill>
                  <a:schemeClr val="tx2"/>
                </a:solidFill>
              </a:rPr>
              <a:t>qualità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262558" y="764704"/>
            <a:ext cx="11593288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L’accertamento dura </a:t>
            </a:r>
            <a:r>
              <a:rPr lang="it-IT" b="1" dirty="0" smtClean="0"/>
              <a:t>tanto quanto quello sui reati delle persone fisiche</a:t>
            </a:r>
            <a:r>
              <a:rPr lang="it-IT" dirty="0" smtClean="0"/>
              <a:t> (6 mesi dall’</a:t>
            </a:r>
            <a:r>
              <a:rPr lang="it-IT" u="sng" dirty="0" smtClean="0"/>
              <a:t>annotazione</a:t>
            </a:r>
            <a:r>
              <a:rPr lang="it-IT" dirty="0" smtClean="0"/>
              <a:t> per le contravvenzioni; 1 anno per i delitti; 1 anno e 6 mesi per le più gravi ipotesi dell’art. 407, comma 2, </a:t>
            </a:r>
            <a:r>
              <a:rPr lang="it-IT" dirty="0" err="1" smtClean="0"/>
              <a:t>c.p.p.</a:t>
            </a:r>
            <a:r>
              <a:rPr lang="it-IT" dirty="0" smtClean="0"/>
              <a:t> Ammessa </a:t>
            </a:r>
            <a:r>
              <a:rPr lang="it-IT" u="sng" dirty="0" smtClean="0"/>
              <a:t>una sola proroga </a:t>
            </a:r>
            <a:r>
              <a:rPr lang="it-IT" dirty="0" smtClean="0"/>
              <a:t>di massimo 6 mesi</a:t>
            </a:r>
            <a:r>
              <a:rPr lang="it-IT" dirty="0" smtClean="0"/>
              <a:t>).</a:t>
            </a:r>
            <a:endParaRPr lang="it-IT" dirty="0"/>
          </a:p>
        </p:txBody>
      </p:sp>
      <p:cxnSp>
        <p:nvCxnSpPr>
          <p:cNvPr id="10" name="Connettore 2 9"/>
          <p:cNvCxnSpPr/>
          <p:nvPr/>
        </p:nvCxnSpPr>
        <p:spPr>
          <a:xfrm>
            <a:off x="8759502" y="1052736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2 12"/>
          <p:cNvCxnSpPr/>
          <p:nvPr/>
        </p:nvCxnSpPr>
        <p:spPr>
          <a:xfrm>
            <a:off x="8831510" y="1052736"/>
            <a:ext cx="0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13"/>
          <p:cNvSpPr txBox="1"/>
          <p:nvPr/>
        </p:nvSpPr>
        <p:spPr>
          <a:xfrm>
            <a:off x="6959302" y="2060848"/>
            <a:ext cx="4896544" cy="28623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Annotazione sul registro delle notizie di reato</a:t>
            </a:r>
            <a:r>
              <a:rPr lang="it-IT" dirty="0" smtClean="0"/>
              <a:t> (art. 335 c.p.p.) – punto di partenza delle indagini preliminari.</a:t>
            </a:r>
          </a:p>
          <a:p>
            <a:pPr algn="just"/>
            <a:r>
              <a:rPr lang="it-IT" b="1" i="1" dirty="0" smtClean="0"/>
              <a:t>… e se l’annotazione è tardiva???</a:t>
            </a:r>
            <a:endParaRPr lang="it-IT" b="1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Pericolo di dispersione degli elementi di </a:t>
            </a:r>
            <a:r>
              <a:rPr lang="it-IT" dirty="0" smtClean="0"/>
              <a:t>prova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Ritardato avvio della difesa </a:t>
            </a:r>
            <a:r>
              <a:rPr lang="it-IT" dirty="0" smtClean="0"/>
              <a:t>dell’ente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Allungamento indebito dei tempi </a:t>
            </a:r>
            <a:r>
              <a:rPr lang="it-IT" dirty="0" smtClean="0"/>
              <a:t>dell’indagine</a:t>
            </a:r>
          </a:p>
          <a:p>
            <a:pPr algn="just"/>
            <a:r>
              <a:rPr lang="it-IT" b="1" i="1" dirty="0" smtClean="0"/>
              <a:t>… eppure NON sono previste sanzioni per il pubblico ministero che iscriva tardivamente la notizia.</a:t>
            </a:r>
            <a:endParaRPr lang="it-IT" b="1" i="1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262558" y="2924944"/>
            <a:ext cx="6491758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Scelte possibili</a:t>
            </a:r>
            <a:endParaRPr lang="it-IT" b="1" dirty="0" smtClean="0"/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Sul </a:t>
            </a:r>
            <a:r>
              <a:rPr lang="it-IT" sz="1400" u="sng" dirty="0" smtClean="0"/>
              <a:t>se</a:t>
            </a:r>
            <a:r>
              <a:rPr lang="it-IT" sz="1400" dirty="0" smtClean="0"/>
              <a:t> e sul </a:t>
            </a:r>
            <a:r>
              <a:rPr lang="it-IT" sz="1400" u="sng" dirty="0" smtClean="0"/>
              <a:t>quando svelare l’esistenza delle </a:t>
            </a:r>
            <a:r>
              <a:rPr lang="it-IT" sz="1400" u="sng" dirty="0" smtClean="0"/>
              <a:t>indagini</a:t>
            </a:r>
            <a:endParaRPr lang="it-IT" sz="1400" dirty="0" smtClean="0"/>
          </a:p>
          <a:p>
            <a:pPr lvl="1" algn="just">
              <a:buFont typeface="Arial" pitchFamily="34" charset="0"/>
              <a:buChar char="•"/>
            </a:pPr>
            <a:r>
              <a:rPr lang="it-IT" sz="1400" dirty="0" smtClean="0"/>
              <a:t> Informazione di </a:t>
            </a:r>
            <a:r>
              <a:rPr lang="it-IT" sz="1400" dirty="0" smtClean="0"/>
              <a:t>garanzia (e non “avviso”) </a:t>
            </a:r>
            <a:r>
              <a:rPr lang="it-IT" sz="1400" dirty="0" smtClean="0"/>
              <a:t>/ misure cautelari / ecc. 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Sul </a:t>
            </a:r>
            <a:r>
              <a:rPr lang="it-IT" sz="1400" u="sng" dirty="0" smtClean="0"/>
              <a:t>tipo di strumenti </a:t>
            </a:r>
            <a:r>
              <a:rPr lang="it-IT" sz="1400" dirty="0" smtClean="0"/>
              <a:t>da utilizzare per </a:t>
            </a:r>
            <a:r>
              <a:rPr lang="it-IT" sz="1400" dirty="0" smtClean="0"/>
              <a:t>l’indagine</a:t>
            </a:r>
            <a:endParaRPr lang="it-IT" sz="1400" i="1" dirty="0" smtClean="0"/>
          </a:p>
          <a:p>
            <a:pPr lvl="1" algn="just">
              <a:buFont typeface="Arial" pitchFamily="34" charset="0"/>
              <a:buChar char="•"/>
            </a:pPr>
            <a:r>
              <a:rPr lang="it-IT" sz="1400" dirty="0" smtClean="0"/>
              <a:t> Sommarie informazioni testimoniali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sz="1400" dirty="0" smtClean="0"/>
              <a:t> Interrogatorio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sz="1400" dirty="0" smtClean="0"/>
              <a:t> Perquisizione, ispezione, sequestro probatorio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sz="1400" dirty="0" smtClean="0"/>
              <a:t> Intercettazioni 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sz="1400" dirty="0" smtClean="0"/>
              <a:t> Identificazione 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sz="1400" dirty="0" smtClean="0"/>
              <a:t> Ecc. </a:t>
            </a:r>
          </a:p>
        </p:txBody>
      </p:sp>
      <p:sp>
        <p:nvSpPr>
          <p:cNvPr id="17" name="Parentesi graffa chiusa 16"/>
          <p:cNvSpPr/>
          <p:nvPr/>
        </p:nvSpPr>
        <p:spPr>
          <a:xfrm rot="5400000">
            <a:off x="4222998" y="-2475656"/>
            <a:ext cx="720080" cy="8496944"/>
          </a:xfrm>
          <a:prstGeom prst="rightBrace">
            <a:avLst>
              <a:gd name="adj1" fmla="val 8333"/>
              <a:gd name="adj2" fmla="val 5099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CasellaDiTesto 17"/>
          <p:cNvSpPr txBox="1"/>
          <p:nvPr/>
        </p:nvSpPr>
        <p:spPr>
          <a:xfrm>
            <a:off x="262558" y="2204864"/>
            <a:ext cx="6480720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… e in questo periodo concretamente cosa fa il pubblico ministero? Di nuovo sulla </a:t>
            </a:r>
            <a:r>
              <a:rPr lang="it-IT" b="1" dirty="0" smtClean="0"/>
              <a:t>discrezionalità dell’attività investigativa.</a:t>
            </a:r>
            <a:endParaRPr lang="it-IT" dirty="0"/>
          </a:p>
        </p:txBody>
      </p:sp>
      <p:cxnSp>
        <p:nvCxnSpPr>
          <p:cNvPr id="20" name="Connettore 1 19"/>
          <p:cNvCxnSpPr/>
          <p:nvPr/>
        </p:nvCxnSpPr>
        <p:spPr>
          <a:xfrm>
            <a:off x="910630" y="5229200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ttore 2 23"/>
          <p:cNvCxnSpPr/>
          <p:nvPr/>
        </p:nvCxnSpPr>
        <p:spPr>
          <a:xfrm>
            <a:off x="910630" y="5733256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asellaDiTesto 24"/>
          <p:cNvSpPr txBox="1"/>
          <p:nvPr/>
        </p:nvSpPr>
        <p:spPr>
          <a:xfrm>
            <a:off x="1990750" y="5589240"/>
            <a:ext cx="986509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Il risultato delle indagini sarà </a:t>
            </a:r>
            <a:r>
              <a:rPr lang="it-IT" u="sng" dirty="0" smtClean="0"/>
              <a:t>influenzato</a:t>
            </a:r>
            <a:r>
              <a:rPr lang="it-IT" dirty="0" smtClean="0"/>
              <a:t> dalle scelte compiute dal pubblico ministero.</a:t>
            </a: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Indagini preliminari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Archiviazione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4511030" y="2924944"/>
            <a:ext cx="338437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ARCHIVIAZIONE</a:t>
            </a:r>
            <a:endParaRPr lang="it-IT" sz="1400" dirty="0" smtClean="0"/>
          </a:p>
        </p:txBody>
      </p:sp>
      <p:sp>
        <p:nvSpPr>
          <p:cNvPr id="8" name="CasellaDiTesto 7"/>
          <p:cNvSpPr txBox="1"/>
          <p:nvPr/>
        </p:nvSpPr>
        <p:spPr>
          <a:xfrm>
            <a:off x="550590" y="1484784"/>
            <a:ext cx="295232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Notizia di reato </a:t>
            </a:r>
            <a:r>
              <a:rPr lang="it-IT" dirty="0" smtClean="0"/>
              <a:t>infondata</a:t>
            </a:r>
            <a:endParaRPr lang="it-IT" dirty="0" smtClean="0"/>
          </a:p>
        </p:txBody>
      </p:sp>
      <p:sp>
        <p:nvSpPr>
          <p:cNvPr id="9" name="CasellaDiTesto 8"/>
          <p:cNvSpPr txBox="1"/>
          <p:nvPr/>
        </p:nvSpPr>
        <p:spPr>
          <a:xfrm>
            <a:off x="7823398" y="1412776"/>
            <a:ext cx="3672408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Ragionevole impossibilità di addivenire alla </a:t>
            </a:r>
            <a:r>
              <a:rPr lang="it-IT" dirty="0" smtClean="0"/>
              <a:t>condanna</a:t>
            </a:r>
            <a:endParaRPr lang="it-IT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550590" y="4077072"/>
            <a:ext cx="2952328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Il fatto non è previsto dalla legge come </a:t>
            </a:r>
            <a:r>
              <a:rPr lang="it-IT" dirty="0" smtClean="0"/>
              <a:t>reato</a:t>
            </a:r>
            <a:endParaRPr lang="it-IT" sz="1400" i="1" dirty="0" smtClean="0"/>
          </a:p>
        </p:txBody>
      </p:sp>
      <p:sp>
        <p:nvSpPr>
          <p:cNvPr id="11" name="CasellaDiTesto 10"/>
          <p:cNvSpPr txBox="1"/>
          <p:nvPr/>
        </p:nvSpPr>
        <p:spPr>
          <a:xfrm>
            <a:off x="7823398" y="3861048"/>
            <a:ext cx="2952328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Manca una condizione di </a:t>
            </a:r>
            <a:r>
              <a:rPr lang="it-IT" dirty="0" smtClean="0"/>
              <a:t>procedibilità</a:t>
            </a:r>
            <a:endParaRPr lang="it-IT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4799062" y="5085184"/>
            <a:ext cx="295232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Ignoto l’autore del </a:t>
            </a:r>
            <a:r>
              <a:rPr lang="it-IT" dirty="0" smtClean="0"/>
              <a:t>reato</a:t>
            </a:r>
            <a:endParaRPr lang="it-IT" sz="1400" dirty="0"/>
          </a:p>
        </p:txBody>
      </p:sp>
      <p:cxnSp>
        <p:nvCxnSpPr>
          <p:cNvPr id="14" name="Connettore 2 13"/>
          <p:cNvCxnSpPr>
            <a:stCxn id="8" idx="2"/>
            <a:endCxn id="7" idx="0"/>
          </p:cNvCxnSpPr>
          <p:nvPr/>
        </p:nvCxnSpPr>
        <p:spPr>
          <a:xfrm>
            <a:off x="2026754" y="1854116"/>
            <a:ext cx="4176464" cy="10708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/>
          <p:cNvCxnSpPr>
            <a:stCxn id="10" idx="0"/>
            <a:endCxn id="7" idx="2"/>
          </p:cNvCxnSpPr>
          <p:nvPr/>
        </p:nvCxnSpPr>
        <p:spPr>
          <a:xfrm flipV="1">
            <a:off x="2026754" y="3294276"/>
            <a:ext cx="4176464" cy="7827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2 17"/>
          <p:cNvCxnSpPr>
            <a:stCxn id="9" idx="2"/>
            <a:endCxn id="7" idx="0"/>
          </p:cNvCxnSpPr>
          <p:nvPr/>
        </p:nvCxnSpPr>
        <p:spPr>
          <a:xfrm flipH="1">
            <a:off x="6203218" y="2059107"/>
            <a:ext cx="3456384" cy="8658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2 19"/>
          <p:cNvCxnSpPr>
            <a:stCxn id="11" idx="0"/>
            <a:endCxn id="7" idx="2"/>
          </p:cNvCxnSpPr>
          <p:nvPr/>
        </p:nvCxnSpPr>
        <p:spPr>
          <a:xfrm flipH="1" flipV="1">
            <a:off x="6203218" y="3294276"/>
            <a:ext cx="3096344" cy="5667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ttore 2 21"/>
          <p:cNvCxnSpPr>
            <a:stCxn id="12" idx="0"/>
            <a:endCxn id="7" idx="2"/>
          </p:cNvCxnSpPr>
          <p:nvPr/>
        </p:nvCxnSpPr>
        <p:spPr>
          <a:xfrm flipH="1" flipV="1">
            <a:off x="6203218" y="3294276"/>
            <a:ext cx="72008" cy="17909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/>
          <p:cNvSpPr txBox="1"/>
          <p:nvPr/>
        </p:nvSpPr>
        <p:spPr>
          <a:xfrm>
            <a:off x="8399462" y="4941168"/>
            <a:ext cx="3312368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MANCATO COORDINAMENTO CON LE NOVITA’ DEL </a:t>
            </a:r>
            <a:r>
              <a:rPr lang="it-IT" b="1" dirty="0" err="1" smtClean="0"/>
              <a:t>D.LGS.</a:t>
            </a:r>
            <a:r>
              <a:rPr lang="it-IT" b="1" dirty="0" smtClean="0"/>
              <a:t> 150/2022 </a:t>
            </a:r>
            <a:endParaRPr lang="it-IT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Esercizio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dell’azione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penale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Indagini preliminari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262558" y="908720"/>
            <a:ext cx="11377264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… negli altri casi … </a:t>
            </a:r>
            <a:r>
              <a:rPr lang="it-IT" b="1" dirty="0" smtClean="0"/>
              <a:t>esercizio dell’azione penale (CONTESTAZIONE</a:t>
            </a:r>
            <a:r>
              <a:rPr lang="it-IT" b="1" dirty="0" smtClean="0"/>
              <a:t>)</a:t>
            </a:r>
            <a:r>
              <a:rPr lang="it-IT" dirty="0" smtClean="0"/>
              <a:t> </a:t>
            </a:r>
            <a:r>
              <a:rPr lang="it-IT" u="sng" dirty="0" smtClean="0"/>
              <a:t>attraverso uno degli atti con cui il pubblico ministero esercita l’azione penale contro la persona fisica</a:t>
            </a:r>
            <a:r>
              <a:rPr lang="it-IT" dirty="0" smtClean="0"/>
              <a:t> (art. 59 d.lgs. 231/2001 che rimanda all’art. 407-</a:t>
            </a:r>
            <a:r>
              <a:rPr lang="it-IT" i="1" dirty="0" smtClean="0"/>
              <a:t>bis</a:t>
            </a:r>
            <a:r>
              <a:rPr lang="it-IT" dirty="0" smtClean="0"/>
              <a:t>, comma 1, c.p.p., come modificato dal d.lgs. 31/2024).</a:t>
            </a:r>
            <a:endParaRPr lang="it-IT" dirty="0" smtClean="0"/>
          </a:p>
          <a:p>
            <a:pPr algn="just"/>
            <a:r>
              <a:rPr lang="it-IT" dirty="0" smtClean="0"/>
              <a:t> … a meno che il reato da cui dipende l’illecito amministrativo sia </a:t>
            </a:r>
            <a:r>
              <a:rPr lang="it-IT" dirty="0" smtClean="0"/>
              <a:t>prescritto (art. 60 d.lgs. 231/2001)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262558" y="3429000"/>
            <a:ext cx="1137726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Scopo:</a:t>
            </a:r>
            <a:r>
              <a:rPr lang="it-IT" dirty="0" smtClean="0"/>
              <a:t> </a:t>
            </a:r>
            <a:r>
              <a:rPr lang="it-IT" u="sng" dirty="0" smtClean="0"/>
              <a:t>valutare la tenuta dell’accusa</a:t>
            </a:r>
            <a:r>
              <a:rPr lang="it-IT" dirty="0" smtClean="0"/>
              <a:t> in vista del processo (v. art. 61, comma 1, </a:t>
            </a:r>
            <a:r>
              <a:rPr lang="it-IT" dirty="0" err="1" smtClean="0"/>
              <a:t>D.Lgs.</a:t>
            </a:r>
            <a:r>
              <a:rPr lang="it-IT" dirty="0" smtClean="0"/>
              <a:t> 231/2001) 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262558" y="2924944"/>
            <a:ext cx="1137726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… e poi ??? UDIENZA PRELIMINARE</a:t>
            </a:r>
            <a:endParaRPr lang="it-IT" b="1" dirty="0" smtClean="0"/>
          </a:p>
        </p:txBody>
      </p:sp>
      <p:sp>
        <p:nvSpPr>
          <p:cNvPr id="10" name="CasellaDiTesto 9"/>
          <p:cNvSpPr txBox="1"/>
          <p:nvPr/>
        </p:nvSpPr>
        <p:spPr>
          <a:xfrm>
            <a:off x="262558" y="3933056"/>
            <a:ext cx="1137726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Anche qui, </a:t>
            </a:r>
            <a:r>
              <a:rPr lang="it-IT" u="sng" dirty="0" smtClean="0"/>
              <a:t>mancato </a:t>
            </a:r>
            <a:r>
              <a:rPr lang="it-IT" u="sng" dirty="0" smtClean="0"/>
              <a:t>coordinamento</a:t>
            </a:r>
            <a:r>
              <a:rPr lang="it-IT" dirty="0" smtClean="0"/>
              <a:t> con la riforma Cartabia </a:t>
            </a:r>
            <a:r>
              <a:rPr lang="it-IT" dirty="0" smtClean="0">
                <a:sym typeface="Wingdings" pitchFamily="2" charset="2"/>
              </a:rPr>
              <a:t> artt. 59 e 61 </a:t>
            </a:r>
            <a:r>
              <a:rPr lang="it-IT" dirty="0" err="1" smtClean="0">
                <a:sym typeface="Wingdings" pitchFamily="2" charset="2"/>
              </a:rPr>
              <a:t>d.Lgs</a:t>
            </a:r>
            <a:r>
              <a:rPr lang="it-IT" dirty="0" err="1" smtClean="0">
                <a:sym typeface="Wingdings" pitchFamily="2" charset="2"/>
              </a:rPr>
              <a:t>.</a:t>
            </a:r>
            <a:r>
              <a:rPr lang="it-IT" dirty="0" smtClean="0">
                <a:sym typeface="Wingdings" pitchFamily="2" charset="2"/>
              </a:rPr>
              <a:t> 231/2001 </a:t>
            </a:r>
            <a:endParaRPr lang="it-IT" sz="1400" dirty="0" smtClean="0"/>
          </a:p>
        </p:txBody>
      </p:sp>
      <p:cxnSp>
        <p:nvCxnSpPr>
          <p:cNvPr id="14" name="Connettore 1 13"/>
          <p:cNvCxnSpPr/>
          <p:nvPr/>
        </p:nvCxnSpPr>
        <p:spPr>
          <a:xfrm>
            <a:off x="0" y="2564904"/>
            <a:ext cx="12190413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/>
          <p:cNvCxnSpPr/>
          <p:nvPr/>
        </p:nvCxnSpPr>
        <p:spPr>
          <a:xfrm>
            <a:off x="2998862" y="4293096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ttore 2 16"/>
          <p:cNvCxnSpPr/>
          <p:nvPr/>
        </p:nvCxnSpPr>
        <p:spPr>
          <a:xfrm>
            <a:off x="9263558" y="4293096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asellaDiTesto 17"/>
          <p:cNvSpPr txBox="1"/>
          <p:nvPr/>
        </p:nvSpPr>
        <p:spPr>
          <a:xfrm>
            <a:off x="262558" y="4797152"/>
            <a:ext cx="1137726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Due regole di giudizio diverse nel </a:t>
            </a:r>
            <a:r>
              <a:rPr lang="it-IT" b="1" i="1" dirty="0" err="1" smtClean="0"/>
              <a:t>simultaneus</a:t>
            </a:r>
            <a:r>
              <a:rPr lang="it-IT" b="1" i="1" dirty="0" smtClean="0"/>
              <a:t> </a:t>
            </a:r>
            <a:r>
              <a:rPr lang="it-IT" b="1" i="1" dirty="0" err="1" smtClean="0"/>
              <a:t>processus</a:t>
            </a:r>
            <a:r>
              <a:rPr lang="it-IT" b="1" i="1" dirty="0" smtClean="0"/>
              <a:t>?</a:t>
            </a:r>
          </a:p>
          <a:p>
            <a:pPr algn="ctr"/>
            <a:r>
              <a:rPr lang="it-IT" dirty="0" smtClean="0"/>
              <a:t>(per </a:t>
            </a:r>
            <a:r>
              <a:rPr lang="it-IT" u="sng" dirty="0" smtClean="0"/>
              <a:t>l’imprenditore</a:t>
            </a:r>
            <a:r>
              <a:rPr lang="it-IT" dirty="0" smtClean="0"/>
              <a:t>, il processo ha luogo se è ragionevole prevedere una condanna; per l’</a:t>
            </a:r>
            <a:r>
              <a:rPr lang="it-IT" u="sng" dirty="0" smtClean="0"/>
              <a:t>ente</a:t>
            </a:r>
            <a:r>
              <a:rPr lang="it-IT" dirty="0" smtClean="0"/>
              <a:t>, il processo ha luogo se è possibile sostenere l’accusa in giudizio??? Conclusione assurda).</a:t>
            </a:r>
            <a:endParaRPr lang="it-IT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1734</TotalTime>
  <Words>602</Words>
  <Application>Microsoft Office PowerPoint</Application>
  <PresentationFormat>Personalizzato</PresentationFormat>
  <Paragraphs>65</Paragraphs>
  <Slides>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6" baseType="lpstr">
      <vt:lpstr>Tema di Office</vt:lpstr>
      <vt:lpstr>Indagini preliminari</vt:lpstr>
      <vt:lpstr>Il protocollo di Potenza</vt:lpstr>
      <vt:lpstr>Le indagini nel d.lgs. 231/2001: durata e qualità</vt:lpstr>
      <vt:lpstr>Archiviazione</vt:lpstr>
      <vt:lpstr>Esercizio dell’azione penale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269</cp:revision>
  <dcterms:created xsi:type="dcterms:W3CDTF">2023-10-03T16:19:00Z</dcterms:created>
  <dcterms:modified xsi:type="dcterms:W3CDTF">2024-03-27T16:46:50Z</dcterms:modified>
</cp:coreProperties>
</file>