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0" r:id="rId6"/>
    <p:sldId id="261" r:id="rId7"/>
  </p:sldIdLst>
  <p:sldSz cx="12190413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798" y="-10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58C7ED-290D-4D8D-9A36-402EF7CE85CA}" type="datetimeFigureOut">
              <a:rPr lang="it-IT" smtClean="0"/>
              <a:pPr/>
              <a:t>12/03/2024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8C8ADD-3B18-4E5B-ABF1-FEE4261BA229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C8ADD-3B18-4E5B-ABF1-FEE4261BA229}" type="slidenum">
              <a:rPr lang="it-IT" smtClean="0"/>
              <a:pPr/>
              <a:t>1</a:t>
            </a:fld>
            <a:endParaRPr lang="it-IT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914281" y="2130426"/>
            <a:ext cx="10361851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828562" y="3886200"/>
            <a:ext cx="853328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12/03/2024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12/03/2024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962959" y="4406901"/>
            <a:ext cx="1036185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962959" y="2906713"/>
            <a:ext cx="1036185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12/03/2024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812695" y="1600201"/>
            <a:ext cx="721054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226413" y="1600201"/>
            <a:ext cx="7212661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12/03/2024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09521" y="274638"/>
            <a:ext cx="10971372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09521" y="1535113"/>
            <a:ext cx="5386216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09521" y="2174875"/>
            <a:ext cx="538621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92561" y="1535113"/>
            <a:ext cx="538833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92561" y="2174875"/>
            <a:ext cx="538833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12/03/2024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12/03/2024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12/03/2024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09521" y="273050"/>
            <a:ext cx="401056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766113" y="273051"/>
            <a:ext cx="681477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09521" y="1435101"/>
            <a:ext cx="4010562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12/03/2024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389406" y="4800600"/>
            <a:ext cx="7314248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2389406" y="612775"/>
            <a:ext cx="7314248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2389406" y="5367338"/>
            <a:ext cx="7314248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12/03/2024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12/03/2024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11784067" y="274639"/>
            <a:ext cx="3655008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812694" y="274639"/>
            <a:ext cx="10768198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12/03/2024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609521" y="274638"/>
            <a:ext cx="1097137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09521" y="1600201"/>
            <a:ext cx="10971372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609521" y="6356351"/>
            <a:ext cx="28444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C52B31-2836-4882-A3DD-BF4E5C353BC2}" type="datetimeFigureOut">
              <a:rPr lang="it-IT" smtClean="0"/>
              <a:pPr/>
              <a:t>12/03/2024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4165058" y="6356351"/>
            <a:ext cx="386029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8736463" y="6356351"/>
            <a:ext cx="28444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xmlns="" id="{6608E192-2EF0-433A-8024-67F22F041EBC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428" y="-1600"/>
            <a:ext cx="1374799" cy="1374799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xmlns="" id="{AB1E116B-F72E-4E11-A62D-AAE26B8D40E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2558" y="2132856"/>
            <a:ext cx="10361851" cy="1470025"/>
          </a:xfrm>
        </p:spPr>
        <p:txBody>
          <a:bodyPr>
            <a:normAutofit/>
          </a:bodyPr>
          <a:lstStyle/>
          <a:p>
            <a:r>
              <a:rPr lang="en-US" dirty="0" err="1" smtClean="0">
                <a:solidFill>
                  <a:srgbClr val="002060"/>
                </a:solidFill>
              </a:rPr>
              <a:t>L’Organismo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di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Vigilanza</a:t>
            </a:r>
            <a:r>
              <a:rPr lang="en-US" dirty="0" smtClean="0">
                <a:solidFill>
                  <a:srgbClr val="002060"/>
                </a:solidFill>
              </a:rPr>
              <a:t> (</a:t>
            </a:r>
            <a:r>
              <a:rPr lang="en-US" dirty="0" err="1" smtClean="0">
                <a:solidFill>
                  <a:srgbClr val="002060"/>
                </a:solidFill>
              </a:rPr>
              <a:t>O.d.V</a:t>
            </a:r>
            <a:r>
              <a:rPr lang="en-US" dirty="0" smtClean="0">
                <a:solidFill>
                  <a:srgbClr val="002060"/>
                </a:solidFill>
              </a:rPr>
              <a:t>.)</a:t>
            </a:r>
            <a:endParaRPr lang="en-GB" dirty="0">
              <a:solidFill>
                <a:srgbClr val="002060"/>
              </a:solidFill>
            </a:endParaRPr>
          </a:p>
        </p:txBody>
      </p:sp>
      <p:pic>
        <p:nvPicPr>
          <p:cNvPr id="6" name="Picture 17">
            <a:extLst>
              <a:ext uri="{FF2B5EF4-FFF2-40B4-BE49-F238E27FC236}">
                <a16:creationId xmlns:a16="http://schemas.microsoft.com/office/drawing/2014/main" xmlns="" id="{33BBE889-19EA-4438-B198-2A37F5DAF28B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501221" y="-1600"/>
            <a:ext cx="1900859" cy="6858000"/>
          </a:xfrm>
          <a:prstGeom prst="rect">
            <a:avLst/>
          </a:prstGeom>
        </p:spPr>
      </p:pic>
      <p:cxnSp>
        <p:nvCxnSpPr>
          <p:cNvPr id="7" name="Straight Connector 12">
            <a:extLst>
              <a:ext uri="{FF2B5EF4-FFF2-40B4-BE49-F238E27FC236}">
                <a16:creationId xmlns:a16="http://schemas.microsoft.com/office/drawing/2014/main" xmlns="" id="{4E844D55-2498-485F-A068-303F614D4BAE}"/>
              </a:ext>
            </a:extLst>
          </p:cNvPr>
          <p:cNvCxnSpPr>
            <a:cxnSpLocks/>
          </p:cNvCxnSpPr>
          <p:nvPr/>
        </p:nvCxnSpPr>
        <p:spPr>
          <a:xfrm>
            <a:off x="331734" y="5140302"/>
            <a:ext cx="10181181" cy="0"/>
          </a:xfrm>
          <a:prstGeom prst="line">
            <a:avLst/>
          </a:prstGeom>
          <a:ln w="38100">
            <a:solidFill>
              <a:srgbClr val="8FAAC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18">
            <a:extLst>
              <a:ext uri="{FF2B5EF4-FFF2-40B4-BE49-F238E27FC236}">
                <a16:creationId xmlns:a16="http://schemas.microsoft.com/office/drawing/2014/main" xmlns="" id="{7597A951-F3AF-4358-BBAF-F5E6C9E47139}"/>
              </a:ext>
            </a:extLst>
          </p:cNvPr>
          <p:cNvCxnSpPr>
            <a:cxnSpLocks/>
          </p:cNvCxnSpPr>
          <p:nvPr/>
        </p:nvCxnSpPr>
        <p:spPr>
          <a:xfrm>
            <a:off x="331734" y="6527142"/>
            <a:ext cx="10181181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CasellaDiTesto 8"/>
          <p:cNvSpPr txBox="1"/>
          <p:nvPr/>
        </p:nvSpPr>
        <p:spPr>
          <a:xfrm>
            <a:off x="3879669" y="4702628"/>
            <a:ext cx="40910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smtClean="0"/>
              <a:t>Giovedì 14 marzo 2024, ore 18.00 – 20.00</a:t>
            </a:r>
            <a:endParaRPr lang="it-IT" dirty="0"/>
          </a:p>
        </p:txBody>
      </p:sp>
      <p:sp>
        <p:nvSpPr>
          <p:cNvPr id="14" name="Subtitle 2">
            <a:extLst>
              <a:ext uri="{FF2B5EF4-FFF2-40B4-BE49-F238E27FC236}">
                <a16:creationId xmlns="" xmlns:a16="http://schemas.microsoft.com/office/drawing/2014/main" id="{8C0D0ED9-22F7-4699-AF14-D3C3BA0CAEE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20041" y="5140302"/>
            <a:ext cx="10133616" cy="1374798"/>
          </a:xfrm>
        </p:spPr>
        <p:txBody>
          <a:bodyPr>
            <a:normAutofit lnSpcReduction="10000"/>
          </a:bodyPr>
          <a:lstStyle/>
          <a:p>
            <a:endParaRPr lang="en-US" sz="1800" dirty="0">
              <a:solidFill>
                <a:schemeClr val="tx2"/>
              </a:solidFill>
            </a:endParaRPr>
          </a:p>
          <a:p>
            <a:pPr algn="r"/>
            <a:r>
              <a:rPr lang="en-GB" sz="2000" dirty="0" smtClean="0">
                <a:solidFill>
                  <a:schemeClr val="tx2"/>
                </a:solidFill>
              </a:rPr>
              <a:t>Francesco Trapella</a:t>
            </a:r>
            <a:endParaRPr lang="en-GB" sz="2000" dirty="0">
              <a:solidFill>
                <a:schemeClr val="tx2"/>
              </a:solidFill>
            </a:endParaRPr>
          </a:p>
          <a:p>
            <a:pPr algn="r"/>
            <a:r>
              <a:rPr lang="en-GB" sz="2000" b="1" dirty="0" err="1" smtClean="0">
                <a:solidFill>
                  <a:schemeClr val="tx2"/>
                </a:solidFill>
              </a:rPr>
              <a:t>Modelli</a:t>
            </a:r>
            <a:r>
              <a:rPr lang="en-GB" sz="2000" b="1" dirty="0" smtClean="0">
                <a:solidFill>
                  <a:schemeClr val="tx2"/>
                </a:solidFill>
              </a:rPr>
              <a:t> </a:t>
            </a:r>
            <a:r>
              <a:rPr lang="en-GB" sz="2000" b="1" dirty="0" err="1" smtClean="0">
                <a:solidFill>
                  <a:schemeClr val="tx2"/>
                </a:solidFill>
              </a:rPr>
              <a:t>organizzativi</a:t>
            </a:r>
            <a:r>
              <a:rPr lang="en-GB" sz="2000" b="1" dirty="0" smtClean="0">
                <a:solidFill>
                  <a:schemeClr val="tx2"/>
                </a:solidFill>
              </a:rPr>
              <a:t> e </a:t>
            </a:r>
            <a:r>
              <a:rPr lang="en-GB" sz="2000" b="1" dirty="0" err="1" smtClean="0">
                <a:solidFill>
                  <a:schemeClr val="tx2"/>
                </a:solidFill>
              </a:rPr>
              <a:t>responsabilità</a:t>
            </a:r>
            <a:r>
              <a:rPr lang="en-GB" sz="2000" b="1" dirty="0" smtClean="0">
                <a:solidFill>
                  <a:schemeClr val="tx2"/>
                </a:solidFill>
              </a:rPr>
              <a:t> </a:t>
            </a:r>
            <a:r>
              <a:rPr lang="en-GB" sz="2000" b="1" dirty="0" err="1" smtClean="0">
                <a:solidFill>
                  <a:schemeClr val="tx2"/>
                </a:solidFill>
              </a:rPr>
              <a:t>d’impresa</a:t>
            </a:r>
            <a:r>
              <a:rPr lang="en-GB" sz="2000" b="1" dirty="0" smtClean="0">
                <a:solidFill>
                  <a:schemeClr val="tx2"/>
                </a:solidFill>
              </a:rPr>
              <a:t>/B</a:t>
            </a:r>
            <a:endParaRPr lang="en-GB" sz="2000" b="1" dirty="0">
              <a:solidFill>
                <a:schemeClr val="tx2"/>
              </a:solidFill>
            </a:endParaRPr>
          </a:p>
          <a:p>
            <a:pPr algn="r"/>
            <a:r>
              <a:rPr lang="en-GB" sz="2000" b="1" dirty="0" err="1" smtClean="0">
                <a:solidFill>
                  <a:schemeClr val="tx2"/>
                </a:solidFill>
              </a:rPr>
              <a:t>Lezione</a:t>
            </a:r>
            <a:r>
              <a:rPr lang="en-GB" sz="2000" b="1" dirty="0" smtClean="0">
                <a:solidFill>
                  <a:schemeClr val="tx2"/>
                </a:solidFill>
              </a:rPr>
              <a:t> 5</a:t>
            </a:r>
            <a:endParaRPr lang="en-GB" sz="2000" b="1" dirty="0">
              <a:solidFill>
                <a:schemeClr val="tx2"/>
              </a:solidFill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119542" y="260648"/>
            <a:ext cx="1009650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A64BDF3-FCBC-4156-A1C0-0944089333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7196" y="437071"/>
            <a:ext cx="5289306" cy="5676385"/>
          </a:xfrm>
        </p:spPr>
        <p:txBody>
          <a:bodyPr>
            <a:normAutofit/>
          </a:bodyPr>
          <a:lstStyle/>
          <a:p>
            <a:pPr lvl="1">
              <a:buClr>
                <a:schemeClr val="tx2"/>
              </a:buClr>
            </a:pPr>
            <a:endParaRPr lang="en-US" b="1" dirty="0"/>
          </a:p>
          <a:p>
            <a:pPr lvl="1">
              <a:buClr>
                <a:schemeClr val="tx2"/>
              </a:buClr>
              <a:buNone/>
            </a:pPr>
            <a:endParaRPr lang="en-US" sz="4000" b="1" dirty="0" smtClean="0"/>
          </a:p>
          <a:p>
            <a:pPr lvl="1">
              <a:buClr>
                <a:schemeClr val="tx2"/>
              </a:buClr>
            </a:pPr>
            <a:endParaRPr lang="en-US" sz="1200" b="1" dirty="0"/>
          </a:p>
          <a:p>
            <a:pPr lvl="1">
              <a:buClr>
                <a:schemeClr val="tx2"/>
              </a:buClr>
            </a:pPr>
            <a:endParaRPr lang="en-US" sz="1200" b="1" dirty="0"/>
          </a:p>
          <a:p>
            <a:pPr lvl="1">
              <a:buClr>
                <a:schemeClr val="tx2"/>
              </a:buClr>
            </a:pPr>
            <a:endParaRPr lang="en-US" sz="1200" b="1" dirty="0"/>
          </a:p>
          <a:p>
            <a:pPr lvl="1">
              <a:buClr>
                <a:schemeClr val="tx2"/>
              </a:buClr>
              <a:buNone/>
            </a:pPr>
            <a:endParaRPr lang="en-US" b="1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03" y="2121"/>
            <a:ext cx="11703151" cy="749049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chemeClr val="tx2"/>
                </a:solidFill>
              </a:rPr>
              <a:t>La </a:t>
            </a:r>
            <a:r>
              <a:rPr lang="en-US" sz="3600" b="1" dirty="0" err="1" smtClean="0">
                <a:solidFill>
                  <a:schemeClr val="tx2"/>
                </a:solidFill>
              </a:rPr>
              <a:t>responsabilità</a:t>
            </a:r>
            <a:r>
              <a:rPr lang="en-US" sz="3600" b="1" dirty="0" smtClean="0">
                <a:solidFill>
                  <a:schemeClr val="tx2"/>
                </a:solidFill>
              </a:rPr>
              <a:t> </a:t>
            </a:r>
            <a:r>
              <a:rPr lang="en-US" sz="3600" b="1" dirty="0" err="1" smtClean="0">
                <a:solidFill>
                  <a:schemeClr val="tx2"/>
                </a:solidFill>
              </a:rPr>
              <a:t>dell’ente</a:t>
            </a:r>
            <a:r>
              <a:rPr lang="en-US" sz="3600" b="1" dirty="0" smtClean="0">
                <a:solidFill>
                  <a:schemeClr val="tx2"/>
                </a:solidFill>
              </a:rPr>
              <a:t> </a:t>
            </a:r>
            <a:r>
              <a:rPr lang="en-US" sz="3600" b="1" dirty="0" err="1" smtClean="0">
                <a:solidFill>
                  <a:schemeClr val="tx2"/>
                </a:solidFill>
              </a:rPr>
              <a:t>nella</a:t>
            </a:r>
            <a:r>
              <a:rPr lang="en-US" sz="3600" b="1" dirty="0" smtClean="0">
                <a:solidFill>
                  <a:schemeClr val="tx2"/>
                </a:solidFill>
              </a:rPr>
              <a:t> </a:t>
            </a:r>
            <a:r>
              <a:rPr lang="en-US" sz="3600" b="1" dirty="0" err="1" smtClean="0">
                <a:solidFill>
                  <a:schemeClr val="tx2"/>
                </a:solidFill>
              </a:rPr>
              <a:t>direttiva</a:t>
            </a:r>
            <a:r>
              <a:rPr lang="en-US" sz="3600" b="1" dirty="0" smtClean="0">
                <a:solidFill>
                  <a:schemeClr val="tx2"/>
                </a:solidFill>
              </a:rPr>
              <a:t> PIF</a:t>
            </a:r>
            <a:endParaRPr lang="en-US" sz="3600" b="1" dirty="0">
              <a:solidFill>
                <a:schemeClr val="tx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D19A51CE-C71F-400C-A8F4-B5598E747AB0}"/>
              </a:ext>
            </a:extLst>
          </p:cNvPr>
          <p:cNvSpPr txBox="1"/>
          <p:nvPr/>
        </p:nvSpPr>
        <p:spPr>
          <a:xfrm>
            <a:off x="838622" y="6304002"/>
            <a:ext cx="11351791" cy="553998"/>
          </a:xfrm>
          <a:prstGeom prst="rect">
            <a:avLst/>
          </a:prstGeom>
          <a:solidFill>
            <a:srgbClr val="8FAAC4"/>
          </a:solid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1500" b="1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 </a:t>
            </a:r>
          </a:p>
          <a:p>
            <a:r>
              <a:rPr lang="it-IT" sz="1500" b="1" dirty="0" smtClean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L’Organismo di Vigilanza (</a:t>
            </a:r>
            <a:r>
              <a:rPr lang="it-IT" sz="1500" b="1" dirty="0" err="1" smtClean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O.d.V.</a:t>
            </a:r>
            <a:r>
              <a:rPr lang="it-IT" sz="1500" b="1" dirty="0" smtClean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)</a:t>
            </a:r>
            <a:endParaRPr lang="hr-HR" sz="1500" b="1" dirty="0">
              <a:solidFill>
                <a:schemeClr val="bg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AF10732A-C883-4124-8BE2-1596FEC5F056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979" y="6119630"/>
            <a:ext cx="743338" cy="740145"/>
          </a:xfrm>
          <a:prstGeom prst="rect">
            <a:avLst/>
          </a:prstGeom>
        </p:spPr>
      </p:pic>
      <p:sp>
        <p:nvSpPr>
          <p:cNvPr id="23554" name="AutoShape 2" descr="Giudice di Pace: chi è e cosa fa?"/>
          <p:cNvSpPr>
            <a:spLocks noChangeAspect="1" noChangeArrowheads="1"/>
          </p:cNvSpPr>
          <p:nvPr/>
        </p:nvSpPr>
        <p:spPr bwMode="auto">
          <a:xfrm>
            <a:off x="155555" y="-144463"/>
            <a:ext cx="30476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17" name="CasellaDiTesto 16"/>
          <p:cNvSpPr txBox="1"/>
          <p:nvPr/>
        </p:nvSpPr>
        <p:spPr>
          <a:xfrm>
            <a:off x="262558" y="836712"/>
            <a:ext cx="11665296" cy="175432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Art. 6 direttiva 1371/2017/UE (PIF) – 1. </a:t>
            </a:r>
            <a:r>
              <a:rPr lang="it-IT" dirty="0" smtClean="0"/>
              <a:t>Gli Stati membri adottano le misure necessarie affinché le persone giuridiche possano essere ritenute </a:t>
            </a:r>
            <a:r>
              <a:rPr lang="it-IT" b="1" u="sng" dirty="0" smtClean="0">
                <a:solidFill>
                  <a:schemeClr val="accent1">
                    <a:lumMod val="75000"/>
                  </a:schemeClr>
                </a:solidFill>
              </a:rPr>
              <a:t>responsabili</a:t>
            </a:r>
            <a:r>
              <a:rPr lang="it-IT" dirty="0" smtClean="0"/>
              <a:t> di uno dei reati di cui agli articoli 3, 4 e 5 commessi </a:t>
            </a:r>
            <a:r>
              <a:rPr lang="it-IT" b="1" dirty="0" smtClean="0">
                <a:solidFill>
                  <a:schemeClr val="accent1">
                    <a:lumMod val="75000"/>
                  </a:schemeClr>
                </a:solidFill>
              </a:rPr>
              <a:t>a loro vantaggio</a:t>
            </a:r>
            <a:r>
              <a:rPr lang="it-IT" b="1" dirty="0" smtClean="0"/>
              <a:t> </a:t>
            </a:r>
            <a:r>
              <a:rPr lang="it-IT" dirty="0" smtClean="0"/>
              <a:t>da qualsiasi soggetto, a titolo individuale o in quanto membro di un organo della persona giuridica, e che detenga una </a:t>
            </a:r>
            <a:r>
              <a:rPr lang="it-IT" b="1" dirty="0" smtClean="0">
                <a:solidFill>
                  <a:schemeClr val="accent1">
                    <a:lumMod val="75000"/>
                  </a:schemeClr>
                </a:solidFill>
              </a:rPr>
              <a:t>posizione preminente</a:t>
            </a:r>
            <a:r>
              <a:rPr lang="it-IT" dirty="0" smtClean="0"/>
              <a:t> in seno alla persona giuridica basata: </a:t>
            </a:r>
            <a:r>
              <a:rPr lang="it-IT" i="1" dirty="0" smtClean="0"/>
              <a:t>a) </a:t>
            </a:r>
            <a:r>
              <a:rPr lang="it-IT" dirty="0" smtClean="0"/>
              <a:t>sul potere di rappresentanza della persona giuridica; </a:t>
            </a:r>
            <a:r>
              <a:rPr lang="it-IT" i="1" dirty="0" smtClean="0"/>
              <a:t>b)</a:t>
            </a:r>
            <a:r>
              <a:rPr lang="it-IT" dirty="0" smtClean="0"/>
              <a:t> sul potere di adottare decisioni per conto della persona giuridica; oppure </a:t>
            </a:r>
            <a:r>
              <a:rPr lang="it-IT" i="1" dirty="0" smtClean="0"/>
              <a:t>c)</a:t>
            </a:r>
            <a:r>
              <a:rPr lang="it-IT" dirty="0" smtClean="0"/>
              <a:t> sull’autorità di esercitare un controllo in seno alla persona giuridica.</a:t>
            </a:r>
            <a:endParaRPr lang="it-IT" b="1" dirty="0"/>
          </a:p>
        </p:txBody>
      </p:sp>
      <p:cxnSp>
        <p:nvCxnSpPr>
          <p:cNvPr id="27" name="Connettore 2 26"/>
          <p:cNvCxnSpPr/>
          <p:nvPr/>
        </p:nvCxnSpPr>
        <p:spPr>
          <a:xfrm>
            <a:off x="3214886" y="1412776"/>
            <a:ext cx="0" cy="136815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CasellaDiTesto 27"/>
          <p:cNvSpPr txBox="1"/>
          <p:nvPr/>
        </p:nvSpPr>
        <p:spPr>
          <a:xfrm>
            <a:off x="694606" y="2780928"/>
            <a:ext cx="5472608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Quale responsabilità? Penale? Amministrativa? Civile?</a:t>
            </a:r>
            <a:endParaRPr lang="it-IT" dirty="0"/>
          </a:p>
        </p:txBody>
      </p:sp>
      <p:sp>
        <p:nvSpPr>
          <p:cNvPr id="29" name="CasellaDiTesto 28"/>
          <p:cNvSpPr txBox="1"/>
          <p:nvPr/>
        </p:nvSpPr>
        <p:spPr>
          <a:xfrm>
            <a:off x="694606" y="3212976"/>
            <a:ext cx="5472608" cy="2062103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sz="1600" dirty="0" smtClean="0"/>
              <a:t>La direttiva </a:t>
            </a:r>
            <a:r>
              <a:rPr lang="it-IT" sz="1600" u="sng" dirty="0" smtClean="0"/>
              <a:t>non parla esplicitamente di responsabilità penale</a:t>
            </a:r>
            <a:r>
              <a:rPr lang="it-IT" sz="1600" dirty="0" smtClean="0"/>
              <a:t>, né di procedimenti penali … eppure, quando vuole riferirsi ad un tale contesto, lo fa esplicitamente (v. </a:t>
            </a:r>
            <a:r>
              <a:rPr lang="it-IT" sz="1600" b="1" dirty="0" smtClean="0"/>
              <a:t>art. 6</a:t>
            </a:r>
            <a:r>
              <a:rPr lang="it-IT" sz="1600" dirty="0" smtClean="0"/>
              <a:t>, </a:t>
            </a:r>
            <a:r>
              <a:rPr lang="it-IT" sz="1600" b="1" dirty="0" smtClean="0"/>
              <a:t>par. 3</a:t>
            </a:r>
            <a:r>
              <a:rPr lang="it-IT" sz="1600" dirty="0" smtClean="0"/>
              <a:t>. La responsabilità delle persone giuridiche ai sensi dei paragrafi 1 e 2 del presente articolo non esclude la </a:t>
            </a:r>
            <a:r>
              <a:rPr lang="it-IT" sz="1600" b="1" dirty="0" smtClean="0">
                <a:solidFill>
                  <a:schemeClr val="accent1">
                    <a:lumMod val="75000"/>
                  </a:schemeClr>
                </a:solidFill>
              </a:rPr>
              <a:t>possibilità di procedimenti penali contro le persone fisiche</a:t>
            </a:r>
            <a:r>
              <a:rPr lang="it-IT" sz="1600" dirty="0" smtClean="0"/>
              <a:t> che abbiano commesso i reati di cui agli articoli 3 e 4 o che siano </a:t>
            </a:r>
            <a:r>
              <a:rPr lang="it-IT" sz="1600" b="1" dirty="0" smtClean="0">
                <a:solidFill>
                  <a:schemeClr val="accent1">
                    <a:lumMod val="75000"/>
                  </a:schemeClr>
                </a:solidFill>
              </a:rPr>
              <a:t>penalmente responsabili</a:t>
            </a:r>
            <a:r>
              <a:rPr lang="it-IT" sz="1600" dirty="0" smtClean="0"/>
              <a:t> ai sensi dell'articolo 5).</a:t>
            </a:r>
            <a:endParaRPr lang="it-IT" sz="1600" dirty="0"/>
          </a:p>
        </p:txBody>
      </p:sp>
      <p:sp>
        <p:nvSpPr>
          <p:cNvPr id="30" name="CasellaDiTesto 29"/>
          <p:cNvSpPr txBox="1"/>
          <p:nvPr/>
        </p:nvSpPr>
        <p:spPr>
          <a:xfrm>
            <a:off x="6383238" y="2780928"/>
            <a:ext cx="5544616" cy="313932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Lessico vago … Art. 6, par. 2</a:t>
            </a:r>
            <a:r>
              <a:rPr lang="it-IT" dirty="0" smtClean="0"/>
              <a:t> – Gli Stati membri adottano inoltre le </a:t>
            </a:r>
            <a:r>
              <a:rPr lang="it-IT" b="1" dirty="0" smtClean="0">
                <a:solidFill>
                  <a:schemeClr val="accent1">
                    <a:lumMod val="75000"/>
                  </a:schemeClr>
                </a:solidFill>
              </a:rPr>
              <a:t>misure necessarie</a:t>
            </a:r>
            <a:r>
              <a:rPr lang="it-IT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it-IT" dirty="0" smtClean="0"/>
              <a:t>affinché le persone giuridiche possano essere ritenute responsabili qualora la </a:t>
            </a:r>
            <a:r>
              <a:rPr lang="it-IT" b="1" dirty="0" smtClean="0">
                <a:solidFill>
                  <a:schemeClr val="accent1">
                    <a:lumMod val="75000"/>
                  </a:schemeClr>
                </a:solidFill>
              </a:rPr>
              <a:t>mancata sorveglianza o il mancato controllo</a:t>
            </a:r>
            <a:r>
              <a:rPr lang="it-IT" dirty="0" smtClean="0"/>
              <a:t> da parte di un soggetto tra quelli di cui al paragrafo 1 del presente articolo abbiano reso possibile la commissione, da parte di una persona sottoposta all'autorità di tale soggetto, di uno dei reati di cui all'articolo 3, 4 o 5, a vantaggio di tale persona giuridica.</a:t>
            </a:r>
          </a:p>
          <a:p>
            <a:pPr algn="just"/>
            <a:r>
              <a:rPr lang="it-IT" i="1" dirty="0" smtClean="0"/>
              <a:t>[Quali misure? In che modo si estrinseca la sorveglianza? Che differenza c’è rispetto al controllo?]</a:t>
            </a:r>
            <a:r>
              <a:rPr lang="it-IT" dirty="0" smtClean="0"/>
              <a:t> </a:t>
            </a:r>
            <a:endParaRPr lang="it-IT" b="1" dirty="0"/>
          </a:p>
        </p:txBody>
      </p:sp>
      <p:sp>
        <p:nvSpPr>
          <p:cNvPr id="32" name="CasellaDiTesto 31"/>
          <p:cNvSpPr txBox="1"/>
          <p:nvPr/>
        </p:nvSpPr>
        <p:spPr>
          <a:xfrm>
            <a:off x="334566" y="5373216"/>
            <a:ext cx="5976664" cy="73866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sz="1400" b="1" dirty="0" smtClean="0"/>
              <a:t>Difficoltà </a:t>
            </a:r>
            <a:r>
              <a:rPr lang="it-IT" sz="1400" dirty="0" smtClean="0"/>
              <a:t>(forse: impossibilità) </a:t>
            </a:r>
            <a:r>
              <a:rPr lang="it-IT" sz="1400" b="1" dirty="0" smtClean="0"/>
              <a:t>di ammettere una </a:t>
            </a:r>
            <a:r>
              <a:rPr lang="it-IT" sz="1400" b="1" u="sng" dirty="0" smtClean="0"/>
              <a:t>responsabilità penale dell’ente</a:t>
            </a:r>
            <a:r>
              <a:rPr lang="it-IT" sz="1400" b="1" dirty="0" smtClean="0"/>
              <a:t> a livello europeo</a:t>
            </a:r>
            <a:r>
              <a:rPr lang="it-IT" sz="1400" dirty="0" smtClean="0"/>
              <a:t> (v. lezione n. 1); </a:t>
            </a:r>
            <a:r>
              <a:rPr lang="it-IT" sz="1400" b="1" dirty="0" smtClean="0"/>
              <a:t>mancanza di un corpo di regole omologo alla nostra “231”</a:t>
            </a:r>
            <a:r>
              <a:rPr lang="it-IT" sz="1400" dirty="0" smtClean="0"/>
              <a:t>.</a:t>
            </a:r>
            <a:endParaRPr lang="it-IT" sz="1400" b="1" dirty="0"/>
          </a:p>
        </p:txBody>
      </p:sp>
    </p:spTree>
    <p:extLst>
      <p:ext uri="{BB962C8B-B14F-4D97-AF65-F5344CB8AC3E}">
        <p14:creationId xmlns:p14="http://schemas.microsoft.com/office/powerpoint/2010/main" xmlns="" val="3027057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03" y="2121"/>
            <a:ext cx="11703151" cy="749049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chemeClr val="tx2"/>
                </a:solidFill>
              </a:rPr>
              <a:t>MOG e </a:t>
            </a:r>
            <a:r>
              <a:rPr lang="en-US" sz="3600" b="1" dirty="0" err="1" smtClean="0">
                <a:solidFill>
                  <a:schemeClr val="tx2"/>
                </a:solidFill>
              </a:rPr>
              <a:t>O.d.V</a:t>
            </a:r>
            <a:r>
              <a:rPr lang="en-US" sz="3600" b="1" dirty="0" smtClean="0">
                <a:solidFill>
                  <a:schemeClr val="tx2"/>
                </a:solidFill>
              </a:rPr>
              <a:t>.</a:t>
            </a:r>
            <a:endParaRPr lang="en-US" sz="3600" b="1" dirty="0">
              <a:solidFill>
                <a:schemeClr val="tx2"/>
              </a:solidFill>
            </a:endParaRPr>
          </a:p>
        </p:txBody>
      </p:sp>
      <p:pic>
        <p:nvPicPr>
          <p:cNvPr id="5" name="Picture 3">
            <a:extLst>
              <a:ext uri="{FF2B5EF4-FFF2-40B4-BE49-F238E27FC236}">
                <a16:creationId xmlns:a16="http://schemas.microsoft.com/office/drawing/2014/main" xmlns="" id="{AF10732A-C883-4124-8BE2-1596FEC5F056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979" y="6119630"/>
            <a:ext cx="743338" cy="740145"/>
          </a:xfrm>
          <a:prstGeom prst="rect">
            <a:avLst/>
          </a:prstGeom>
        </p:spPr>
      </p:pic>
      <p:sp>
        <p:nvSpPr>
          <p:cNvPr id="6" name="TextBox 4">
            <a:extLst>
              <a:ext uri="{FF2B5EF4-FFF2-40B4-BE49-F238E27FC236}">
                <a16:creationId xmlns:a16="http://schemas.microsoft.com/office/drawing/2014/main" xmlns="" id="{D19A51CE-C71F-400C-A8F4-B5598E747AB0}"/>
              </a:ext>
            </a:extLst>
          </p:cNvPr>
          <p:cNvSpPr txBox="1"/>
          <p:nvPr/>
        </p:nvSpPr>
        <p:spPr>
          <a:xfrm>
            <a:off x="838622" y="6304002"/>
            <a:ext cx="11351791" cy="553998"/>
          </a:xfrm>
          <a:prstGeom prst="rect">
            <a:avLst/>
          </a:prstGeom>
          <a:solidFill>
            <a:srgbClr val="8FAAC4"/>
          </a:solid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1500" b="1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 </a:t>
            </a:r>
          </a:p>
          <a:p>
            <a:r>
              <a:rPr lang="it-IT" sz="1500" b="1" dirty="0" smtClean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L’Organismo di Vigilanza (</a:t>
            </a:r>
            <a:r>
              <a:rPr lang="it-IT" sz="1500" b="1" dirty="0" err="1" smtClean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O.d.V.</a:t>
            </a:r>
            <a:r>
              <a:rPr lang="it-IT" sz="1500" b="1" dirty="0" smtClean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)</a:t>
            </a:r>
            <a:endParaRPr lang="hr-HR" sz="1500" b="1" dirty="0">
              <a:solidFill>
                <a:schemeClr val="bg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7" name="CasellaDiTesto 6"/>
          <p:cNvSpPr txBox="1"/>
          <p:nvPr/>
        </p:nvSpPr>
        <p:spPr>
          <a:xfrm>
            <a:off x="3934966" y="692696"/>
            <a:ext cx="3391786" cy="286232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Il </a:t>
            </a:r>
            <a:r>
              <a:rPr lang="it-IT" b="1" dirty="0" smtClean="0">
                <a:solidFill>
                  <a:schemeClr val="accent1">
                    <a:lumMod val="75000"/>
                  </a:schemeClr>
                </a:solidFill>
              </a:rPr>
              <a:t>MOG</a:t>
            </a:r>
            <a:r>
              <a:rPr lang="it-IT" dirty="0" smtClean="0"/>
              <a:t> deve </a:t>
            </a:r>
            <a:r>
              <a:rPr lang="it-IT" b="1" dirty="0" smtClean="0"/>
              <a:t>individuare</a:t>
            </a:r>
            <a:r>
              <a:rPr lang="it-IT" dirty="0" smtClean="0"/>
              <a:t> le attività potenzialmente criminogene, </a:t>
            </a:r>
            <a:r>
              <a:rPr lang="it-IT" b="1" dirty="0" smtClean="0"/>
              <a:t>prevenire</a:t>
            </a:r>
            <a:r>
              <a:rPr lang="it-IT" dirty="0" smtClean="0"/>
              <a:t> i reati, garantire un efficace sistema di </a:t>
            </a:r>
            <a:r>
              <a:rPr lang="it-IT" b="1" dirty="0" smtClean="0"/>
              <a:t>interazione</a:t>
            </a:r>
            <a:r>
              <a:rPr lang="it-IT" dirty="0" smtClean="0"/>
              <a:t> con l’</a:t>
            </a:r>
            <a:r>
              <a:rPr lang="it-IT" b="1" dirty="0" err="1" smtClean="0">
                <a:solidFill>
                  <a:schemeClr val="accent1">
                    <a:lumMod val="75000"/>
                  </a:schemeClr>
                </a:solidFill>
              </a:rPr>
              <a:t>O.d.V.</a:t>
            </a:r>
            <a:r>
              <a:rPr lang="it-IT" dirty="0" smtClean="0"/>
              <a:t>, onde permettere a quest’ultimo di espletare le proprie funzioni e prevedere un sistema di </a:t>
            </a:r>
            <a:r>
              <a:rPr lang="it-IT" b="1" dirty="0" smtClean="0"/>
              <a:t>responsabilità disciplinare</a:t>
            </a:r>
            <a:r>
              <a:rPr lang="it-IT" dirty="0" smtClean="0"/>
              <a:t> per le violazioni del modello.</a:t>
            </a:r>
          </a:p>
        </p:txBody>
      </p:sp>
      <p:sp>
        <p:nvSpPr>
          <p:cNvPr id="8" name="CasellaDiTesto 7"/>
          <p:cNvSpPr txBox="1"/>
          <p:nvPr/>
        </p:nvSpPr>
        <p:spPr>
          <a:xfrm>
            <a:off x="262558" y="692696"/>
            <a:ext cx="2998116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Funzione di “</a:t>
            </a:r>
            <a:r>
              <a:rPr lang="it-IT" b="1" dirty="0" smtClean="0"/>
              <a:t>scudo penale</a:t>
            </a:r>
            <a:r>
              <a:rPr lang="it-IT" dirty="0" smtClean="0"/>
              <a:t>” del MOG e dell’</a:t>
            </a:r>
            <a:r>
              <a:rPr lang="it-IT" dirty="0" err="1" smtClean="0"/>
              <a:t>OdV</a:t>
            </a:r>
            <a:r>
              <a:rPr lang="it-IT" dirty="0" smtClean="0"/>
              <a:t>.</a:t>
            </a:r>
          </a:p>
        </p:txBody>
      </p:sp>
      <p:sp>
        <p:nvSpPr>
          <p:cNvPr id="9" name="CasellaDiTesto 8"/>
          <p:cNvSpPr txBox="1"/>
          <p:nvPr/>
        </p:nvSpPr>
        <p:spPr>
          <a:xfrm>
            <a:off x="262558" y="1844824"/>
            <a:ext cx="3024336" cy="120032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Attuazione di </a:t>
            </a:r>
            <a:r>
              <a:rPr lang="it-IT" b="1" dirty="0" smtClean="0"/>
              <a:t>protocolli</a:t>
            </a:r>
            <a:r>
              <a:rPr lang="it-IT" dirty="0" smtClean="0"/>
              <a:t> operativi </a:t>
            </a:r>
            <a:r>
              <a:rPr lang="it-IT" i="1" dirty="0" smtClean="0"/>
              <a:t>prima</a:t>
            </a:r>
            <a:r>
              <a:rPr lang="it-IT" dirty="0" smtClean="0"/>
              <a:t> dell’eventuale reato (</a:t>
            </a:r>
            <a:r>
              <a:rPr lang="it-IT" i="1" dirty="0" smtClean="0"/>
              <a:t>paragone con l’ambito medico</a:t>
            </a:r>
            <a:r>
              <a:rPr lang="it-IT" dirty="0" smtClean="0"/>
              <a:t>).</a:t>
            </a:r>
            <a:endParaRPr lang="it-IT" sz="1400" i="1" dirty="0"/>
          </a:p>
        </p:txBody>
      </p:sp>
      <p:cxnSp>
        <p:nvCxnSpPr>
          <p:cNvPr id="11" name="Connettore 2 10"/>
          <p:cNvCxnSpPr>
            <a:stCxn id="8" idx="3"/>
          </p:cNvCxnSpPr>
          <p:nvPr/>
        </p:nvCxnSpPr>
        <p:spPr>
          <a:xfrm flipV="1">
            <a:off x="3260674" y="980728"/>
            <a:ext cx="674292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nettore 2 12"/>
          <p:cNvCxnSpPr/>
          <p:nvPr/>
        </p:nvCxnSpPr>
        <p:spPr>
          <a:xfrm flipH="1">
            <a:off x="3286894" y="2564904"/>
            <a:ext cx="648072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CasellaDiTesto 13"/>
          <p:cNvSpPr txBox="1"/>
          <p:nvPr/>
        </p:nvSpPr>
        <p:spPr>
          <a:xfrm>
            <a:off x="262558" y="3717032"/>
            <a:ext cx="7056784" cy="123110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Problema: </a:t>
            </a:r>
            <a:r>
              <a:rPr lang="it-IT" dirty="0" smtClean="0"/>
              <a:t>se il MOG è carente, come può l’</a:t>
            </a:r>
            <a:r>
              <a:rPr lang="it-IT" dirty="0" err="1" smtClean="0"/>
              <a:t>O.d.V.</a:t>
            </a:r>
            <a:r>
              <a:rPr lang="it-IT" dirty="0" smtClean="0"/>
              <a:t> “lavorare bene”?</a:t>
            </a:r>
          </a:p>
          <a:p>
            <a:pPr algn="just"/>
            <a:r>
              <a:rPr lang="it-IT" sz="1400" i="1" dirty="0" smtClean="0"/>
              <a:t>Esempio –  </a:t>
            </a:r>
            <a:r>
              <a:rPr lang="it-IT" sz="1400" dirty="0" smtClean="0"/>
              <a:t>Disastro di Viareggio. La Corte d’Appello di Firenze (</a:t>
            </a:r>
            <a:r>
              <a:rPr lang="it-IT" sz="1400" b="1" dirty="0" smtClean="0"/>
              <a:t>sez. III, 16.12.2019, n. 3733</a:t>
            </a:r>
            <a:r>
              <a:rPr lang="it-IT" sz="1400" dirty="0" smtClean="0"/>
              <a:t>) rimprovera a Trenitalia di non avere adottato un MOG adeguato quanto alla prevenzione del rischio derivato dal fare transitare merci pericolose in zone densamente abitate</a:t>
            </a:r>
            <a:r>
              <a:rPr lang="it-IT" sz="1400" b="1" dirty="0" smtClean="0">
                <a:solidFill>
                  <a:srgbClr val="00B050"/>
                </a:solidFill>
              </a:rPr>
              <a:t> </a:t>
            </a:r>
            <a:r>
              <a:rPr lang="it-IT" sz="1400" dirty="0" smtClean="0"/>
              <a:t>(ferrovia tirrenica).  Su che cosa l’</a:t>
            </a:r>
            <a:r>
              <a:rPr lang="it-IT" sz="1400" dirty="0" err="1" smtClean="0"/>
              <a:t>O.d.V.</a:t>
            </a:r>
            <a:r>
              <a:rPr lang="it-IT" sz="1400" dirty="0" smtClean="0"/>
              <a:t> avrebbe dovuto/potuto vigilare???</a:t>
            </a:r>
            <a:endParaRPr lang="it-IT" sz="1400" i="1" dirty="0" smtClean="0"/>
          </a:p>
        </p:txBody>
      </p:sp>
      <p:cxnSp>
        <p:nvCxnSpPr>
          <p:cNvPr id="16" name="Connettore 1 15"/>
          <p:cNvCxnSpPr/>
          <p:nvPr/>
        </p:nvCxnSpPr>
        <p:spPr>
          <a:xfrm>
            <a:off x="7463358" y="620688"/>
            <a:ext cx="0" cy="5472608"/>
          </a:xfrm>
          <a:prstGeom prst="line">
            <a:avLst/>
          </a:prstGeom>
          <a:ln w="254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CasellaDiTesto 16"/>
          <p:cNvSpPr txBox="1"/>
          <p:nvPr/>
        </p:nvSpPr>
        <p:spPr>
          <a:xfrm>
            <a:off x="7607374" y="692696"/>
            <a:ext cx="4392488" cy="313932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Da chi è composto l’</a:t>
            </a:r>
            <a:r>
              <a:rPr lang="it-IT" b="1" dirty="0" err="1" smtClean="0"/>
              <a:t>O.d.V.</a:t>
            </a:r>
            <a:r>
              <a:rPr lang="it-IT" b="1" dirty="0" smtClean="0"/>
              <a:t>? </a:t>
            </a:r>
            <a:r>
              <a:rPr lang="it-IT" dirty="0" smtClean="0"/>
              <a:t>Da soggetti </a:t>
            </a:r>
            <a:r>
              <a:rPr lang="it-IT" b="1" dirty="0" smtClean="0"/>
              <a:t>indipendenti</a:t>
            </a:r>
            <a:r>
              <a:rPr lang="it-IT" dirty="0" smtClean="0"/>
              <a:t> e </a:t>
            </a:r>
            <a:r>
              <a:rPr lang="it-IT" b="1" dirty="0" smtClean="0"/>
              <a:t>autonomi</a:t>
            </a:r>
            <a:r>
              <a:rPr lang="it-IT" dirty="0" smtClean="0"/>
              <a:t>.</a:t>
            </a:r>
          </a:p>
          <a:p>
            <a:pPr algn="just"/>
            <a:r>
              <a:rPr lang="it-IT" b="1" dirty="0" smtClean="0">
                <a:solidFill>
                  <a:schemeClr val="accent1">
                    <a:lumMod val="75000"/>
                  </a:schemeClr>
                </a:solidFill>
              </a:rPr>
              <a:t>Indipendenza </a:t>
            </a:r>
            <a:r>
              <a:rPr lang="it-IT" dirty="0" smtClean="0"/>
              <a:t>– autonomia di giudizio del controllore rispetto ai soggetti controllati.</a:t>
            </a:r>
          </a:p>
          <a:p>
            <a:pPr algn="just"/>
            <a:r>
              <a:rPr lang="it-IT" b="1" dirty="0" smtClean="0">
                <a:solidFill>
                  <a:schemeClr val="accent1">
                    <a:lumMod val="75000"/>
                  </a:schemeClr>
                </a:solidFill>
              </a:rPr>
              <a:t>Autonomia </a:t>
            </a:r>
            <a:r>
              <a:rPr lang="it-IT" dirty="0" smtClean="0"/>
              <a:t>– libertà di iniziativa e assenza di coinvolgimento nella gestione dell’ente.</a:t>
            </a:r>
          </a:p>
          <a:p>
            <a:pPr algn="ctr"/>
            <a:r>
              <a:rPr lang="it-IT" dirty="0" smtClean="0"/>
              <a:t>***</a:t>
            </a:r>
          </a:p>
          <a:p>
            <a:pPr algn="just"/>
            <a:r>
              <a:rPr lang="it-IT" b="1" i="1" dirty="0" smtClean="0"/>
              <a:t>Cass., 52316/2016 – </a:t>
            </a:r>
            <a:r>
              <a:rPr lang="it-IT" i="1" dirty="0" smtClean="0"/>
              <a:t>non c’è autonomia, né indipendenza dell’</a:t>
            </a:r>
            <a:r>
              <a:rPr lang="it-IT" i="1" dirty="0" err="1" smtClean="0"/>
              <a:t>O.d.V.</a:t>
            </a:r>
            <a:r>
              <a:rPr lang="it-IT" i="1" dirty="0" smtClean="0"/>
              <a:t> laddove risulti la </a:t>
            </a:r>
            <a:r>
              <a:rPr lang="it-IT" b="1" i="1" dirty="0" smtClean="0"/>
              <a:t>subordinazione dell’organismo al soggetto controllato</a:t>
            </a:r>
            <a:r>
              <a:rPr lang="it-IT" i="1" dirty="0" smtClean="0"/>
              <a:t>. </a:t>
            </a:r>
          </a:p>
        </p:txBody>
      </p:sp>
      <p:sp>
        <p:nvSpPr>
          <p:cNvPr id="18" name="CasellaDiTesto 17"/>
          <p:cNvSpPr txBox="1"/>
          <p:nvPr/>
        </p:nvSpPr>
        <p:spPr>
          <a:xfrm>
            <a:off x="7607374" y="3933056"/>
            <a:ext cx="4392488" cy="116955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sz="1400" b="1" dirty="0" smtClean="0"/>
              <a:t>Un buon esempio di rapporti tra </a:t>
            </a:r>
            <a:r>
              <a:rPr lang="it-IT" sz="1400" b="1" dirty="0" err="1" smtClean="0"/>
              <a:t>O.d.V.</a:t>
            </a:r>
            <a:r>
              <a:rPr lang="it-IT" sz="1400" b="1" dirty="0" smtClean="0"/>
              <a:t> e apicali – </a:t>
            </a:r>
            <a:r>
              <a:rPr lang="it-IT" sz="1400" dirty="0" smtClean="0"/>
              <a:t>uno dei membri di un </a:t>
            </a:r>
            <a:r>
              <a:rPr lang="it-IT" sz="1400" dirty="0" err="1" smtClean="0"/>
              <a:t>O.d.V.</a:t>
            </a:r>
            <a:r>
              <a:rPr lang="it-IT" sz="1400" dirty="0" smtClean="0"/>
              <a:t> </a:t>
            </a:r>
            <a:r>
              <a:rPr lang="it-IT" sz="1400" dirty="0" err="1" smtClean="0"/>
              <a:t>duocratico</a:t>
            </a:r>
            <a:r>
              <a:rPr lang="it-IT" sz="1400" dirty="0" smtClean="0"/>
              <a:t> assume funzioni interne alla società come </a:t>
            </a:r>
            <a:r>
              <a:rPr lang="it-IT" sz="1400" i="1" dirty="0" smtClean="0"/>
              <a:t>Data </a:t>
            </a:r>
            <a:r>
              <a:rPr lang="it-IT" sz="1400" i="1" dirty="0" err="1" smtClean="0"/>
              <a:t>protection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officier</a:t>
            </a:r>
            <a:r>
              <a:rPr lang="it-IT" sz="1400" dirty="0" smtClean="0"/>
              <a:t>; correttamente si dimette dall’organismo di vigilanza perché verrebbero meno la sua autonomia e la sua indipendenza.</a:t>
            </a:r>
            <a:endParaRPr lang="it-IT" sz="1400" b="1" dirty="0"/>
          </a:p>
        </p:txBody>
      </p:sp>
      <p:sp>
        <p:nvSpPr>
          <p:cNvPr id="19" name="CasellaDiTesto 18"/>
          <p:cNvSpPr txBox="1"/>
          <p:nvPr/>
        </p:nvSpPr>
        <p:spPr>
          <a:xfrm>
            <a:off x="7607374" y="5229200"/>
            <a:ext cx="4392488" cy="95410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sz="1400" b="1" dirty="0" smtClean="0"/>
              <a:t>Un esempio meno buono – </a:t>
            </a:r>
            <a:r>
              <a:rPr lang="it-IT" sz="1400" dirty="0" smtClean="0"/>
              <a:t>caso </a:t>
            </a:r>
            <a:r>
              <a:rPr lang="it-IT" sz="1400" i="1" dirty="0" err="1" smtClean="0"/>
              <a:t>Thyssenkrupp</a:t>
            </a:r>
            <a:r>
              <a:rPr lang="it-IT" sz="1400" dirty="0" smtClean="0"/>
              <a:t> – (Assise Torino, sez. II, 14.11.2011) – scelta azzardata di inserire nell’</a:t>
            </a:r>
            <a:r>
              <a:rPr lang="it-IT" sz="1400" dirty="0" err="1" smtClean="0"/>
              <a:t>O.d.V.</a:t>
            </a:r>
            <a:r>
              <a:rPr lang="it-IT" sz="1400" dirty="0" smtClean="0"/>
              <a:t> un dirigente del settore </a:t>
            </a:r>
            <a:r>
              <a:rPr lang="it-IT" sz="1400" i="1" dirty="0" smtClean="0"/>
              <a:t>Ecologia</a:t>
            </a:r>
            <a:r>
              <a:rPr lang="it-IT" sz="1400" dirty="0" smtClean="0"/>
              <a:t> della società controllata.</a:t>
            </a:r>
            <a:endParaRPr lang="it-IT" sz="1400" b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03" y="2121"/>
            <a:ext cx="11703151" cy="749049"/>
          </a:xfrm>
        </p:spPr>
        <p:txBody>
          <a:bodyPr>
            <a:normAutofit/>
          </a:bodyPr>
          <a:lstStyle/>
          <a:p>
            <a:r>
              <a:rPr lang="en-US" sz="3600" b="1" dirty="0" err="1" smtClean="0">
                <a:solidFill>
                  <a:schemeClr val="tx2"/>
                </a:solidFill>
              </a:rPr>
              <a:t>Onere</a:t>
            </a:r>
            <a:r>
              <a:rPr lang="en-US" sz="3600" b="1" dirty="0" smtClean="0">
                <a:solidFill>
                  <a:schemeClr val="tx2"/>
                </a:solidFill>
              </a:rPr>
              <a:t> </a:t>
            </a:r>
            <a:r>
              <a:rPr lang="en-US" sz="3600" b="1" dirty="0" err="1" smtClean="0">
                <a:solidFill>
                  <a:schemeClr val="tx2"/>
                </a:solidFill>
              </a:rPr>
              <a:t>della</a:t>
            </a:r>
            <a:r>
              <a:rPr lang="en-US" sz="3600" b="1" dirty="0" smtClean="0">
                <a:solidFill>
                  <a:schemeClr val="tx2"/>
                </a:solidFill>
              </a:rPr>
              <a:t> </a:t>
            </a:r>
            <a:r>
              <a:rPr lang="en-US" sz="3600" b="1" dirty="0" err="1" smtClean="0">
                <a:solidFill>
                  <a:schemeClr val="tx2"/>
                </a:solidFill>
              </a:rPr>
              <a:t>prova</a:t>
            </a:r>
            <a:endParaRPr lang="en-US" sz="3600" b="1" dirty="0">
              <a:solidFill>
                <a:schemeClr val="tx2"/>
              </a:solidFill>
            </a:endParaRPr>
          </a:p>
        </p:txBody>
      </p:sp>
      <p:pic>
        <p:nvPicPr>
          <p:cNvPr id="5" name="Picture 3">
            <a:extLst>
              <a:ext uri="{FF2B5EF4-FFF2-40B4-BE49-F238E27FC236}">
                <a16:creationId xmlns:a16="http://schemas.microsoft.com/office/drawing/2014/main" xmlns="" id="{AF10732A-C883-4124-8BE2-1596FEC5F056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979" y="6119630"/>
            <a:ext cx="743338" cy="740145"/>
          </a:xfrm>
          <a:prstGeom prst="rect">
            <a:avLst/>
          </a:prstGeom>
        </p:spPr>
      </p:pic>
      <p:sp>
        <p:nvSpPr>
          <p:cNvPr id="6" name="TextBox 4">
            <a:extLst>
              <a:ext uri="{FF2B5EF4-FFF2-40B4-BE49-F238E27FC236}">
                <a16:creationId xmlns:a16="http://schemas.microsoft.com/office/drawing/2014/main" xmlns="" id="{D19A51CE-C71F-400C-A8F4-B5598E747AB0}"/>
              </a:ext>
            </a:extLst>
          </p:cNvPr>
          <p:cNvSpPr txBox="1"/>
          <p:nvPr/>
        </p:nvSpPr>
        <p:spPr>
          <a:xfrm>
            <a:off x="838622" y="6304002"/>
            <a:ext cx="11351791" cy="553998"/>
          </a:xfrm>
          <a:prstGeom prst="rect">
            <a:avLst/>
          </a:prstGeom>
          <a:solidFill>
            <a:srgbClr val="8FAAC4"/>
          </a:solid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1500" b="1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 </a:t>
            </a:r>
          </a:p>
          <a:p>
            <a:r>
              <a:rPr lang="it-IT" sz="1500" b="1" dirty="0" smtClean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L’Organismo di Vigilanza (</a:t>
            </a:r>
            <a:r>
              <a:rPr lang="it-IT" sz="1500" b="1" dirty="0" err="1" smtClean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O.d.V.</a:t>
            </a:r>
            <a:r>
              <a:rPr lang="it-IT" sz="1500" b="1" dirty="0" smtClean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)</a:t>
            </a:r>
            <a:endParaRPr lang="hr-HR" sz="1500" b="1" dirty="0">
              <a:solidFill>
                <a:schemeClr val="bg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7" name="CasellaDiTesto 6"/>
          <p:cNvSpPr txBox="1"/>
          <p:nvPr/>
        </p:nvSpPr>
        <p:spPr>
          <a:xfrm>
            <a:off x="262558" y="692696"/>
            <a:ext cx="11665296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dirty="0" smtClean="0"/>
              <a:t>Chi è tenuto a dimostrare l’indipendenza e l’autonomia dell’</a:t>
            </a:r>
            <a:r>
              <a:rPr lang="it-IT" dirty="0" err="1" smtClean="0"/>
              <a:t>O.d.V.</a:t>
            </a:r>
            <a:r>
              <a:rPr lang="it-IT" dirty="0" smtClean="0"/>
              <a:t>??? Chi è tenuto a dimostrare l’efficacia del MOG?</a:t>
            </a:r>
          </a:p>
        </p:txBody>
      </p:sp>
      <p:sp>
        <p:nvSpPr>
          <p:cNvPr id="8" name="CasellaDiTesto 7"/>
          <p:cNvSpPr txBox="1"/>
          <p:nvPr/>
        </p:nvSpPr>
        <p:spPr>
          <a:xfrm>
            <a:off x="262558" y="1268760"/>
            <a:ext cx="5256584" cy="2585323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/>
              <a:t>Onere della prova nel processo penale</a:t>
            </a:r>
          </a:p>
          <a:p>
            <a:pPr algn="just"/>
            <a:r>
              <a:rPr lang="it-IT" i="1" dirty="0" smtClean="0"/>
              <a:t>Art. 27, comma 2, Cost. – </a:t>
            </a:r>
            <a:r>
              <a:rPr lang="it-IT" u="sng" dirty="0" smtClean="0"/>
              <a:t>presunzione di non colpevolezza</a:t>
            </a:r>
            <a:r>
              <a:rPr lang="it-IT" dirty="0" smtClean="0"/>
              <a:t> fino a condanna definitiva. </a:t>
            </a:r>
          </a:p>
          <a:p>
            <a:pPr algn="just"/>
            <a:endParaRPr lang="it-IT" i="1" dirty="0" smtClean="0"/>
          </a:p>
          <a:p>
            <a:pPr algn="just"/>
            <a:endParaRPr lang="it-IT" i="1" dirty="0" smtClean="0"/>
          </a:p>
          <a:p>
            <a:pPr algn="just"/>
            <a:r>
              <a:rPr lang="it-IT" dirty="0" smtClean="0"/>
              <a:t>L’accusa deve portare al giudice le </a:t>
            </a:r>
            <a:r>
              <a:rPr lang="it-IT" u="sng" dirty="0" smtClean="0"/>
              <a:t>prove necessarie a superare la presunzione di non colpevolezza</a:t>
            </a:r>
            <a:r>
              <a:rPr lang="it-IT" dirty="0" smtClean="0"/>
              <a:t> </a:t>
            </a:r>
            <a:r>
              <a:rPr lang="it-IT" dirty="0" smtClean="0">
                <a:sym typeface="Wingdings" pitchFamily="2" charset="2"/>
              </a:rPr>
              <a:t> Se l’accusa si astiene dal portare prove, l’imputato va assolto. </a:t>
            </a:r>
            <a:endParaRPr lang="it-IT" dirty="0"/>
          </a:p>
        </p:txBody>
      </p:sp>
      <p:cxnSp>
        <p:nvCxnSpPr>
          <p:cNvPr id="10" name="Connettore 2 9"/>
          <p:cNvCxnSpPr/>
          <p:nvPr/>
        </p:nvCxnSpPr>
        <p:spPr>
          <a:xfrm>
            <a:off x="3070870" y="2132856"/>
            <a:ext cx="0" cy="5040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nettore 1 11"/>
          <p:cNvCxnSpPr/>
          <p:nvPr/>
        </p:nvCxnSpPr>
        <p:spPr>
          <a:xfrm>
            <a:off x="5735166" y="1124744"/>
            <a:ext cx="0" cy="4104456"/>
          </a:xfrm>
          <a:prstGeom prst="line">
            <a:avLst/>
          </a:prstGeom>
          <a:ln w="254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CasellaDiTesto 12"/>
          <p:cNvSpPr txBox="1"/>
          <p:nvPr/>
        </p:nvSpPr>
        <p:spPr>
          <a:xfrm>
            <a:off x="6239222" y="1268760"/>
            <a:ext cx="5256584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/>
              <a:t>… e nel processo agli enti???</a:t>
            </a:r>
          </a:p>
          <a:p>
            <a:pPr algn="ctr"/>
            <a:r>
              <a:rPr lang="it-IT" dirty="0" smtClean="0"/>
              <a:t>Si contrappongono due concezioni …</a:t>
            </a:r>
            <a:endParaRPr lang="it-IT" dirty="0"/>
          </a:p>
        </p:txBody>
      </p:sp>
      <p:sp>
        <p:nvSpPr>
          <p:cNvPr id="14" name="CasellaDiTesto 13"/>
          <p:cNvSpPr txBox="1"/>
          <p:nvPr/>
        </p:nvSpPr>
        <p:spPr>
          <a:xfrm>
            <a:off x="5879182" y="2420888"/>
            <a:ext cx="2736304" cy="147732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/>
              <a:t>Concezione “tradizionale”</a:t>
            </a:r>
          </a:p>
          <a:p>
            <a:pPr algn="just"/>
            <a:r>
              <a:rPr lang="it-IT" dirty="0" smtClean="0"/>
              <a:t>Il MOG efficace e l’</a:t>
            </a:r>
            <a:r>
              <a:rPr lang="it-IT" dirty="0" err="1" smtClean="0"/>
              <a:t>O.d.V.</a:t>
            </a:r>
            <a:r>
              <a:rPr lang="it-IT" dirty="0" smtClean="0"/>
              <a:t> indipendente ed autonomo sono </a:t>
            </a:r>
            <a:r>
              <a:rPr lang="it-IT" b="1" dirty="0" smtClean="0">
                <a:solidFill>
                  <a:schemeClr val="accent1">
                    <a:lumMod val="75000"/>
                  </a:schemeClr>
                </a:solidFill>
              </a:rPr>
              <a:t>scriminanti</a:t>
            </a:r>
            <a:r>
              <a:rPr lang="it-IT" dirty="0" smtClean="0"/>
              <a:t>, quindi è la difesa a doverle provare.</a:t>
            </a:r>
            <a:endParaRPr lang="it-IT" dirty="0"/>
          </a:p>
        </p:txBody>
      </p:sp>
      <p:sp>
        <p:nvSpPr>
          <p:cNvPr id="15" name="CasellaDiTesto 14"/>
          <p:cNvSpPr txBox="1"/>
          <p:nvPr/>
        </p:nvSpPr>
        <p:spPr>
          <a:xfrm>
            <a:off x="9119542" y="2420888"/>
            <a:ext cx="2736304" cy="2585323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/>
              <a:t>Sentenza Impregilo</a:t>
            </a:r>
          </a:p>
          <a:p>
            <a:pPr algn="ctr"/>
            <a:r>
              <a:rPr lang="it-IT" b="1" dirty="0" smtClean="0"/>
              <a:t>(Cass., Sez. </a:t>
            </a:r>
            <a:r>
              <a:rPr lang="it-IT" b="1" dirty="0" err="1" smtClean="0"/>
              <a:t>VI</a:t>
            </a:r>
            <a:r>
              <a:rPr lang="it-IT" b="1" dirty="0" smtClean="0"/>
              <a:t>, 11.11.2021, n. 23401)</a:t>
            </a:r>
          </a:p>
          <a:p>
            <a:pPr algn="just"/>
            <a:r>
              <a:rPr lang="it-IT" dirty="0" smtClean="0"/>
              <a:t>È il PM a provare la responsabilità dell’ente, quindi sta a lui dimostrare l’inefficacia del MOG e la mancanza di indipendenza e di autonomia dell’</a:t>
            </a:r>
            <a:r>
              <a:rPr lang="it-IT" dirty="0" err="1" smtClean="0"/>
              <a:t>O.d.V.</a:t>
            </a:r>
            <a:endParaRPr lang="it-IT" dirty="0"/>
          </a:p>
        </p:txBody>
      </p:sp>
      <p:cxnSp>
        <p:nvCxnSpPr>
          <p:cNvPr id="18" name="Connettore 2 17"/>
          <p:cNvCxnSpPr>
            <a:stCxn id="13" idx="2"/>
            <a:endCxn id="14" idx="0"/>
          </p:cNvCxnSpPr>
          <p:nvPr/>
        </p:nvCxnSpPr>
        <p:spPr>
          <a:xfrm flipH="1">
            <a:off x="7247334" y="1915091"/>
            <a:ext cx="1620180" cy="50579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nettore 2 19"/>
          <p:cNvCxnSpPr>
            <a:stCxn id="13" idx="2"/>
            <a:endCxn id="15" idx="0"/>
          </p:cNvCxnSpPr>
          <p:nvPr/>
        </p:nvCxnSpPr>
        <p:spPr>
          <a:xfrm>
            <a:off x="8867514" y="1915091"/>
            <a:ext cx="1620180" cy="50579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CasellaDiTesto 20"/>
          <p:cNvSpPr txBox="1"/>
          <p:nvPr/>
        </p:nvSpPr>
        <p:spPr>
          <a:xfrm>
            <a:off x="5879182" y="4149080"/>
            <a:ext cx="2736304" cy="5847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sz="1600" b="1" dirty="0" smtClean="0"/>
              <a:t>INVERSIONE DELL’ONERE DELLA PROVA</a:t>
            </a:r>
            <a:endParaRPr lang="it-IT" sz="1600" b="1" dirty="0"/>
          </a:p>
        </p:txBody>
      </p:sp>
      <p:cxnSp>
        <p:nvCxnSpPr>
          <p:cNvPr id="24" name="Connettore 1 23"/>
          <p:cNvCxnSpPr/>
          <p:nvPr/>
        </p:nvCxnSpPr>
        <p:spPr>
          <a:xfrm>
            <a:off x="0" y="5157192"/>
            <a:ext cx="12190413" cy="0"/>
          </a:xfrm>
          <a:prstGeom prst="line">
            <a:avLst/>
          </a:prstGeom>
          <a:ln w="254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CasellaDiTesto 24"/>
          <p:cNvSpPr txBox="1"/>
          <p:nvPr/>
        </p:nvSpPr>
        <p:spPr>
          <a:xfrm>
            <a:off x="190550" y="5301208"/>
            <a:ext cx="11737304" cy="83099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sz="1600" b="1" dirty="0" smtClean="0"/>
              <a:t>Che cosa provare??? </a:t>
            </a:r>
            <a:r>
              <a:rPr lang="it-IT" sz="1600" dirty="0" smtClean="0"/>
              <a:t>Di nuovo sul </a:t>
            </a:r>
            <a:r>
              <a:rPr lang="it-IT" sz="1600" b="1" dirty="0" smtClean="0"/>
              <a:t>caso Impregilo</a:t>
            </a:r>
            <a:r>
              <a:rPr lang="it-IT" sz="1600" dirty="0" smtClean="0"/>
              <a:t> … L’</a:t>
            </a:r>
            <a:r>
              <a:rPr lang="it-IT" sz="1600" dirty="0" err="1" smtClean="0"/>
              <a:t>O.d.V.</a:t>
            </a:r>
            <a:r>
              <a:rPr lang="it-IT" sz="1600" dirty="0" smtClean="0"/>
              <a:t> era formato da un unico soggetto alle dipendenze degli apicali (</a:t>
            </a:r>
            <a:r>
              <a:rPr lang="it-IT" sz="1600" u="sng" dirty="0" smtClean="0"/>
              <a:t>teoricamente</a:t>
            </a:r>
            <a:r>
              <a:rPr lang="it-IT" sz="1600" dirty="0" smtClean="0"/>
              <a:t> ciò contrasta con la regola dell’autonomia). Il piano ordito dagli apicali per eludere il MOG, tuttavia, fu così veloce e ben articolato che anche un </a:t>
            </a:r>
            <a:r>
              <a:rPr lang="it-IT" sz="1600" dirty="0" err="1" smtClean="0"/>
              <a:t>O.d.V.</a:t>
            </a:r>
            <a:r>
              <a:rPr lang="it-IT" sz="1600" dirty="0" smtClean="0"/>
              <a:t> costituito correttamente non avrebbe potuto opporre alcunché (</a:t>
            </a:r>
            <a:r>
              <a:rPr lang="it-IT" sz="1600" b="1" dirty="0" smtClean="0">
                <a:sym typeface="Wingdings" pitchFamily="2" charset="2"/>
              </a:rPr>
              <a:t>prova di resistenza</a:t>
            </a:r>
            <a:r>
              <a:rPr lang="it-IT" sz="1600" dirty="0" smtClean="0">
                <a:sym typeface="Wingdings" pitchFamily="2" charset="2"/>
              </a:rPr>
              <a:t>)  </a:t>
            </a:r>
            <a:r>
              <a:rPr lang="it-IT" sz="1600" u="sng" dirty="0" smtClean="0">
                <a:sym typeface="Wingdings" pitchFamily="2" charset="2"/>
              </a:rPr>
              <a:t>assoluzione dell’ente</a:t>
            </a:r>
            <a:r>
              <a:rPr lang="it-IT" sz="1600" dirty="0" smtClean="0">
                <a:sym typeface="Wingdings" pitchFamily="2" charset="2"/>
              </a:rPr>
              <a:t>.</a:t>
            </a:r>
            <a:endParaRPr lang="it-IT" sz="1600" b="1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03" y="2121"/>
            <a:ext cx="11703151" cy="749049"/>
          </a:xfrm>
        </p:spPr>
        <p:txBody>
          <a:bodyPr>
            <a:normAutofit/>
          </a:bodyPr>
          <a:lstStyle/>
          <a:p>
            <a:r>
              <a:rPr lang="en-US" sz="3600" b="1" dirty="0" err="1" smtClean="0">
                <a:solidFill>
                  <a:schemeClr val="tx2"/>
                </a:solidFill>
              </a:rPr>
              <a:t>Disciplina</a:t>
            </a:r>
            <a:r>
              <a:rPr lang="en-US" sz="3600" b="1" dirty="0" smtClean="0">
                <a:solidFill>
                  <a:schemeClr val="tx2"/>
                </a:solidFill>
              </a:rPr>
              <a:t> </a:t>
            </a:r>
            <a:r>
              <a:rPr lang="en-US" sz="3600" b="1" dirty="0" err="1" smtClean="0">
                <a:solidFill>
                  <a:schemeClr val="tx2"/>
                </a:solidFill>
              </a:rPr>
              <a:t>dell’O.d.V</a:t>
            </a:r>
            <a:r>
              <a:rPr lang="en-US" sz="3600" b="1" dirty="0" smtClean="0">
                <a:solidFill>
                  <a:schemeClr val="tx2"/>
                </a:solidFill>
              </a:rPr>
              <a:t>.</a:t>
            </a:r>
            <a:endParaRPr lang="en-US" sz="3600" b="1" dirty="0">
              <a:solidFill>
                <a:schemeClr val="tx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D19A51CE-C71F-400C-A8F4-B5598E747AB0}"/>
              </a:ext>
            </a:extLst>
          </p:cNvPr>
          <p:cNvSpPr txBox="1"/>
          <p:nvPr/>
        </p:nvSpPr>
        <p:spPr>
          <a:xfrm>
            <a:off x="838622" y="6304002"/>
            <a:ext cx="11351791" cy="553998"/>
          </a:xfrm>
          <a:prstGeom prst="rect">
            <a:avLst/>
          </a:prstGeom>
          <a:solidFill>
            <a:srgbClr val="8FAAC4"/>
          </a:solid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1500" b="1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 </a:t>
            </a:r>
          </a:p>
          <a:p>
            <a:r>
              <a:rPr lang="it-IT" sz="1500" b="1" dirty="0" smtClean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L’Organismo di Vigilanza (</a:t>
            </a:r>
            <a:r>
              <a:rPr lang="it-IT" sz="1500" b="1" dirty="0" err="1" smtClean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O.d.V.</a:t>
            </a:r>
            <a:r>
              <a:rPr lang="it-IT" sz="1500" b="1" dirty="0" smtClean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)</a:t>
            </a:r>
            <a:endParaRPr lang="hr-HR" sz="1500" b="1" dirty="0">
              <a:solidFill>
                <a:schemeClr val="bg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6" name="Picture 3">
            <a:extLst>
              <a:ext uri="{FF2B5EF4-FFF2-40B4-BE49-F238E27FC236}">
                <a16:creationId xmlns:a16="http://schemas.microsoft.com/office/drawing/2014/main" xmlns="" id="{AF10732A-C883-4124-8BE2-1596FEC5F056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979" y="6119630"/>
            <a:ext cx="743338" cy="740145"/>
          </a:xfrm>
          <a:prstGeom prst="rect">
            <a:avLst/>
          </a:prstGeom>
        </p:spPr>
      </p:pic>
      <p:sp>
        <p:nvSpPr>
          <p:cNvPr id="7" name="CasellaDiTesto 6"/>
          <p:cNvSpPr txBox="1"/>
          <p:nvPr/>
        </p:nvSpPr>
        <p:spPr>
          <a:xfrm>
            <a:off x="190550" y="764704"/>
            <a:ext cx="11737304" cy="147732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Linee guida di Confindustria</a:t>
            </a:r>
            <a:r>
              <a:rPr lang="it-IT" dirty="0" smtClean="0"/>
              <a:t> – Nell’</a:t>
            </a:r>
            <a:r>
              <a:rPr lang="it-IT" dirty="0" err="1" smtClean="0"/>
              <a:t>OdV</a:t>
            </a:r>
            <a:r>
              <a:rPr lang="it-IT" dirty="0" smtClean="0"/>
              <a:t> possono sedere soggetti interni all’ente;  da loro non si potrà pretendere un’assoluta indipendenza, per cui il grado di autonomia dell’organismo sarà valutato secondo un </a:t>
            </a:r>
            <a:r>
              <a:rPr lang="it-IT" b="1" u="sng" dirty="0" smtClean="0">
                <a:solidFill>
                  <a:schemeClr val="accent1">
                    <a:lumMod val="75000"/>
                  </a:schemeClr>
                </a:solidFill>
              </a:rPr>
              <a:t>approccio generale</a:t>
            </a:r>
            <a:r>
              <a:rPr lang="it-IT" dirty="0" smtClean="0"/>
              <a:t>. </a:t>
            </a:r>
          </a:p>
          <a:p>
            <a:pPr algn="just"/>
            <a:r>
              <a:rPr lang="it-IT" dirty="0" smtClean="0"/>
              <a:t>Ne deriva che: 1) l’ente individua </a:t>
            </a:r>
            <a:r>
              <a:rPr lang="it-IT" u="sng" dirty="0" smtClean="0"/>
              <a:t>a proprio rischio</a:t>
            </a:r>
            <a:r>
              <a:rPr lang="it-IT" dirty="0" smtClean="0"/>
              <a:t> soggetti interni da inserire nell’</a:t>
            </a:r>
            <a:r>
              <a:rPr lang="it-IT" dirty="0" err="1" smtClean="0"/>
              <a:t>O.d.V.</a:t>
            </a:r>
            <a:r>
              <a:rPr lang="it-IT" dirty="0" smtClean="0"/>
              <a:t>; 2) la valutazione di indipendenza è positiva se, </a:t>
            </a:r>
            <a:r>
              <a:rPr lang="it-IT" u="sng" dirty="0" smtClean="0"/>
              <a:t>grazie al contributo degli esterni</a:t>
            </a:r>
            <a:r>
              <a:rPr lang="it-IT" dirty="0" smtClean="0"/>
              <a:t>, l’</a:t>
            </a:r>
            <a:r>
              <a:rPr lang="it-IT" dirty="0" err="1" smtClean="0"/>
              <a:t>O.d.V.</a:t>
            </a:r>
            <a:r>
              <a:rPr lang="it-IT" dirty="0" smtClean="0"/>
              <a:t> dimostra la propria indipendenza (es. è in grado di applicare meccanismi evidenti per elidere influenze dei vertici aziendali o manifesta contrarietà rispetto alle iniziative di questi ultimi). </a:t>
            </a:r>
          </a:p>
        </p:txBody>
      </p:sp>
      <p:sp>
        <p:nvSpPr>
          <p:cNvPr id="8" name="CasellaDiTesto 7"/>
          <p:cNvSpPr txBox="1"/>
          <p:nvPr/>
        </p:nvSpPr>
        <p:spPr>
          <a:xfrm>
            <a:off x="190550" y="2348880"/>
            <a:ext cx="11737304" cy="92333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Art. 6, comma 1, lett. </a:t>
            </a:r>
            <a:r>
              <a:rPr lang="it-IT" b="1" i="1" dirty="0" smtClean="0"/>
              <a:t>b)</a:t>
            </a:r>
            <a:r>
              <a:rPr lang="it-IT" b="1" dirty="0" smtClean="0"/>
              <a:t>, d.lgs. 231/2001 </a:t>
            </a:r>
            <a:r>
              <a:rPr lang="it-IT" dirty="0" smtClean="0"/>
              <a:t>– Se il reato è stato commesso dalle persone indicate nell'articolo 5, comma 1, lettera a), l'ente non risponde se prova che: … il </a:t>
            </a:r>
            <a:r>
              <a:rPr lang="it-IT" u="sng" dirty="0" smtClean="0"/>
              <a:t>compito di vigilare sul funzionamento e l'osservanza dei modelli</a:t>
            </a:r>
            <a:r>
              <a:rPr lang="it-IT" dirty="0" smtClean="0"/>
              <a:t> di curare il loro aggiornamento è stato affidato a un organismo dell'ente dotato di </a:t>
            </a:r>
            <a:r>
              <a:rPr lang="it-IT" b="1" dirty="0" smtClean="0">
                <a:solidFill>
                  <a:schemeClr val="accent1">
                    <a:lumMod val="75000"/>
                  </a:schemeClr>
                </a:solidFill>
              </a:rPr>
              <a:t>autonomi poteri di iniziativa e di controllo</a:t>
            </a:r>
            <a:r>
              <a:rPr lang="it-IT" dirty="0" smtClean="0"/>
              <a:t>.</a:t>
            </a:r>
            <a:endParaRPr lang="it-IT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9" name="Rettangolo 8"/>
          <p:cNvSpPr/>
          <p:nvPr/>
        </p:nvSpPr>
        <p:spPr>
          <a:xfrm>
            <a:off x="190550" y="3356992"/>
            <a:ext cx="11737304" cy="1815882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it-IT" sz="1600" b="1" dirty="0" smtClean="0"/>
              <a:t>Problema: </a:t>
            </a:r>
            <a:r>
              <a:rPr lang="it-IT" sz="1600" dirty="0" smtClean="0"/>
              <a:t>… e negli enti di piccole dimensioni??? L’art. 6, comma 4, d.lgs. 231/2001 lo risolve così: </a:t>
            </a:r>
            <a:r>
              <a:rPr lang="it-IT" sz="1600" i="1" dirty="0" smtClean="0"/>
              <a:t>“Negli enti di piccole dimensioni i compiti indicati nella lettera b), del comma 1, </a:t>
            </a:r>
            <a:r>
              <a:rPr lang="it-IT" sz="1600" i="1" u="sng" dirty="0" smtClean="0"/>
              <a:t>possono essere svolti direttamente dall'organo dirigente</a:t>
            </a:r>
            <a:r>
              <a:rPr lang="it-IT" sz="1600" i="1" dirty="0" smtClean="0"/>
              <a:t>” [Residua un problema di indipendenza/autonomia]</a:t>
            </a:r>
          </a:p>
          <a:p>
            <a:pPr algn="just"/>
            <a:r>
              <a:rPr lang="it-IT" sz="1600" dirty="0" smtClean="0"/>
              <a:t>Altre possibili soluzioni </a:t>
            </a:r>
            <a:r>
              <a:rPr lang="it-IT" sz="1600" u="sng" dirty="0" smtClean="0"/>
              <a:t>a maggiore tutela dell’indipendenza e dell’autonomia</a:t>
            </a:r>
            <a:r>
              <a:rPr lang="it-IT" sz="1600" dirty="0" smtClean="0"/>
              <a:t>: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it-IT" sz="1600" dirty="0" err="1" smtClean="0"/>
              <a:t>OdV</a:t>
            </a:r>
            <a:r>
              <a:rPr lang="it-IT" sz="1600" dirty="0" smtClean="0"/>
              <a:t> composto da soci o da un comitato di soci;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it-IT" sz="1600" dirty="0" err="1" smtClean="0"/>
              <a:t>OdV</a:t>
            </a:r>
            <a:r>
              <a:rPr lang="it-IT" sz="1600" dirty="0" smtClean="0"/>
              <a:t> monocratico con amministratore indipendente o con un consigliere spogliato di ogni delega;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it-IT" sz="1600" dirty="0" smtClean="0"/>
              <a:t>MOG provvisto di puntuali disposizioni per arginare il rischio di ingerenze.</a:t>
            </a:r>
            <a:endParaRPr lang="it-IT" sz="1600" dirty="0"/>
          </a:p>
        </p:txBody>
      </p:sp>
      <p:sp>
        <p:nvSpPr>
          <p:cNvPr id="10" name="CasellaDiTesto 9"/>
          <p:cNvSpPr txBox="1"/>
          <p:nvPr/>
        </p:nvSpPr>
        <p:spPr>
          <a:xfrm>
            <a:off x="190550" y="5301208"/>
            <a:ext cx="11737304" cy="83099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sz="1600" b="1" dirty="0" smtClean="0"/>
              <a:t>Una proposta non andata in porto: </a:t>
            </a:r>
            <a:r>
              <a:rPr lang="it-IT" sz="1600" i="1" dirty="0" smtClean="0"/>
              <a:t>“Nelle società di capitali, ove lo statuto o l’atto costitutivo non dispongano diversamente, il collegio sindacale, il consiglio di sorveglianza e il comitato per il controllo della gestione </a:t>
            </a:r>
            <a:r>
              <a:rPr lang="it-IT" sz="1600" i="1" u="sng" dirty="0" smtClean="0"/>
              <a:t>coordinano</a:t>
            </a:r>
            <a:r>
              <a:rPr lang="it-IT" sz="1600" i="1" dirty="0" smtClean="0"/>
              <a:t> il sistema dei controlli della società e </a:t>
            </a:r>
            <a:r>
              <a:rPr lang="it-IT" sz="1600" i="1" u="sng" dirty="0" smtClean="0"/>
              <a:t>svolgono</a:t>
            </a:r>
            <a:r>
              <a:rPr lang="it-IT" sz="1600" i="1" dirty="0" smtClean="0"/>
              <a:t> le funzioni dell’Organismo di Vigilanza di cui al comma 1, lettera b</a:t>
            </a:r>
            <a:r>
              <a:rPr lang="it-IT" sz="1600" i="1" dirty="0" smtClean="0"/>
              <a:t>)”. </a:t>
            </a:r>
            <a:r>
              <a:rPr lang="it-IT" sz="1600" dirty="0" smtClean="0"/>
              <a:t>[</a:t>
            </a:r>
            <a:r>
              <a:rPr lang="it-IT" sz="1600" b="1" dirty="0" smtClean="0"/>
              <a:t>attuale comma 4-</a:t>
            </a:r>
            <a:r>
              <a:rPr lang="it-IT" sz="1600" b="1" i="1" dirty="0" smtClean="0"/>
              <a:t>bis</a:t>
            </a:r>
            <a:r>
              <a:rPr lang="it-IT" sz="1600" b="1" dirty="0" smtClean="0"/>
              <a:t>: verbi potestativi</a:t>
            </a:r>
            <a:r>
              <a:rPr lang="it-IT" sz="1600" dirty="0" smtClean="0"/>
              <a:t>]</a:t>
            </a:r>
            <a:endParaRPr lang="it-IT" sz="1600" b="1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4">
            <a:extLst>
              <a:ext uri="{FF2B5EF4-FFF2-40B4-BE49-F238E27FC236}">
                <a16:creationId xmlns:a16="http://schemas.microsoft.com/office/drawing/2014/main" xmlns="" id="{D19A51CE-C71F-400C-A8F4-B5598E747AB0}"/>
              </a:ext>
            </a:extLst>
          </p:cNvPr>
          <p:cNvSpPr txBox="1"/>
          <p:nvPr/>
        </p:nvSpPr>
        <p:spPr>
          <a:xfrm>
            <a:off x="838622" y="6304002"/>
            <a:ext cx="11351791" cy="553998"/>
          </a:xfrm>
          <a:prstGeom prst="rect">
            <a:avLst/>
          </a:prstGeom>
          <a:solidFill>
            <a:srgbClr val="8FAAC4"/>
          </a:solid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1500" b="1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 </a:t>
            </a:r>
          </a:p>
          <a:p>
            <a:r>
              <a:rPr lang="it-IT" sz="1500" b="1" dirty="0" smtClean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L’Organismo di Vigilanza (</a:t>
            </a:r>
            <a:r>
              <a:rPr lang="it-IT" sz="1500" b="1" dirty="0" err="1" smtClean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O.d.V.</a:t>
            </a:r>
            <a:r>
              <a:rPr lang="it-IT" sz="1500" b="1" dirty="0" smtClean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)</a:t>
            </a:r>
            <a:endParaRPr lang="hr-HR" sz="1500" b="1" dirty="0">
              <a:solidFill>
                <a:schemeClr val="bg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5" name="Picture 3">
            <a:extLst>
              <a:ext uri="{FF2B5EF4-FFF2-40B4-BE49-F238E27FC236}">
                <a16:creationId xmlns:a16="http://schemas.microsoft.com/office/drawing/2014/main" xmlns="" id="{AF10732A-C883-4124-8BE2-1596FEC5F056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979" y="6119630"/>
            <a:ext cx="743338" cy="740145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xmlns="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03" y="2121"/>
            <a:ext cx="11703151" cy="749049"/>
          </a:xfrm>
        </p:spPr>
        <p:txBody>
          <a:bodyPr>
            <a:normAutofit/>
          </a:bodyPr>
          <a:lstStyle/>
          <a:p>
            <a:r>
              <a:rPr lang="en-US" sz="3600" b="1" i="1" dirty="0" err="1" smtClean="0">
                <a:solidFill>
                  <a:schemeClr val="tx2"/>
                </a:solidFill>
              </a:rPr>
              <a:t>Whistleblowing</a:t>
            </a:r>
            <a:endParaRPr lang="en-US" sz="3600" b="1" i="1" dirty="0">
              <a:solidFill>
                <a:schemeClr val="tx2"/>
              </a:solidFill>
            </a:endParaRPr>
          </a:p>
        </p:txBody>
      </p:sp>
      <p:sp>
        <p:nvSpPr>
          <p:cNvPr id="7" name="CasellaDiTesto 6"/>
          <p:cNvSpPr txBox="1"/>
          <p:nvPr/>
        </p:nvSpPr>
        <p:spPr>
          <a:xfrm>
            <a:off x="190550" y="908720"/>
            <a:ext cx="11809312" cy="2585323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Evoluzione normativa</a:t>
            </a:r>
          </a:p>
          <a:p>
            <a:pPr algn="just"/>
            <a:r>
              <a:rPr lang="it-IT" b="1" dirty="0" smtClean="0"/>
              <a:t>Legge 179/2017</a:t>
            </a:r>
            <a:r>
              <a:rPr lang="it-IT" dirty="0" smtClean="0"/>
              <a:t> – </a:t>
            </a:r>
            <a:r>
              <a:rPr lang="it-IT" u="sng" dirty="0" smtClean="0"/>
              <a:t>tutela degli autori di segnalazioni di reati o di irregolarità</a:t>
            </a:r>
            <a:r>
              <a:rPr lang="it-IT" dirty="0" smtClean="0"/>
              <a:t> nel rapporto di lavoro pubblico o </a:t>
            </a:r>
            <a:r>
              <a:rPr lang="it-IT" dirty="0" smtClean="0"/>
              <a:t>privato</a:t>
            </a:r>
            <a:endParaRPr lang="it-IT" dirty="0" smtClean="0"/>
          </a:p>
          <a:p>
            <a:pPr algn="just"/>
            <a:r>
              <a:rPr lang="it-IT" b="1" dirty="0" smtClean="0"/>
              <a:t>Emende all’art. 6 </a:t>
            </a:r>
            <a:r>
              <a:rPr lang="it-IT" b="1" dirty="0" err="1" smtClean="0"/>
              <a:t>D.Lgs.</a:t>
            </a:r>
            <a:r>
              <a:rPr lang="it-IT" b="1" dirty="0" smtClean="0"/>
              <a:t> 231/2001</a:t>
            </a:r>
            <a:r>
              <a:rPr lang="it-IT" dirty="0" smtClean="0"/>
              <a:t> – canali </a:t>
            </a:r>
            <a:r>
              <a:rPr lang="it-IT" u="sng" dirty="0" smtClean="0"/>
              <a:t>riservati</a:t>
            </a:r>
            <a:r>
              <a:rPr lang="it-IT" dirty="0" smtClean="0"/>
              <a:t> per le </a:t>
            </a:r>
            <a:r>
              <a:rPr lang="it-IT" dirty="0" smtClean="0"/>
              <a:t>segnalazioni</a:t>
            </a:r>
            <a:endParaRPr lang="it-IT" i="1" dirty="0" smtClean="0"/>
          </a:p>
          <a:p>
            <a:pPr algn="just"/>
            <a:r>
              <a:rPr lang="it-IT" b="1" dirty="0" smtClean="0"/>
              <a:t>Determinazione ANAC 28 aprile 2015, n. 6</a:t>
            </a:r>
            <a:r>
              <a:rPr lang="it-IT" dirty="0" smtClean="0"/>
              <a:t> – documentazione delle </a:t>
            </a:r>
            <a:r>
              <a:rPr lang="it-IT" u="sng" dirty="0" smtClean="0"/>
              <a:t>segnalazioni </a:t>
            </a:r>
            <a:r>
              <a:rPr lang="it-IT" u="sng" dirty="0" smtClean="0"/>
              <a:t>anonime</a:t>
            </a:r>
            <a:endParaRPr lang="it-IT" i="1" dirty="0" smtClean="0"/>
          </a:p>
          <a:p>
            <a:pPr algn="just"/>
            <a:r>
              <a:rPr lang="it-IT" b="1" dirty="0" smtClean="0"/>
              <a:t>GDPR (Regolamento 679/2016/UE) </a:t>
            </a:r>
            <a:r>
              <a:rPr lang="it-IT" dirty="0" smtClean="0"/>
              <a:t>– tutela della </a:t>
            </a:r>
            <a:r>
              <a:rPr lang="it-IT" i="1" u="sng" dirty="0" smtClean="0"/>
              <a:t>privacy</a:t>
            </a:r>
            <a:r>
              <a:rPr lang="it-IT" dirty="0" smtClean="0"/>
              <a:t> del </a:t>
            </a:r>
            <a:r>
              <a:rPr lang="it-IT" i="1" dirty="0" err="1" smtClean="0"/>
              <a:t>whistleblower</a:t>
            </a:r>
            <a:r>
              <a:rPr lang="it-IT" dirty="0" smtClean="0"/>
              <a:t> per evitare </a:t>
            </a:r>
            <a:r>
              <a:rPr lang="it-IT" dirty="0" smtClean="0"/>
              <a:t>ritorsioni</a:t>
            </a:r>
          </a:p>
          <a:p>
            <a:pPr algn="just"/>
            <a:r>
              <a:rPr lang="it-IT" b="1" dirty="0" smtClean="0"/>
              <a:t>Decreto legislativo 10 marzo 2023, n. 24 </a:t>
            </a:r>
            <a:r>
              <a:rPr lang="it-IT" dirty="0" smtClean="0"/>
              <a:t>– attuazione della </a:t>
            </a:r>
            <a:r>
              <a:rPr lang="it-IT" b="1" dirty="0" smtClean="0"/>
              <a:t>direttiva 1937/2019/UE</a:t>
            </a:r>
            <a:r>
              <a:rPr lang="it-IT" dirty="0" smtClean="0"/>
              <a:t> riguardante la </a:t>
            </a:r>
            <a:r>
              <a:rPr lang="it-IT" u="sng" dirty="0" smtClean="0"/>
              <a:t>protezione delle persone che segnalano </a:t>
            </a:r>
            <a:r>
              <a:rPr lang="it-IT" u="sng" dirty="0" smtClean="0"/>
              <a:t>violazioni</a:t>
            </a:r>
            <a:r>
              <a:rPr lang="it-IT" dirty="0" smtClean="0"/>
              <a:t> del diritto dell'Unione e recante disposizioni riguardanti la protezione delle persone che segnalano violazioni delle disposizioni normative </a:t>
            </a:r>
            <a:r>
              <a:rPr lang="it-IT" dirty="0" smtClean="0"/>
              <a:t>nazionali </a:t>
            </a:r>
            <a:r>
              <a:rPr lang="it-IT" dirty="0" smtClean="0">
                <a:sym typeface="Wingdings" pitchFamily="2" charset="2"/>
              </a:rPr>
              <a:t> abroga i vecchi commi 2-</a:t>
            </a:r>
            <a:r>
              <a:rPr lang="it-IT" i="1" dirty="0" smtClean="0">
                <a:sym typeface="Wingdings" pitchFamily="2" charset="2"/>
              </a:rPr>
              <a:t>bis</a:t>
            </a:r>
            <a:r>
              <a:rPr lang="it-IT" dirty="0" smtClean="0">
                <a:sym typeface="Wingdings" pitchFamily="2" charset="2"/>
              </a:rPr>
              <a:t>, 2-</a:t>
            </a:r>
            <a:r>
              <a:rPr lang="it-IT" i="1" dirty="0" smtClean="0">
                <a:sym typeface="Wingdings" pitchFamily="2" charset="2"/>
              </a:rPr>
              <a:t>ter</a:t>
            </a:r>
            <a:r>
              <a:rPr lang="it-IT" dirty="0" smtClean="0">
                <a:sym typeface="Wingdings" pitchFamily="2" charset="2"/>
              </a:rPr>
              <a:t> e 2-</a:t>
            </a:r>
            <a:r>
              <a:rPr lang="it-IT" i="1" dirty="0" smtClean="0">
                <a:sym typeface="Wingdings" pitchFamily="2" charset="2"/>
              </a:rPr>
              <a:t>quater</a:t>
            </a:r>
            <a:r>
              <a:rPr lang="it-IT" dirty="0" smtClean="0">
                <a:sym typeface="Wingdings" pitchFamily="2" charset="2"/>
              </a:rPr>
              <a:t> dell’art. 6 d.lgs. 231/2001, vigenti fino al 14 luglio 2023.</a:t>
            </a:r>
            <a:endParaRPr lang="it-IT" dirty="0" smtClean="0"/>
          </a:p>
        </p:txBody>
      </p:sp>
      <p:sp>
        <p:nvSpPr>
          <p:cNvPr id="9" name="CasellaDiTesto 8"/>
          <p:cNvSpPr txBox="1"/>
          <p:nvPr/>
        </p:nvSpPr>
        <p:spPr>
          <a:xfrm>
            <a:off x="190550" y="3645024"/>
            <a:ext cx="11809312" cy="120032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La versione attuale dell’art. 6, comma 2-</a:t>
            </a:r>
            <a:r>
              <a:rPr lang="it-IT" b="1" i="1" dirty="0" smtClean="0"/>
              <a:t>bis</a:t>
            </a:r>
            <a:r>
              <a:rPr lang="it-IT" b="1" dirty="0" smtClean="0"/>
              <a:t>, d.lgs. 231/2001</a:t>
            </a:r>
          </a:p>
          <a:p>
            <a:pPr algn="just"/>
            <a:r>
              <a:rPr lang="it-IT" dirty="0" smtClean="0"/>
              <a:t>I modelli di cui al comma 1, lettera a), prevedono, ai sensi del decreto legislativo attuativo della direttiva (UE) 2019/1937 del Parlamento europeo e del Consiglio del 23 ottobre 2019, i </a:t>
            </a:r>
            <a:r>
              <a:rPr lang="it-IT" b="1" dirty="0" smtClean="0">
                <a:solidFill>
                  <a:schemeClr val="accent1">
                    <a:lumMod val="75000"/>
                  </a:schemeClr>
                </a:solidFill>
              </a:rPr>
              <a:t>canali di segnalazione interna</a:t>
            </a:r>
            <a:r>
              <a:rPr lang="it-IT" dirty="0" smtClean="0"/>
              <a:t>, il </a:t>
            </a:r>
            <a:r>
              <a:rPr lang="it-IT" b="1" dirty="0" smtClean="0">
                <a:solidFill>
                  <a:schemeClr val="accent1">
                    <a:lumMod val="75000"/>
                  </a:schemeClr>
                </a:solidFill>
              </a:rPr>
              <a:t>divieto di ritorsione</a:t>
            </a:r>
            <a:r>
              <a:rPr lang="it-IT" dirty="0" smtClean="0"/>
              <a:t> e il </a:t>
            </a:r>
            <a:r>
              <a:rPr lang="it-IT" b="1" dirty="0" smtClean="0">
                <a:solidFill>
                  <a:schemeClr val="accent1">
                    <a:lumMod val="75000"/>
                  </a:schemeClr>
                </a:solidFill>
              </a:rPr>
              <a:t>sistema disciplinare</a:t>
            </a:r>
            <a:r>
              <a:rPr lang="it-IT" dirty="0" smtClean="0"/>
              <a:t>, adottato ai sensi del comma 2, lettera </a:t>
            </a:r>
            <a:r>
              <a:rPr lang="it-IT" i="1" dirty="0" smtClean="0"/>
              <a:t>e</a:t>
            </a:r>
            <a:r>
              <a:rPr lang="it-IT" i="1" dirty="0" smtClean="0"/>
              <a:t>)</a:t>
            </a:r>
            <a:r>
              <a:rPr lang="it-IT" dirty="0" smtClean="0"/>
              <a:t>.</a:t>
            </a:r>
            <a:endParaRPr lang="it-IT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1554</TotalTime>
  <Words>1436</Words>
  <Application>Microsoft Office PowerPoint</Application>
  <PresentationFormat>Personalizzato</PresentationFormat>
  <Paragraphs>76</Paragraphs>
  <Slides>6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6</vt:i4>
      </vt:variant>
    </vt:vector>
  </HeadingPairs>
  <TitlesOfParts>
    <vt:vector size="7" baseType="lpstr">
      <vt:lpstr>Tema di Office</vt:lpstr>
      <vt:lpstr>L’Organismo di Vigilanza (O.d.V.)</vt:lpstr>
      <vt:lpstr>La responsabilità dell’ente nella direttiva PIF</vt:lpstr>
      <vt:lpstr>MOG e O.d.V.</vt:lpstr>
      <vt:lpstr>Onere della prova</vt:lpstr>
      <vt:lpstr>Disciplina dell’O.d.V.</vt:lpstr>
      <vt:lpstr>Whistleblowing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Criminalità, carcere, libertà personale:  quali limiti alla risposta sanzionatoria dello Stato?</dc:title>
  <dc:creator>Francesco Trapella</dc:creator>
  <cp:lastModifiedBy>Francesco Trapella</cp:lastModifiedBy>
  <cp:revision>241</cp:revision>
  <dcterms:created xsi:type="dcterms:W3CDTF">2023-10-03T16:19:00Z</dcterms:created>
  <dcterms:modified xsi:type="dcterms:W3CDTF">2024-03-12T09:38:04Z</dcterms:modified>
</cp:coreProperties>
</file>