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55E7A-242A-46F2-8385-C7B608616373}" type="slidenum">
              <a:rPr lang="it-IT" smtClean="0"/>
              <a:pPr/>
              <a:t>7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23/04/2023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L’accertamento preliminare 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</a:t>
            </a:r>
            <a:r>
              <a:rPr lang="it-IT" dirty="0" smtClean="0"/>
              <a:t>14 </a:t>
            </a:r>
            <a:r>
              <a:rPr lang="it-IT" dirty="0" smtClean="0"/>
              <a:t>– </a:t>
            </a:r>
            <a:r>
              <a:rPr lang="it-IT" dirty="0" smtClean="0"/>
              <a:t>26 </a:t>
            </a:r>
            <a:r>
              <a:rPr lang="it-IT" dirty="0" smtClean="0"/>
              <a:t>aprile 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436096" y="3501008"/>
            <a:ext cx="3707904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bg1"/>
                </a:solidFill>
              </a:rPr>
              <a:t>The </a:t>
            </a:r>
            <a:r>
              <a:rPr lang="it-IT" b="1" dirty="0" err="1" smtClean="0">
                <a:solidFill>
                  <a:schemeClr val="bg1"/>
                </a:solidFill>
              </a:rPr>
              <a:t>preliminar</a:t>
            </a:r>
            <a:r>
              <a:rPr lang="it-IT" b="1" dirty="0" err="1" smtClean="0">
                <a:solidFill>
                  <a:schemeClr val="bg1"/>
                </a:solidFill>
              </a:rPr>
              <a:t>y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investigation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Il protocollo di Potenza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Potenza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protocol</a:t>
            </a:r>
            <a:endParaRPr lang="it-IT" sz="14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323528" y="2708920"/>
            <a:ext cx="8640960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Adottato dalla </a:t>
            </a:r>
            <a:r>
              <a:rPr lang="it-IT" b="1" dirty="0" smtClean="0"/>
              <a:t>Procura Generale di Potenza</a:t>
            </a:r>
            <a:r>
              <a:rPr lang="it-IT" dirty="0" smtClean="0"/>
              <a:t> per regolare in maniera uniforme le indagini “231”.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Adopted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General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Prosecutor</a:t>
            </a:r>
            <a:r>
              <a:rPr lang="it-IT" sz="1400" i="1" dirty="0" smtClean="0"/>
              <a:t> Office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Potenza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regulate</a:t>
            </a:r>
            <a:r>
              <a:rPr lang="it-IT" sz="1400" i="1" dirty="0" smtClean="0"/>
              <a:t> the “231” </a:t>
            </a:r>
            <a:r>
              <a:rPr lang="it-IT" sz="1400" i="1" dirty="0" err="1" smtClean="0"/>
              <a:t>investigations</a:t>
            </a:r>
            <a:r>
              <a:rPr lang="it-IT" sz="1400" i="1" dirty="0" smtClean="0"/>
              <a:t> in a </a:t>
            </a:r>
            <a:r>
              <a:rPr lang="it-IT" sz="1400" i="1" dirty="0" err="1" smtClean="0"/>
              <a:t>uniform</a:t>
            </a:r>
            <a:r>
              <a:rPr lang="it-IT" sz="1400" i="1" dirty="0" smtClean="0"/>
              <a:t> way)</a:t>
            </a:r>
            <a:endParaRPr lang="it-IT" sz="1400" i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323528" y="3861048"/>
            <a:ext cx="8640960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it-IT" u="sng" dirty="0" smtClean="0"/>
              <a:t>Assenza o inidoneità di MOG e/o </a:t>
            </a:r>
            <a:r>
              <a:rPr lang="it-IT" u="sng" dirty="0" err="1" smtClean="0"/>
              <a:t>OdV</a:t>
            </a:r>
            <a:r>
              <a:rPr lang="it-IT" u="sng" dirty="0" smtClean="0"/>
              <a:t> per affermare la responsabilità dell’ente</a:t>
            </a:r>
            <a:r>
              <a:rPr lang="it-IT" dirty="0" smtClean="0"/>
              <a:t> (contrasto con la sentenza Impregilo) </a:t>
            </a:r>
          </a:p>
          <a:p>
            <a:pPr marL="342900" indent="-342900" algn="just"/>
            <a:r>
              <a:rPr lang="it-IT" sz="1400" i="1" dirty="0" smtClean="0"/>
              <a:t>(OMM and/or SB  </a:t>
            </a:r>
            <a:r>
              <a:rPr lang="it-IT" sz="1400" i="1" dirty="0" err="1" smtClean="0"/>
              <a:t>lack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ineffectiveness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assert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contrast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“Impregilo” </a:t>
            </a:r>
            <a:r>
              <a:rPr lang="it-IT" sz="1400" i="1" dirty="0" err="1" smtClean="0"/>
              <a:t>judgment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0" name="Rettangolo 9"/>
          <p:cNvSpPr/>
          <p:nvPr/>
        </p:nvSpPr>
        <p:spPr>
          <a:xfrm>
            <a:off x="323528" y="4797152"/>
            <a:ext cx="8640960" cy="107721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AutoNum type="arabicPeriod" startAt="2"/>
            </a:pPr>
            <a:r>
              <a:rPr lang="it-IT" dirty="0" smtClean="0"/>
              <a:t>Analisi in concreto dell’assetto organizzativo, </a:t>
            </a:r>
            <a:r>
              <a:rPr lang="it-IT" u="sng" dirty="0" smtClean="0"/>
              <a:t>anche avvalendosi di strumenti investigativi non previsti dal d.lgs. n. 231/2001</a:t>
            </a:r>
          </a:p>
          <a:p>
            <a:pPr marL="342900" indent="-342900" algn="just"/>
            <a:r>
              <a:rPr lang="it-IT" sz="1400" i="1" dirty="0" smtClean="0"/>
              <a:t>(Concrete </a:t>
            </a:r>
            <a:r>
              <a:rPr lang="it-IT" sz="1400" i="1" dirty="0" err="1" smtClean="0"/>
              <a:t>analysis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organizational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structure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even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through</a:t>
            </a:r>
            <a:r>
              <a:rPr lang="it-IT" sz="1400" i="1" dirty="0" smtClean="0"/>
              <a:t> investigative </a:t>
            </a:r>
            <a:r>
              <a:rPr lang="it-IT" sz="1400" i="1" dirty="0" err="1" smtClean="0"/>
              <a:t>tools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envisaged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231/2001)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323528" y="5949280"/>
            <a:ext cx="8640960" cy="58477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342900" indent="-342900" algn="just"/>
            <a:r>
              <a:rPr lang="it-IT" dirty="0" smtClean="0"/>
              <a:t>Principio di </a:t>
            </a:r>
            <a:r>
              <a:rPr lang="it-IT" b="1" dirty="0" smtClean="0"/>
              <a:t>legalità</a:t>
            </a:r>
            <a:r>
              <a:rPr lang="it-IT" dirty="0" smtClean="0"/>
              <a:t> processuale </a:t>
            </a:r>
            <a:r>
              <a:rPr lang="it-IT" i="1" dirty="0" smtClean="0"/>
              <a:t>vs. </a:t>
            </a:r>
            <a:r>
              <a:rPr lang="it-IT" b="1" i="1" dirty="0" err="1" smtClean="0"/>
              <a:t>soft-law</a:t>
            </a:r>
            <a:r>
              <a:rPr lang="it-IT" dirty="0" smtClean="0"/>
              <a:t> processuale</a:t>
            </a:r>
          </a:p>
          <a:p>
            <a:pPr marL="342900" indent="-342900" algn="just"/>
            <a:r>
              <a:rPr lang="it-IT" sz="1400" i="1" dirty="0" smtClean="0"/>
              <a:t>(</a:t>
            </a:r>
            <a:r>
              <a:rPr lang="it-IT" sz="1400" i="1" dirty="0" err="1" smtClean="0"/>
              <a:t>Principle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procedural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legality</a:t>
            </a:r>
            <a:r>
              <a:rPr lang="it-IT" sz="1400" i="1" dirty="0" smtClean="0"/>
              <a:t> vs. </a:t>
            </a:r>
            <a:r>
              <a:rPr lang="it-IT" sz="1400" i="1" dirty="0" err="1" smtClean="0"/>
              <a:t>procedural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soft-law</a:t>
            </a:r>
            <a:r>
              <a:rPr lang="it-IT" sz="1400" i="1" dirty="0" smtClean="0"/>
              <a:t>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indagini nel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investigations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under the Legislative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cxnSp>
        <p:nvCxnSpPr>
          <p:cNvPr id="5" name="Connettore 1 4"/>
          <p:cNvCxnSpPr/>
          <p:nvPr/>
        </p:nvCxnSpPr>
        <p:spPr>
          <a:xfrm>
            <a:off x="395536" y="3645024"/>
            <a:ext cx="83529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2 6"/>
          <p:cNvCxnSpPr/>
          <p:nvPr/>
        </p:nvCxnSpPr>
        <p:spPr>
          <a:xfrm>
            <a:off x="395536" y="3645024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179512" y="4221088"/>
            <a:ext cx="1728192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Notizia</a:t>
            </a:r>
            <a:r>
              <a:rPr lang="it-IT" dirty="0" smtClean="0"/>
              <a:t> dell’illecito, annotata nelle forme dell’</a:t>
            </a:r>
            <a:r>
              <a:rPr lang="it-IT" b="1" dirty="0" smtClean="0"/>
              <a:t>art. 335 </a:t>
            </a:r>
            <a:r>
              <a:rPr lang="it-IT" b="1" dirty="0" err="1" smtClean="0"/>
              <a:t>c.p.p.</a:t>
            </a:r>
            <a:endParaRPr lang="it-IT" b="1" dirty="0"/>
          </a:p>
        </p:txBody>
      </p:sp>
      <p:cxnSp>
        <p:nvCxnSpPr>
          <p:cNvPr id="10" name="Connettore 2 9"/>
          <p:cNvCxnSpPr/>
          <p:nvPr/>
        </p:nvCxnSpPr>
        <p:spPr>
          <a:xfrm>
            <a:off x="683568" y="3501008"/>
            <a:ext cx="79208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683568" y="2636912"/>
            <a:ext cx="7704856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L’accertamento dura </a:t>
            </a:r>
            <a:r>
              <a:rPr lang="it-IT" sz="1400" b="1" dirty="0" smtClean="0"/>
              <a:t>tanto quanto quello sui reati delle persone fisiche</a:t>
            </a:r>
            <a:r>
              <a:rPr lang="it-IT" sz="1400" dirty="0" smtClean="0"/>
              <a:t> (6 mesi dall’annotazione per le contravvenzioni; 1 anno per i delitti; 1 anno e 6 mesi per le più gravi ipotesi dell’art. 407, comma 2, </a:t>
            </a:r>
            <a:r>
              <a:rPr lang="it-IT" sz="1400" dirty="0" err="1" smtClean="0"/>
              <a:t>c.p.p.</a:t>
            </a:r>
            <a:r>
              <a:rPr lang="it-IT" sz="1400" dirty="0" smtClean="0"/>
              <a:t> Ammessa una sola proroga di massimo 6 mesi)</a:t>
            </a:r>
            <a:endParaRPr lang="it-IT" sz="1400" dirty="0"/>
          </a:p>
        </p:txBody>
      </p:sp>
      <p:cxnSp>
        <p:nvCxnSpPr>
          <p:cNvPr id="13" name="Connettore 1 12"/>
          <p:cNvCxnSpPr/>
          <p:nvPr/>
        </p:nvCxnSpPr>
        <p:spPr>
          <a:xfrm>
            <a:off x="8748464" y="3645024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1 14"/>
          <p:cNvCxnSpPr/>
          <p:nvPr/>
        </p:nvCxnSpPr>
        <p:spPr>
          <a:xfrm>
            <a:off x="7380312" y="4221088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2 17"/>
          <p:cNvCxnSpPr/>
          <p:nvPr/>
        </p:nvCxnSpPr>
        <p:spPr>
          <a:xfrm>
            <a:off x="7380312" y="4221088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5724128" y="4869160"/>
            <a:ext cx="2088232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Archiviazione</a:t>
            </a:r>
            <a:r>
              <a:rPr lang="it-IT" dirty="0" smtClean="0"/>
              <a:t> (</a:t>
            </a:r>
            <a:r>
              <a:rPr lang="it-IT" u="sng" dirty="0" smtClean="0"/>
              <a:t>disposta direttamente dal PM)</a:t>
            </a:r>
            <a:endParaRPr lang="it-IT" b="1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7956000" y="4869160"/>
            <a:ext cx="1115616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Azione penale</a:t>
            </a:r>
            <a:endParaRPr lang="it-IT" dirty="0" smtClean="0"/>
          </a:p>
          <a:p>
            <a:pPr algn="just"/>
            <a:r>
              <a:rPr lang="it-IT" u="sng" dirty="0" smtClean="0"/>
              <a:t>(contestazione)</a:t>
            </a:r>
            <a:endParaRPr lang="it-IT" u="sng" dirty="0"/>
          </a:p>
        </p:txBody>
      </p:sp>
      <p:cxnSp>
        <p:nvCxnSpPr>
          <p:cNvPr id="21" name="Connettore 2 20"/>
          <p:cNvCxnSpPr/>
          <p:nvPr/>
        </p:nvCxnSpPr>
        <p:spPr>
          <a:xfrm>
            <a:off x="8964488" y="4221088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ttangolo arrotondato 21"/>
          <p:cNvSpPr/>
          <p:nvPr/>
        </p:nvSpPr>
        <p:spPr>
          <a:xfrm>
            <a:off x="2339752" y="3861048"/>
            <a:ext cx="2880320" cy="180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Esplorazione </a:t>
            </a:r>
            <a:r>
              <a:rPr lang="it-IT" b="1" dirty="0" smtClean="0"/>
              <a:t>nelle forme previste dal </a:t>
            </a:r>
            <a:r>
              <a:rPr lang="it-IT" b="1" dirty="0" err="1" smtClean="0"/>
              <a:t>c.p.p.</a:t>
            </a:r>
            <a:endParaRPr lang="it-IT" b="1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indagini nel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investigations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under the Legislative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400" dirty="0" smtClean="0"/>
          </a:p>
          <a:p>
            <a:pPr algn="just">
              <a:buNone/>
            </a:pPr>
            <a:endParaRPr lang="it-IT" sz="1400" dirty="0" smtClean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708920"/>
            <a:ext cx="849694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Iscrizione tardiva</a:t>
            </a:r>
            <a:r>
              <a:rPr lang="it-IT" i="1" dirty="0" smtClean="0"/>
              <a:t> </a:t>
            </a:r>
            <a:r>
              <a:rPr lang="it-IT" i="1" dirty="0" smtClean="0"/>
              <a:t>(late </a:t>
            </a:r>
            <a:r>
              <a:rPr lang="it-IT" i="1" dirty="0" err="1" smtClean="0"/>
              <a:t>annotation</a:t>
            </a:r>
            <a:r>
              <a:rPr lang="it-IT" i="1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Pericolo di dispersione degli elementi di prova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Danger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evidence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dispersion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Ritardato avvio della difesa dell’ente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Delayed</a:t>
            </a:r>
            <a:r>
              <a:rPr lang="it-IT" sz="1400" i="1" dirty="0" smtClean="0"/>
              <a:t> start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defense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Allungamento indebito dei tempi dell’indagine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Undue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lengthening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investigation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times</a:t>
            </a:r>
            <a:r>
              <a:rPr lang="it-IT" sz="1400" i="1" dirty="0" smtClean="0"/>
              <a:t>)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05064"/>
            <a:ext cx="4392488" cy="164441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5517232"/>
            <a:ext cx="4078461" cy="11969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7" name="Rettangolo arrotondato 6"/>
          <p:cNvSpPr/>
          <p:nvPr/>
        </p:nvSpPr>
        <p:spPr>
          <a:xfrm>
            <a:off x="5004048" y="4149080"/>
            <a:ext cx="3744416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Non sono previste sanzioni per l’iscrizione ritardata</a:t>
            </a:r>
            <a:endParaRPr lang="it-IT" b="1" dirty="0"/>
          </a:p>
        </p:txBody>
      </p:sp>
      <p:sp>
        <p:nvSpPr>
          <p:cNvPr id="8" name="Rettangolo arrotondato 7"/>
          <p:cNvSpPr/>
          <p:nvPr/>
        </p:nvSpPr>
        <p:spPr>
          <a:xfrm>
            <a:off x="755576" y="5877272"/>
            <a:ext cx="352839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b="1" i="1" dirty="0" err="1" smtClean="0"/>
              <a:t>There</a:t>
            </a:r>
            <a:r>
              <a:rPr lang="it-IT" sz="1400" b="1" i="1" dirty="0" smtClean="0"/>
              <a:t> are </a:t>
            </a:r>
            <a:r>
              <a:rPr lang="it-IT" sz="1400" b="1" i="1" dirty="0" err="1" smtClean="0"/>
              <a:t>not</a:t>
            </a:r>
            <a:r>
              <a:rPr lang="it-IT" sz="1400" b="1" i="1" dirty="0" smtClean="0"/>
              <a:t> </a:t>
            </a:r>
            <a:r>
              <a:rPr lang="it-IT" sz="1400" b="1" i="1" dirty="0" err="1" smtClean="0"/>
              <a:t>penalties</a:t>
            </a:r>
            <a:r>
              <a:rPr lang="it-IT" sz="1400" b="1" i="1" dirty="0" smtClean="0"/>
              <a:t> </a:t>
            </a:r>
            <a:r>
              <a:rPr lang="it-IT" sz="1400" b="1" i="1" dirty="0" err="1" smtClean="0"/>
              <a:t>for</a:t>
            </a:r>
            <a:r>
              <a:rPr lang="it-IT" sz="1400" b="1" i="1" dirty="0" smtClean="0"/>
              <a:t> the late </a:t>
            </a:r>
            <a:r>
              <a:rPr lang="it-IT" sz="1400" b="1" i="1" dirty="0" err="1" smtClean="0"/>
              <a:t>annotation</a:t>
            </a:r>
            <a:endParaRPr lang="it-IT" sz="1400" b="1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indagini nel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23528" y="2564904"/>
            <a:ext cx="8640960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Obbligatorietà</a:t>
            </a:r>
            <a:r>
              <a:rPr lang="it-IT" dirty="0" smtClean="0"/>
              <a:t> dell’azione (art. 112 Cost.) ma </a:t>
            </a:r>
            <a:r>
              <a:rPr lang="it-IT" b="1" dirty="0" smtClean="0"/>
              <a:t>discrezionalità</a:t>
            </a:r>
            <a:r>
              <a:rPr lang="it-IT" dirty="0" smtClean="0"/>
              <a:t> nel pianificare l’indagine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Mandatory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prosecution</a:t>
            </a:r>
            <a:r>
              <a:rPr lang="it-IT" sz="1400" i="1" dirty="0" smtClean="0"/>
              <a:t> – art. 112 </a:t>
            </a:r>
            <a:r>
              <a:rPr lang="it-IT" sz="1400" i="1" dirty="0" err="1" smtClean="0"/>
              <a:t>Italian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Constitution</a:t>
            </a:r>
            <a:r>
              <a:rPr lang="it-IT" sz="1400" i="1" dirty="0" smtClean="0"/>
              <a:t>; </a:t>
            </a:r>
            <a:r>
              <a:rPr lang="it-IT" sz="1400" i="1" dirty="0" err="1" smtClean="0"/>
              <a:t>discretion</a:t>
            </a:r>
            <a:r>
              <a:rPr lang="it-IT" sz="1400" i="1" dirty="0" smtClean="0"/>
              <a:t> in planning </a:t>
            </a:r>
            <a:r>
              <a:rPr lang="it-IT" sz="1400" i="1" dirty="0" err="1" smtClean="0"/>
              <a:t>investigation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3501008"/>
            <a:ext cx="8640960" cy="317009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Scelte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Choices</a:t>
            </a:r>
            <a:r>
              <a:rPr lang="it-IT" sz="1400" i="1" dirty="0" smtClean="0"/>
              <a:t>)</a:t>
            </a:r>
            <a:endParaRPr lang="it-IT" b="1" dirty="0" smtClean="0"/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Sul </a:t>
            </a:r>
            <a:r>
              <a:rPr lang="it-IT" sz="1400" u="sng" dirty="0" smtClean="0"/>
              <a:t>se</a:t>
            </a:r>
            <a:r>
              <a:rPr lang="it-IT" sz="1400" dirty="0" smtClean="0"/>
              <a:t> e sul </a:t>
            </a:r>
            <a:r>
              <a:rPr lang="it-IT" sz="1400" u="sng" dirty="0" smtClean="0"/>
              <a:t>quando svelare l’esistenza delle indagini</a:t>
            </a:r>
            <a:r>
              <a:rPr lang="it-IT" sz="1400" dirty="0" smtClean="0"/>
              <a:t> 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whether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when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revel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existence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investigations</a:t>
            </a:r>
            <a:r>
              <a:rPr lang="it-IT" sz="1400" i="1" dirty="0" smtClean="0"/>
              <a:t>)</a:t>
            </a:r>
            <a:endParaRPr lang="it-IT" sz="1400" dirty="0" smtClean="0"/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Informazione di garanzia / misure cautelari / ecc.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Notice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indictment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precautionary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measures</a:t>
            </a:r>
            <a:r>
              <a:rPr lang="it-IT" sz="1400" i="1" dirty="0" smtClean="0"/>
              <a:t>, etc.)</a:t>
            </a:r>
            <a:endParaRPr lang="it-IT" sz="1400" dirty="0" smtClean="0"/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Sul </a:t>
            </a:r>
            <a:r>
              <a:rPr lang="it-IT" sz="1400" u="sng" dirty="0" smtClean="0"/>
              <a:t>tipo di strumenti </a:t>
            </a:r>
            <a:r>
              <a:rPr lang="it-IT" sz="1400" dirty="0" smtClean="0"/>
              <a:t>da utilizzare per l’indagine </a:t>
            </a:r>
            <a:r>
              <a:rPr lang="it-IT" sz="1400" i="1" dirty="0" smtClean="0"/>
              <a:t>(the </a:t>
            </a:r>
            <a:r>
              <a:rPr lang="it-IT" sz="1400" i="1" dirty="0" err="1" smtClean="0"/>
              <a:t>type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investigation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tools</a:t>
            </a:r>
            <a:r>
              <a:rPr lang="it-IT" sz="1400" i="1" dirty="0" smtClean="0"/>
              <a:t>)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Sommarie informazioni testimoniali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Interrogatorio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Perquisizione, ispezione, sequestro probatorio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Intercettazioni 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Identificazione 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Ecc. </a:t>
            </a:r>
          </a:p>
          <a:p>
            <a:pPr lvl="1" algn="just"/>
            <a:r>
              <a:rPr lang="it-IT" sz="1400" i="1" dirty="0" smtClean="0"/>
              <a:t>(</a:t>
            </a:r>
            <a:r>
              <a:rPr lang="it-IT" sz="1400" i="1" dirty="0" err="1" smtClean="0"/>
              <a:t>Summary</a:t>
            </a:r>
            <a:r>
              <a:rPr lang="it-IT" sz="1400" i="1" dirty="0" smtClean="0"/>
              <a:t> testimonial information, </a:t>
            </a:r>
            <a:r>
              <a:rPr lang="it-IT" sz="1400" i="1" dirty="0" err="1" smtClean="0"/>
              <a:t>interrogation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search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inspection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seizure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wiretaps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identification</a:t>
            </a:r>
            <a:r>
              <a:rPr lang="it-IT" sz="1400" i="1" dirty="0" smtClean="0"/>
              <a:t>, etc.)</a:t>
            </a:r>
            <a:endParaRPr lang="it-IT" sz="1400" i="1" dirty="0" smtClean="0"/>
          </a:p>
        </p:txBody>
      </p:sp>
      <p:sp>
        <p:nvSpPr>
          <p:cNvPr id="7" name="Rettangolo 6"/>
          <p:cNvSpPr/>
          <p:nvPr/>
        </p:nvSpPr>
        <p:spPr>
          <a:xfrm>
            <a:off x="323528" y="2204864"/>
            <a:ext cx="86409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investigations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under the Legislative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40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indagini nel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investigations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under the Legislative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400" dirty="0" smtClean="0"/>
          </a:p>
          <a:p>
            <a:pPr algn="just">
              <a:buNone/>
            </a:pP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852936"/>
            <a:ext cx="5328882" cy="166878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4869160"/>
            <a:ext cx="6059487" cy="14097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6" name="Ovale 5"/>
          <p:cNvSpPr/>
          <p:nvPr/>
        </p:nvSpPr>
        <p:spPr>
          <a:xfrm>
            <a:off x="6156176" y="2636912"/>
            <a:ext cx="2448272" cy="1872208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tx1"/>
                </a:solidFill>
              </a:rPr>
              <a:t>N.B. </a:t>
            </a:r>
            <a:r>
              <a:rPr lang="it-IT" dirty="0" smtClean="0">
                <a:solidFill>
                  <a:schemeClr val="tx1"/>
                </a:solidFill>
              </a:rPr>
              <a:t>“informazione” e non “avviso” di garanzia</a:t>
            </a:r>
            <a:endParaRPr lang="it-IT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indagini nel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investigations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under the Legislative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347864" y="4005064"/>
            <a:ext cx="3384376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ARCHIVIAZIONE</a:t>
            </a:r>
            <a:endParaRPr lang="it-IT" sz="1400" dirty="0" smtClean="0"/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Dismissal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charges</a:t>
            </a:r>
            <a:r>
              <a:rPr lang="it-IT" sz="1400" i="1" dirty="0" smtClean="0"/>
              <a:t>)</a:t>
            </a:r>
            <a:endParaRPr lang="it-IT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67544" y="2924944"/>
            <a:ext cx="295232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Notizia di reato infondata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Unfounded</a:t>
            </a:r>
            <a:r>
              <a:rPr lang="it-IT" sz="1400" i="1" dirty="0" smtClean="0"/>
              <a:t> </a:t>
            </a:r>
            <a:r>
              <a:rPr lang="it-IT" sz="1400" dirty="0" err="1" smtClean="0"/>
              <a:t>notitia</a:t>
            </a:r>
            <a:r>
              <a:rPr lang="it-IT" sz="1400" dirty="0" smtClean="0"/>
              <a:t> </a:t>
            </a:r>
            <a:r>
              <a:rPr lang="it-IT" sz="1400" dirty="0" err="1" smtClean="0"/>
              <a:t>criminis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788024" y="2924944"/>
            <a:ext cx="3672408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Ragionevole impossibilità di addivenire alla condanna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Reasonable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impossibility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conviction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467544" y="4725144"/>
            <a:ext cx="2952328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fatto non è previsto dalla legge come reato</a:t>
            </a:r>
            <a:endParaRPr lang="it-IT" sz="1400" i="1" dirty="0" smtClean="0"/>
          </a:p>
          <a:p>
            <a:pPr algn="just"/>
            <a:r>
              <a:rPr lang="it-IT" sz="1400" i="1" dirty="0" smtClean="0"/>
              <a:t>(The </a:t>
            </a:r>
            <a:r>
              <a:rPr lang="it-IT" sz="1400" i="1" dirty="0" err="1" smtClean="0"/>
              <a:t>fact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foreseen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as</a:t>
            </a:r>
            <a:r>
              <a:rPr lang="it-IT" sz="1400" i="1" dirty="0" smtClean="0"/>
              <a:t> a crime)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5436096" y="5085184"/>
            <a:ext cx="2952328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Manca una condizione di procedibilità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Lack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condiction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3275856" y="6093296"/>
            <a:ext cx="295232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Ignoto l’autore del reato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Unknown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suspected</a:t>
            </a:r>
            <a:r>
              <a:rPr lang="it-IT" sz="1400" i="1" dirty="0" smtClean="0"/>
              <a:t>)</a:t>
            </a:r>
            <a:endParaRPr lang="it-IT" sz="1400" dirty="0"/>
          </a:p>
        </p:txBody>
      </p:sp>
      <p:cxnSp>
        <p:nvCxnSpPr>
          <p:cNvPr id="11" name="Connettore 2 10"/>
          <p:cNvCxnSpPr>
            <a:stCxn id="5" idx="2"/>
          </p:cNvCxnSpPr>
          <p:nvPr/>
        </p:nvCxnSpPr>
        <p:spPr>
          <a:xfrm>
            <a:off x="1943708" y="3509719"/>
            <a:ext cx="1404156" cy="4953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>
            <a:stCxn id="6" idx="2"/>
            <a:endCxn id="4" idx="0"/>
          </p:cNvCxnSpPr>
          <p:nvPr/>
        </p:nvCxnSpPr>
        <p:spPr>
          <a:xfrm flipH="1">
            <a:off x="5040052" y="3786718"/>
            <a:ext cx="1584176" cy="2183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2 14"/>
          <p:cNvCxnSpPr>
            <a:stCxn id="7" idx="0"/>
            <a:endCxn id="4" idx="1"/>
          </p:cNvCxnSpPr>
          <p:nvPr/>
        </p:nvCxnSpPr>
        <p:spPr>
          <a:xfrm flipV="1">
            <a:off x="1943708" y="4297452"/>
            <a:ext cx="1404156" cy="4276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/>
          <p:cNvCxnSpPr>
            <a:stCxn id="9" idx="0"/>
            <a:endCxn id="4" idx="2"/>
          </p:cNvCxnSpPr>
          <p:nvPr/>
        </p:nvCxnSpPr>
        <p:spPr>
          <a:xfrm flipV="1">
            <a:off x="4752020" y="4589839"/>
            <a:ext cx="288032" cy="15034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2 18"/>
          <p:cNvCxnSpPr>
            <a:stCxn id="8" idx="0"/>
          </p:cNvCxnSpPr>
          <p:nvPr/>
        </p:nvCxnSpPr>
        <p:spPr>
          <a:xfrm flipH="1" flipV="1">
            <a:off x="5796136" y="4581128"/>
            <a:ext cx="111612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indagini nel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investigations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under the Legislative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2924944"/>
            <a:ext cx="828092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… negli altri casi … </a:t>
            </a:r>
            <a:r>
              <a:rPr lang="it-IT" b="1" dirty="0" smtClean="0"/>
              <a:t>esercizio dell’azione penale (CONTESTAZIONE)</a:t>
            </a:r>
            <a:endParaRPr lang="it-IT" dirty="0" smtClean="0"/>
          </a:p>
          <a:p>
            <a:pPr algn="just"/>
            <a:r>
              <a:rPr lang="it-IT" dirty="0" smtClean="0"/>
              <a:t> </a:t>
            </a:r>
            <a:r>
              <a:rPr lang="it-IT" dirty="0" smtClean="0"/>
              <a:t>… a meno che il reato da cui dipende l’illecito amministrativo sia prescritto</a:t>
            </a:r>
            <a:endParaRPr lang="it-I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861048"/>
            <a:ext cx="5050098" cy="132588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5373216"/>
            <a:ext cx="5486400" cy="12477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Udienza preliminare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preliminary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hearing</a:t>
            </a:r>
            <a:endParaRPr lang="it-IT" sz="1400" dirty="0" smtClean="0"/>
          </a:p>
          <a:p>
            <a:pPr algn="just">
              <a:buNone/>
            </a:pP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2708920"/>
            <a:ext cx="828092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G.I.P. </a:t>
            </a:r>
            <a:r>
              <a:rPr lang="it-IT" i="1" dirty="0" smtClean="0"/>
              <a:t>vs</a:t>
            </a:r>
            <a:r>
              <a:rPr lang="it-IT" dirty="0" smtClean="0"/>
              <a:t> </a:t>
            </a:r>
            <a:r>
              <a:rPr lang="it-IT" dirty="0" err="1" smtClean="0"/>
              <a:t>G.U.P.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67544" y="3212976"/>
            <a:ext cx="8280920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Scopo: </a:t>
            </a:r>
            <a:r>
              <a:rPr lang="it-IT" u="sng" dirty="0" smtClean="0"/>
              <a:t>valutare la tenuta dell’accusa</a:t>
            </a:r>
            <a:r>
              <a:rPr lang="it-IT" dirty="0" smtClean="0"/>
              <a:t> in vista del processo (v. art. 61, comma 1, </a:t>
            </a:r>
            <a:r>
              <a:rPr lang="it-IT" dirty="0" err="1" smtClean="0"/>
              <a:t>D.Lgs.</a:t>
            </a:r>
            <a:r>
              <a:rPr lang="it-IT" dirty="0" smtClean="0"/>
              <a:t> 231/2001) 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Puropose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evaluate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stability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accusation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view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trial (</a:t>
            </a:r>
            <a:r>
              <a:rPr lang="it-IT" sz="1400" i="1" dirty="0" err="1" smtClean="0"/>
              <a:t>see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61, para 1,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231/2001))</a:t>
            </a:r>
            <a:endParaRPr lang="it-IT" sz="1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67544" y="4365104"/>
            <a:ext cx="8280920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Mancato coordinamento</a:t>
            </a:r>
            <a:r>
              <a:rPr lang="it-IT" dirty="0" smtClean="0"/>
              <a:t> con la riforma </a:t>
            </a:r>
            <a:r>
              <a:rPr lang="it-IT" dirty="0" err="1" smtClean="0"/>
              <a:t>Cartabia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artt. 59 e 61 </a:t>
            </a:r>
            <a:r>
              <a:rPr lang="it-IT" dirty="0" err="1" smtClean="0">
                <a:sym typeface="Wingdings" pitchFamily="2" charset="2"/>
              </a:rPr>
              <a:t>D.Lgs.</a:t>
            </a:r>
            <a:r>
              <a:rPr lang="it-IT" dirty="0" smtClean="0">
                <a:sym typeface="Wingdings" pitchFamily="2" charset="2"/>
              </a:rPr>
              <a:t> 231/2001 </a:t>
            </a:r>
            <a:endParaRPr lang="it-IT" sz="1400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Lack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coordination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Cartabia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reform</a:t>
            </a:r>
            <a:r>
              <a:rPr lang="it-IT" sz="1400" i="1" dirty="0" smtClean="0"/>
              <a:t> </a:t>
            </a:r>
            <a:r>
              <a:rPr lang="it-IT" sz="1400" i="1" dirty="0" smtClean="0">
                <a:sym typeface="Wingdings" pitchFamily="2" charset="2"/>
              </a:rPr>
              <a:t> </a:t>
            </a:r>
            <a:r>
              <a:rPr lang="it-IT" sz="1400" i="1" dirty="0" err="1" smtClean="0">
                <a:sym typeface="Wingdings" pitchFamily="2" charset="2"/>
              </a:rPr>
              <a:t>Articles</a:t>
            </a:r>
            <a:r>
              <a:rPr lang="it-IT" sz="1400" i="1" dirty="0" smtClean="0">
                <a:sym typeface="Wingdings" pitchFamily="2" charset="2"/>
              </a:rPr>
              <a:t> 59 and 61 </a:t>
            </a:r>
            <a:r>
              <a:rPr lang="it-IT" sz="1400" i="1" dirty="0" err="1" smtClean="0">
                <a:sym typeface="Wingdings" pitchFamily="2" charset="2"/>
              </a:rPr>
              <a:t>Legilsative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Decree</a:t>
            </a:r>
            <a:r>
              <a:rPr lang="it-IT" sz="1400" i="1" dirty="0" smtClean="0">
                <a:sym typeface="Wingdings" pitchFamily="2" charset="2"/>
              </a:rPr>
              <a:t> no. 231/2001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467544" y="5661248"/>
            <a:ext cx="8280920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Due regole di giudizio diverse nel </a:t>
            </a:r>
            <a:r>
              <a:rPr lang="it-IT" i="1" dirty="0" err="1" smtClean="0"/>
              <a:t>simultaneus</a:t>
            </a:r>
            <a:r>
              <a:rPr lang="it-IT" i="1" dirty="0" smtClean="0"/>
              <a:t> </a:t>
            </a:r>
            <a:r>
              <a:rPr lang="it-IT" i="1" dirty="0" err="1" smtClean="0"/>
              <a:t>processus</a:t>
            </a:r>
            <a:r>
              <a:rPr lang="it-IT" i="1" dirty="0" smtClean="0"/>
              <a:t>?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Two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different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rules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judgment</a:t>
            </a:r>
            <a:r>
              <a:rPr lang="it-IT" sz="1400" i="1" dirty="0" smtClean="0"/>
              <a:t> in the “</a:t>
            </a:r>
            <a:r>
              <a:rPr lang="it-IT" sz="1400" i="1" dirty="0" err="1" smtClean="0"/>
              <a:t>simultaneus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processus</a:t>
            </a:r>
            <a:r>
              <a:rPr lang="it-IT" sz="1400" i="1" dirty="0" smtClean="0"/>
              <a:t>”?)</a:t>
            </a:r>
            <a:endParaRPr lang="it-IT" sz="1400" i="1" dirty="0"/>
          </a:p>
        </p:txBody>
      </p:sp>
      <p:cxnSp>
        <p:nvCxnSpPr>
          <p:cNvPr id="9" name="Connettore 2 8"/>
          <p:cNvCxnSpPr>
            <a:stCxn id="6" idx="2"/>
            <a:endCxn id="7" idx="0"/>
          </p:cNvCxnSpPr>
          <p:nvPr/>
        </p:nvCxnSpPr>
        <p:spPr>
          <a:xfrm>
            <a:off x="4608004" y="5226878"/>
            <a:ext cx="0" cy="4343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4896544" cy="231169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429000"/>
            <a:ext cx="4748063" cy="319556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1124744"/>
            <a:ext cx="3553767" cy="169434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3014" y="3717032"/>
            <a:ext cx="3722922" cy="252028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0013" y="1046163"/>
            <a:ext cx="6402387" cy="47720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6516216" y="6093296"/>
            <a:ext cx="208823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 smtClean="0"/>
              <a:t>Art. 425 </a:t>
            </a:r>
            <a:r>
              <a:rPr lang="it-IT" b="1" dirty="0" err="1" smtClean="0"/>
              <a:t>c.p.p.</a:t>
            </a:r>
            <a:endParaRPr lang="it-IT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1603</TotalTime>
  <Words>758</Words>
  <Application>Microsoft Office PowerPoint</Application>
  <PresentationFormat>Presentazione su schermo (4:3)</PresentationFormat>
  <Paragraphs>76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2" baseType="lpstr">
      <vt:lpstr>Tramonto</vt:lpstr>
      <vt:lpstr>L’accertamento preliminare </vt:lpstr>
      <vt:lpstr>Il protocollo di Potenza</vt:lpstr>
      <vt:lpstr>Le indagini nel D.Lgs. 231/2001</vt:lpstr>
      <vt:lpstr>Le indagini nel D.Lgs. 231/2001</vt:lpstr>
      <vt:lpstr>Le indagini nel D.Lgs. 231/2001</vt:lpstr>
      <vt:lpstr>Le indagini nel D.Lgs. 231/2001</vt:lpstr>
      <vt:lpstr>Le indagini nel D.Lgs. 231/2001</vt:lpstr>
      <vt:lpstr>Le indagini nel D.Lgs. 231/2001</vt:lpstr>
      <vt:lpstr>Udienza preliminare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291</cp:revision>
  <dcterms:created xsi:type="dcterms:W3CDTF">2023-02-26T14:53:05Z</dcterms:created>
  <dcterms:modified xsi:type="dcterms:W3CDTF">2023-04-23T17:01:45Z</dcterms:modified>
</cp:coreProperties>
</file>