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5" r:id="rId11"/>
    <p:sldId id="273" r:id="rId12"/>
    <p:sldId id="274" r:id="rId13"/>
    <p:sldId id="276" r:id="rId14"/>
    <p:sldId id="277" r:id="rId15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66FF"/>
    <a:srgbClr val="FF0000"/>
    <a:srgbClr val="FF6600"/>
    <a:srgbClr val="993300"/>
    <a:srgbClr val="9E5ECE"/>
    <a:srgbClr val="800000"/>
    <a:srgbClr val="FF3300"/>
    <a:srgbClr val="203864"/>
    <a:srgbClr val="8FAA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832" autoAdjust="0"/>
    <p:restoredTop sz="94660"/>
  </p:normalViewPr>
  <p:slideViewPr>
    <p:cSldViewPr snapToGrid="0">
      <p:cViewPr varScale="1">
        <p:scale>
          <a:sx n="90" d="100"/>
          <a:sy n="90" d="100"/>
        </p:scale>
        <p:origin x="24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ers\Dalida\Documents\Pescara\Corporate%20Responsibility\The%20Corporate%20Criminal%20Liability%20in%20Croatia%20&#8211;%20Phenomenological%20Perspective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b="0">
                <a:solidFill>
                  <a:sysClr val="windowText" lastClr="000000"/>
                </a:solidFill>
              </a:rPr>
              <a:t>Corporate Criminal Liability in Numbers - Reported, Accused and Convicted Legal Persons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Reported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Sheet1!$B$2:$N$2</c:f>
              <c:numCache>
                <c:formatCode>General</c:formatCode>
                <c:ptCount val="13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</c:numCache>
            </c:numRef>
          </c:cat>
          <c:val>
            <c:numRef>
              <c:f>Sheet1!$B$3:$N$3</c:f>
              <c:numCache>
                <c:formatCode>General</c:formatCode>
                <c:ptCount val="13"/>
                <c:pt idx="0">
                  <c:v>844</c:v>
                </c:pt>
                <c:pt idx="1">
                  <c:v>1104</c:v>
                </c:pt>
                <c:pt idx="2">
                  <c:v>1508</c:v>
                </c:pt>
                <c:pt idx="3">
                  <c:v>1054</c:v>
                </c:pt>
                <c:pt idx="4">
                  <c:v>778</c:v>
                </c:pt>
                <c:pt idx="5">
                  <c:v>717</c:v>
                </c:pt>
                <c:pt idx="6">
                  <c:v>812</c:v>
                </c:pt>
                <c:pt idx="7">
                  <c:v>1028</c:v>
                </c:pt>
                <c:pt idx="8">
                  <c:v>883</c:v>
                </c:pt>
                <c:pt idx="9">
                  <c:v>758</c:v>
                </c:pt>
                <c:pt idx="10">
                  <c:v>768</c:v>
                </c:pt>
                <c:pt idx="11">
                  <c:v>707</c:v>
                </c:pt>
                <c:pt idx="12">
                  <c:v>653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3E-4059-83D1-337CE0BC55C8}"/>
            </c:ext>
          </c:extLst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Accused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Sheet1!$B$2:$N$2</c:f>
              <c:numCache>
                <c:formatCode>General</c:formatCode>
                <c:ptCount val="13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</c:numCache>
            </c:numRef>
          </c:cat>
          <c:val>
            <c:numRef>
              <c:f>Sheet1!$B$4:$N$4</c:f>
              <c:numCache>
                <c:formatCode>General</c:formatCode>
                <c:ptCount val="13"/>
                <c:pt idx="0">
                  <c:v>133</c:v>
                </c:pt>
                <c:pt idx="1">
                  <c:v>226</c:v>
                </c:pt>
                <c:pt idx="2">
                  <c:v>266</c:v>
                </c:pt>
                <c:pt idx="3">
                  <c:v>383</c:v>
                </c:pt>
                <c:pt idx="4">
                  <c:v>406</c:v>
                </c:pt>
                <c:pt idx="5">
                  <c:v>310</c:v>
                </c:pt>
                <c:pt idx="6">
                  <c:v>173</c:v>
                </c:pt>
                <c:pt idx="7">
                  <c:v>169</c:v>
                </c:pt>
                <c:pt idx="8">
                  <c:v>121</c:v>
                </c:pt>
                <c:pt idx="9">
                  <c:v>99</c:v>
                </c:pt>
                <c:pt idx="10">
                  <c:v>77</c:v>
                </c:pt>
                <c:pt idx="11">
                  <c:v>86</c:v>
                </c:pt>
                <c:pt idx="12">
                  <c:v>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3E-4059-83D1-337CE0BC55C8}"/>
            </c:ext>
          </c:extLst>
        </c:ser>
        <c:ser>
          <c:idx val="2"/>
          <c:order val="2"/>
          <c:tx>
            <c:strRef>
              <c:f>Sheet1!$A$5</c:f>
              <c:strCache>
                <c:ptCount val="1"/>
                <c:pt idx="0">
                  <c:v>Convicted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Sheet1!$B$2:$N$2</c:f>
              <c:numCache>
                <c:formatCode>General</c:formatCode>
                <c:ptCount val="13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</c:numCache>
            </c:numRef>
          </c:cat>
          <c:val>
            <c:numRef>
              <c:f>Sheet1!$B$5:$N$5</c:f>
              <c:numCache>
                <c:formatCode>General</c:formatCode>
                <c:ptCount val="13"/>
                <c:pt idx="0">
                  <c:v>64</c:v>
                </c:pt>
                <c:pt idx="1">
                  <c:v>102</c:v>
                </c:pt>
                <c:pt idx="2">
                  <c:v>119</c:v>
                </c:pt>
                <c:pt idx="3">
                  <c:v>193</c:v>
                </c:pt>
                <c:pt idx="4">
                  <c:v>143</c:v>
                </c:pt>
                <c:pt idx="5">
                  <c:v>120</c:v>
                </c:pt>
                <c:pt idx="6">
                  <c:v>53</c:v>
                </c:pt>
                <c:pt idx="7">
                  <c:v>59</c:v>
                </c:pt>
                <c:pt idx="8">
                  <c:v>31</c:v>
                </c:pt>
                <c:pt idx="9">
                  <c:v>31</c:v>
                </c:pt>
                <c:pt idx="10">
                  <c:v>31</c:v>
                </c:pt>
                <c:pt idx="11">
                  <c:v>49</c:v>
                </c:pt>
                <c:pt idx="12">
                  <c:v>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43E-4059-83D1-337CE0BC55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67145824"/>
        <c:axId val="467143856"/>
      </c:barChart>
      <c:catAx>
        <c:axId val="467145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67143856"/>
        <c:crosses val="autoZero"/>
        <c:auto val="1"/>
        <c:lblAlgn val="ctr"/>
        <c:lblOffset val="100"/>
        <c:noMultiLvlLbl val="0"/>
      </c:catAx>
      <c:valAx>
        <c:axId val="467143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67145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Types of Criminal Offences Committed by Legal Persons in 2021 in Croatia</a:t>
            </a:r>
            <a:endParaRPr lang="hr-H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874-4D37-A87C-10859BEEA68C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874-4D37-A87C-10859BEEA68C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874-4D37-A87C-10859BEEA68C}"/>
              </c:ext>
            </c:extLst>
          </c:dPt>
          <c:dPt>
            <c:idx val="5"/>
            <c:invertIfNegative val="0"/>
            <c:bubble3D val="0"/>
            <c:spPr>
              <a:solidFill>
                <a:srgbClr val="99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874-4D37-A87C-10859BEEA68C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B874-4D37-A87C-10859BEEA68C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B874-4D37-A87C-10859BEEA68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Sheet1!$R$2:$Z$2</c:f>
              <c:strCache>
                <c:ptCount val="9"/>
                <c:pt idx="0">
                  <c:v>Total</c:v>
                </c:pt>
                <c:pt idx="1">
                  <c:v>labour relations and social insurance</c:v>
                </c:pt>
                <c:pt idx="2">
                  <c:v>the environment</c:v>
                </c:pt>
                <c:pt idx="3">
                  <c:v>the public safety</c:v>
                </c:pt>
                <c:pt idx="4">
                  <c:v>property</c:v>
                </c:pt>
                <c:pt idx="5">
                  <c:v>economy</c:v>
                </c:pt>
                <c:pt idx="6">
                  <c:v>intellectual property</c:v>
                </c:pt>
                <c:pt idx="7">
                  <c:v>official duty</c:v>
                </c:pt>
                <c:pt idx="8">
                  <c:v>other criminal offences</c:v>
                </c:pt>
              </c:strCache>
            </c:strRef>
          </c:cat>
          <c:val>
            <c:numRef>
              <c:f>Sheet1!$R$3:$Z$3</c:f>
              <c:numCache>
                <c:formatCode>General</c:formatCode>
                <c:ptCount val="9"/>
                <c:pt idx="0">
                  <c:v>39</c:v>
                </c:pt>
                <c:pt idx="1">
                  <c:v>3</c:v>
                </c:pt>
                <c:pt idx="2">
                  <c:v>2</c:v>
                </c:pt>
                <c:pt idx="3">
                  <c:v>3</c:v>
                </c:pt>
                <c:pt idx="4">
                  <c:v>0</c:v>
                </c:pt>
                <c:pt idx="5">
                  <c:v>27</c:v>
                </c:pt>
                <c:pt idx="6">
                  <c:v>0</c:v>
                </c:pt>
                <c:pt idx="7">
                  <c:v>2</c:v>
                </c:pt>
                <c:pt idx="8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B874-4D37-A87C-10859BEEA6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35689776"/>
        <c:axId val="463938488"/>
      </c:barChart>
      <c:catAx>
        <c:axId val="5356897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63938488"/>
        <c:crosses val="autoZero"/>
        <c:auto val="1"/>
        <c:lblAlgn val="ctr"/>
        <c:lblOffset val="100"/>
        <c:noMultiLvlLbl val="0"/>
      </c:catAx>
      <c:valAx>
        <c:axId val="46393848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535689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EB73E-DF16-4B1C-8716-689EE861EA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FBB85B-1F40-4952-BC3A-1F289836E9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hr-H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59B671-7409-4C02-A62A-E3C08673D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D7DF-FB20-4F5F-A61B-721F6233DCD7}" type="datetimeFigureOut">
              <a:rPr lang="hr-HR" smtClean="0"/>
              <a:t>05.04.2023.</a:t>
            </a:fld>
            <a:endParaRPr lang="hr-H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951935-6954-4B96-ACB5-A2D639251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6B2806-E9EB-4228-80BA-8B2844AAB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090B-CFAC-403F-AF3A-D3BCB212CC1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730534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FABD5-0764-4A22-AFB3-02B9B7B53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1BFE66-1D73-4470-907B-AF110DF811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32AD95-2E5D-4A47-BD4D-7F9CD6B73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D7DF-FB20-4F5F-A61B-721F6233DCD7}" type="datetimeFigureOut">
              <a:rPr lang="hr-HR" smtClean="0"/>
              <a:t>05.04.2023.</a:t>
            </a:fld>
            <a:endParaRPr lang="hr-H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EF0E4E-B9CB-4A0C-AA3E-54F7A3995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F05426-0445-4534-8C7A-1A1C6703C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090B-CFAC-403F-AF3A-D3BCB212CC1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943836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CF8EF-04F9-4EE1-8BD1-EB026D768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A23448-0407-4D48-905E-48B57C211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5284CA-9D4E-488F-865E-5C56D4693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D7DF-FB20-4F5F-A61B-721F6233DCD7}" type="datetimeFigureOut">
              <a:rPr lang="hr-HR" smtClean="0"/>
              <a:t>05.04.2023.</a:t>
            </a:fld>
            <a:endParaRPr lang="hr-H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9B46C4-C5C5-4BA1-A84D-E08BE1ABB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FB5A22-6557-41D3-9329-CA3E3A6A4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090B-CFAC-403F-AF3A-D3BCB212CC1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154431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FB3AB-E93C-421F-8C09-AA152F5B4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BA2815-6BBB-44FC-AA94-E45396EB95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9ECB27-9EAF-4FB6-B0B0-98F01F476E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C50633-1E94-45FB-9A18-E40024372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D7DF-FB20-4F5F-A61B-721F6233DCD7}" type="datetimeFigureOut">
              <a:rPr lang="hr-HR" smtClean="0"/>
              <a:t>05.04.2023.</a:t>
            </a:fld>
            <a:endParaRPr lang="hr-H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2427F-A4D2-487E-82F5-3717C7B66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44892-4C04-47A3-915D-45F00B012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090B-CFAC-403F-AF3A-D3BCB212CC1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876631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70ED5-D801-4F1D-90B8-42E99ACF3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5C25BE-C312-4E69-893A-CCE3C14A8F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A1CB15-5E62-477F-99D7-4BCBB55AEA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7629DB-2D6A-4BB3-8A13-55FEF8B653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0FED96-D721-4618-9ACD-70FCC7ED29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BE647E-F562-49D2-91F9-FFDB01757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D7DF-FB20-4F5F-A61B-721F6233DCD7}" type="datetimeFigureOut">
              <a:rPr lang="hr-HR" smtClean="0"/>
              <a:t>05.04.2023.</a:t>
            </a:fld>
            <a:endParaRPr lang="hr-H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2BECB3-0A54-4391-B7DA-18FF284EC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57D1E8-347A-45BA-BB54-41A14E9FB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090B-CFAC-403F-AF3A-D3BCB212CC1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931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43B69-1FB8-45C9-A369-2E3458FD9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E2E330-2F3C-411E-BC78-333E567A4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D7DF-FB20-4F5F-A61B-721F6233DCD7}" type="datetimeFigureOut">
              <a:rPr lang="hr-HR" smtClean="0"/>
              <a:t>05.04.2023.</a:t>
            </a:fld>
            <a:endParaRPr lang="hr-H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A9F067-E6E7-44B2-9670-BE8DCE7D4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36B93-389F-4772-A27E-9F2914E7C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090B-CFAC-403F-AF3A-D3BCB212CC1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334568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BAA2B9-7E30-4535-8C80-310BDCFAD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D7DF-FB20-4F5F-A61B-721F6233DCD7}" type="datetimeFigureOut">
              <a:rPr lang="hr-HR" smtClean="0"/>
              <a:t>05.04.2023.</a:t>
            </a:fld>
            <a:endParaRPr lang="hr-H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CC32F3-B96C-4C3F-B936-89C4A6DBF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413D06-C0B4-4728-9521-7559B3E12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090B-CFAC-403F-AF3A-D3BCB212CC1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30594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D6678-653A-460D-82B0-4D6FEFF67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1D919A-C9BB-4303-A369-180233B66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A0C1BA-10D1-4D92-8DE8-58CE5D81B8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6BE92C-5D67-4EE1-A0CF-9A467AB08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D7DF-FB20-4F5F-A61B-721F6233DCD7}" type="datetimeFigureOut">
              <a:rPr lang="hr-HR" smtClean="0"/>
              <a:t>05.04.2023.</a:t>
            </a:fld>
            <a:endParaRPr lang="hr-H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DC867C-6B2D-47B3-ADC1-C8E655585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D4237B-B721-4079-A2AE-9816C1B71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090B-CFAC-403F-AF3A-D3BCB212CC1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704838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E2E2B-4ED9-4AFC-B225-AFC5A140A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9E2A45-6233-40FE-876B-113894077A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7915CA-53A7-4739-A1E3-C1060094A0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FFA684-E9CC-4F85-BD47-2BD4CF60A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D7DF-FB20-4F5F-A61B-721F6233DCD7}" type="datetimeFigureOut">
              <a:rPr lang="hr-HR" smtClean="0"/>
              <a:t>05.04.2023.</a:t>
            </a:fld>
            <a:endParaRPr lang="hr-H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F38989-3CA0-4CF8-A222-E3AE926C1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AE58A4-8446-478D-8BB0-9A660775E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090B-CFAC-403F-AF3A-D3BCB212CC1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963448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EAF21-A60B-41DA-9C41-9541AC5A6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37A0E4-8ED8-4F0D-84A0-6A98BA0E39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15302E-645E-4F9E-926C-02A5FA4A1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D7DF-FB20-4F5F-A61B-721F6233DCD7}" type="datetimeFigureOut">
              <a:rPr lang="hr-HR" smtClean="0"/>
              <a:t>05.04.2023.</a:t>
            </a:fld>
            <a:endParaRPr lang="hr-H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A2A852-F654-4AD0-BC8F-8B0608B2C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80B85-788A-4832-ADAA-C6F1AF150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090B-CFAC-403F-AF3A-D3BCB212CC1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446900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B22D23-B5CE-44B9-A9B7-0CC381E968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137FEF-4AA3-4A0A-8AFE-276A8AC542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AED627-AE2E-4FD6-B107-7D7DFFFCF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D7DF-FB20-4F5F-A61B-721F6233DCD7}" type="datetimeFigureOut">
              <a:rPr lang="hr-HR" smtClean="0"/>
              <a:t>05.04.2023.</a:t>
            </a:fld>
            <a:endParaRPr lang="hr-H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8CBBDE-EB73-4BEA-9598-F21C5115D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EE413-1349-4647-B397-BDE562FF4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090B-CFAC-403F-AF3A-D3BCB212CC1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15325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CD81D8-DA70-49AE-8B69-D81936382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5E311F-8D7E-48E1-8421-555AF33155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1F160-03D4-49B7-A77A-CDECD15C9C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0D7DF-FB20-4F5F-A61B-721F6233DCD7}" type="datetimeFigureOut">
              <a:rPr lang="hr-HR" smtClean="0"/>
              <a:t>05.04.2023.</a:t>
            </a:fld>
            <a:endParaRPr lang="hr-H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041668-EC6E-4A10-9AF9-473D89D848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F4CB1E-F92D-49B5-A4CE-6676404DEF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3090B-CFAC-403F-AF3A-D3BCB212CC1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764375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4.png"/><Relationship Id="rId7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155" y="2501944"/>
            <a:ext cx="10483967" cy="2527121"/>
          </a:xfrm>
        </p:spPr>
        <p:txBody>
          <a:bodyPr>
            <a:normAutofit/>
          </a:bodyPr>
          <a:lstStyle/>
          <a:p>
            <a:r>
              <a:rPr lang="en-US" sz="3800" b="1" dirty="0">
                <a:solidFill>
                  <a:srgbClr val="203864"/>
                </a:solidFill>
              </a:rPr>
              <a:t>Corporate Criminal Liability.</a:t>
            </a:r>
            <a:br>
              <a:rPr lang="en-US" sz="3800" b="1" dirty="0">
                <a:solidFill>
                  <a:srgbClr val="203864"/>
                </a:solidFill>
              </a:rPr>
            </a:br>
            <a:r>
              <a:rPr lang="en-US" sz="3800" b="1" dirty="0">
                <a:solidFill>
                  <a:srgbClr val="203864"/>
                </a:solidFill>
              </a:rPr>
              <a:t>A Comparison between Italian and Croatian Systems</a:t>
            </a:r>
            <a:br>
              <a:rPr lang="en-US" sz="3800" b="1" dirty="0">
                <a:solidFill>
                  <a:srgbClr val="203864"/>
                </a:solidFill>
              </a:rPr>
            </a:br>
            <a:endParaRPr lang="en-GB" sz="3800" b="1" dirty="0">
              <a:solidFill>
                <a:srgbClr val="203864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fontScale="92500" lnSpcReduction="2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>
                <a:solidFill>
                  <a:schemeClr val="tx2"/>
                </a:solidFill>
              </a:rPr>
              <a:t>Dalida Rittossa, J.S.D.</a:t>
            </a:r>
          </a:p>
          <a:p>
            <a:pPr algn="r"/>
            <a:r>
              <a:rPr lang="en-GB" sz="2000" dirty="0">
                <a:solidFill>
                  <a:schemeClr val="tx2"/>
                </a:solidFill>
              </a:rPr>
              <a:t>Associate Professor</a:t>
            </a:r>
          </a:p>
          <a:p>
            <a:pPr algn="r"/>
            <a:r>
              <a:rPr lang="en-GB" sz="2000" dirty="0">
                <a:solidFill>
                  <a:schemeClr val="tx2"/>
                </a:solidFill>
              </a:rPr>
              <a:t>University of Rijeka, Faculty of Law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3">
            <a:extLst>
              <a:ext uri="{FF2B5EF4-FFF2-40B4-BE49-F238E27FC236}">
                <a16:creationId xmlns:a16="http://schemas.microsoft.com/office/drawing/2014/main" id="{B2C0293B-D686-4F9F-BB80-F7217ADE5E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332" y="4120053"/>
            <a:ext cx="1013361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endParaRPr lang="en-US" altLang="sr-Latn-RS" dirty="0">
              <a:solidFill>
                <a:schemeClr val="accent1"/>
              </a:solidFill>
            </a:endParaRPr>
          </a:p>
          <a:p>
            <a:pPr algn="r"/>
            <a:endParaRPr lang="en-US" altLang="sr-Latn-RS" dirty="0">
              <a:solidFill>
                <a:schemeClr val="accent1"/>
              </a:solidFill>
            </a:endParaRPr>
          </a:p>
          <a:p>
            <a:pPr algn="r"/>
            <a:endParaRPr lang="en-US" altLang="sr-Latn-RS" dirty="0">
              <a:solidFill>
                <a:schemeClr val="accent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EC7F018-0169-47BB-8991-9A7DC710AA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1055" y="159476"/>
            <a:ext cx="1047619" cy="110476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600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86" y="61048"/>
            <a:ext cx="11704675" cy="717767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Criminal Liability / Guilt – one of the Basic Concepts of the Criminal Law</a:t>
            </a:r>
            <a:endParaRPr lang="hr-HR" sz="2800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818" y="3354728"/>
            <a:ext cx="5027100" cy="2852564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</a:pPr>
            <a:r>
              <a:rPr lang="en-US" sz="1800" dirty="0"/>
              <a:t>Only an individual can fulfil </a:t>
            </a:r>
            <a:r>
              <a:rPr lang="en-US" sz="1800" i="1" dirty="0"/>
              <a:t>actus </a:t>
            </a:r>
            <a:r>
              <a:rPr lang="en-US" sz="1800" i="1" dirty="0" err="1"/>
              <a:t>reus</a:t>
            </a:r>
            <a:endParaRPr lang="en-US" sz="1800" i="1" dirty="0"/>
          </a:p>
          <a:p>
            <a:pPr>
              <a:buClr>
                <a:schemeClr val="tx2"/>
              </a:buClr>
            </a:pPr>
            <a:r>
              <a:rPr lang="en-US" sz="1800" i="1" dirty="0" err="1"/>
              <a:t>Mens</a:t>
            </a:r>
            <a:r>
              <a:rPr lang="en-US" sz="1800" i="1" dirty="0"/>
              <a:t> rea </a:t>
            </a:r>
            <a:r>
              <a:rPr lang="en-US" sz="1800" dirty="0"/>
              <a:t>requirement</a:t>
            </a:r>
            <a:r>
              <a:rPr lang="en-US" sz="1800" i="1" dirty="0"/>
              <a:t> </a:t>
            </a:r>
            <a:r>
              <a:rPr lang="en-US" sz="1800" dirty="0"/>
              <a:t>only refers to physical persons  </a:t>
            </a:r>
          </a:p>
          <a:p>
            <a:pPr>
              <a:buClr>
                <a:schemeClr val="tx2"/>
              </a:buClr>
            </a:pPr>
            <a:r>
              <a:rPr lang="en-US" sz="1800" dirty="0"/>
              <a:t>The criminal justice systems impose penalties on individual defendants</a:t>
            </a:r>
          </a:p>
          <a:p>
            <a:pPr>
              <a:buClr>
                <a:schemeClr val="tx2"/>
              </a:buClr>
            </a:pPr>
            <a:r>
              <a:rPr lang="en-US" sz="1800" dirty="0"/>
              <a:t>Legal persons have no consciousness and no will in the sense of the psychic abilities of humans</a:t>
            </a:r>
          </a:p>
          <a:p>
            <a:pPr>
              <a:buClr>
                <a:schemeClr val="tx2"/>
              </a:buClr>
            </a:pPr>
            <a:r>
              <a:rPr lang="en-US" sz="1800" dirty="0"/>
              <a:t>We cannot reproach them socially and ethically.  </a:t>
            </a:r>
          </a:p>
          <a:p>
            <a:pPr>
              <a:buClr>
                <a:schemeClr val="tx2"/>
              </a:buClr>
            </a:pPr>
            <a:endParaRPr lang="en-US" sz="1800" dirty="0"/>
          </a:p>
          <a:p>
            <a:pPr lvl="1">
              <a:buClr>
                <a:schemeClr val="tx2"/>
              </a:buClr>
            </a:pPr>
            <a:endParaRPr lang="en-US" sz="1800" dirty="0"/>
          </a:p>
          <a:p>
            <a:pPr lvl="1">
              <a:buClr>
                <a:schemeClr val="tx2"/>
              </a:buClr>
            </a:pPr>
            <a:endParaRPr lang="en-US" sz="1800" dirty="0"/>
          </a:p>
          <a:p>
            <a:pPr lvl="1">
              <a:buClr>
                <a:schemeClr val="tx2"/>
              </a:buClr>
            </a:pPr>
            <a:endParaRPr lang="en-US" sz="1800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752AAF-4A38-464A-9D31-DA65DFD1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2028B03-E122-484B-9CFC-845381F30D30}"/>
              </a:ext>
            </a:extLst>
          </p:cNvPr>
          <p:cNvSpPr/>
          <p:nvPr/>
        </p:nvSpPr>
        <p:spPr>
          <a:xfrm>
            <a:off x="3455075" y="982265"/>
            <a:ext cx="4306185" cy="654112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Who is criminally liable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34BA786-7629-42A9-BFE4-12D6863C13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9990" y="949636"/>
            <a:ext cx="934097" cy="93409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E4809BB-FAD9-419D-A2C8-A01D617B2FF2}"/>
              </a:ext>
            </a:extLst>
          </p:cNvPr>
          <p:cNvSpPr txBox="1"/>
          <p:nvPr/>
        </p:nvSpPr>
        <p:spPr>
          <a:xfrm>
            <a:off x="432703" y="2906734"/>
            <a:ext cx="3115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>
                <a:solidFill>
                  <a:srgbClr val="C00000"/>
                </a:solidFill>
              </a:rPr>
              <a:t>Societas</a:t>
            </a:r>
            <a:r>
              <a:rPr lang="en-US" i="1" dirty="0">
                <a:solidFill>
                  <a:srgbClr val="C00000"/>
                </a:solidFill>
              </a:rPr>
              <a:t> </a:t>
            </a:r>
            <a:r>
              <a:rPr lang="en-US" i="1" dirty="0" err="1">
                <a:solidFill>
                  <a:srgbClr val="C00000"/>
                </a:solidFill>
              </a:rPr>
              <a:t>delinquere</a:t>
            </a:r>
            <a:r>
              <a:rPr lang="en-US" i="1" dirty="0">
                <a:solidFill>
                  <a:srgbClr val="C00000"/>
                </a:solidFill>
              </a:rPr>
              <a:t> non </a:t>
            </a:r>
            <a:r>
              <a:rPr lang="en-US" i="1" dirty="0" err="1">
                <a:solidFill>
                  <a:srgbClr val="C00000"/>
                </a:solidFill>
              </a:rPr>
              <a:t>potest</a:t>
            </a:r>
            <a:r>
              <a:rPr lang="en-US" i="1" dirty="0">
                <a:solidFill>
                  <a:srgbClr val="C00000"/>
                </a:solidFill>
              </a:rPr>
              <a:t>!</a:t>
            </a:r>
            <a:endParaRPr lang="hr-HR" dirty="0">
              <a:solidFill>
                <a:srgbClr val="C00000"/>
              </a:solidFill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C2D93F80-F617-49EF-AE1D-A97508964851}"/>
              </a:ext>
            </a:extLst>
          </p:cNvPr>
          <p:cNvSpPr/>
          <p:nvPr/>
        </p:nvSpPr>
        <p:spPr>
          <a:xfrm>
            <a:off x="7069083" y="4709516"/>
            <a:ext cx="1158949" cy="55399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/>
              <a:t>a prolific scholar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96E2BC9-ACBD-48E1-AA84-68E3643E2234}"/>
              </a:ext>
            </a:extLst>
          </p:cNvPr>
          <p:cNvSpPr/>
          <p:nvPr/>
        </p:nvSpPr>
        <p:spPr>
          <a:xfrm>
            <a:off x="8367038" y="5496877"/>
            <a:ext cx="1490126" cy="55399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a sought-after speaker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3958F1-03DC-47AA-96C4-F1485C2C5E0D}"/>
              </a:ext>
            </a:extLst>
          </p:cNvPr>
          <p:cNvSpPr/>
          <p:nvPr/>
        </p:nvSpPr>
        <p:spPr>
          <a:xfrm>
            <a:off x="10238983" y="5496877"/>
            <a:ext cx="1832516" cy="55399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a frequent news commentator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0ABB541-F17A-412F-A1EA-68385F4CBD19}"/>
              </a:ext>
            </a:extLst>
          </p:cNvPr>
          <p:cNvSpPr txBox="1"/>
          <p:nvPr/>
        </p:nvSpPr>
        <p:spPr>
          <a:xfrm>
            <a:off x="8570111" y="4395953"/>
            <a:ext cx="36218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Adolf A. </a:t>
            </a:r>
            <a:r>
              <a:rPr lang="en-US" dirty="0" err="1"/>
              <a:t>Berle</a:t>
            </a:r>
            <a:r>
              <a:rPr lang="en-US" dirty="0"/>
              <a:t>, Professor of Law, </a:t>
            </a:r>
          </a:p>
          <a:p>
            <a:r>
              <a:rPr lang="en-US" dirty="0"/>
              <a:t>Columbia Law School</a:t>
            </a:r>
          </a:p>
          <a:p>
            <a:r>
              <a:rPr lang="hr-HR" sz="1200" dirty="0"/>
              <a:t>https://www.law.columbia.edu/faculty/john-c-coffee-jr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1D2A1D4-73CF-41C8-A0E0-6DDC136C69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2408" y="2093519"/>
            <a:ext cx="1832517" cy="213564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F238276-4C18-4333-8104-21384AB41E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7383" y="1984974"/>
            <a:ext cx="1950387" cy="232546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92DE661A-0B10-4869-B37F-3AED919B385B}"/>
              </a:ext>
            </a:extLst>
          </p:cNvPr>
          <p:cNvSpPr txBox="1"/>
          <p:nvPr/>
        </p:nvSpPr>
        <p:spPr>
          <a:xfrm>
            <a:off x="426221" y="1817100"/>
            <a:ext cx="58138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Did you ever expect a corporation to have a conscience, </a:t>
            </a:r>
          </a:p>
          <a:p>
            <a:r>
              <a:rPr lang="en-US" i="1" dirty="0"/>
              <a:t>when it has no soul to be damned, and no body to be kicked?</a:t>
            </a:r>
          </a:p>
          <a:p>
            <a:pPr algn="r"/>
            <a:r>
              <a:rPr lang="en-US" i="1" dirty="0"/>
              <a:t> </a:t>
            </a:r>
            <a:r>
              <a:rPr lang="en-US" sz="1400" i="1" dirty="0"/>
              <a:t>Edward, First Baron Thurlow,  Lord Chancellor of </a:t>
            </a:r>
            <a:r>
              <a:rPr lang="en-US" sz="1400" i="1" dirty="0" err="1"/>
              <a:t>Englandm</a:t>
            </a:r>
            <a:r>
              <a:rPr lang="en-US" sz="1400" i="1" dirty="0"/>
              <a:t> 1731-1806</a:t>
            </a:r>
            <a:endParaRPr lang="hr-HR" sz="1400" i="1" dirty="0"/>
          </a:p>
        </p:txBody>
      </p:sp>
      <p:sp>
        <p:nvSpPr>
          <p:cNvPr id="29" name="Rectangle: Diagonal Corners Snipped 28">
            <a:extLst>
              <a:ext uri="{FF2B5EF4-FFF2-40B4-BE49-F238E27FC236}">
                <a16:creationId xmlns:a16="http://schemas.microsoft.com/office/drawing/2014/main" id="{1F2E80F6-DEA5-44CF-B09B-49C4206CCA1D}"/>
              </a:ext>
            </a:extLst>
          </p:cNvPr>
          <p:cNvSpPr/>
          <p:nvPr/>
        </p:nvSpPr>
        <p:spPr>
          <a:xfrm>
            <a:off x="5249382" y="4117571"/>
            <a:ext cx="1495596" cy="9144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OR…?</a:t>
            </a:r>
            <a:endParaRPr lang="hr-HR" sz="3600" dirty="0"/>
          </a:p>
        </p:txBody>
      </p:sp>
    </p:spTree>
    <p:extLst>
      <p:ext uri="{BB962C8B-B14F-4D97-AF65-F5344CB8AC3E}">
        <p14:creationId xmlns:p14="http://schemas.microsoft.com/office/powerpoint/2010/main" val="313727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0" grpId="0" build="allAtOnce"/>
      <p:bldP spid="28" grpId="0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662" y="12201"/>
            <a:ext cx="11704675" cy="1030349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chemeClr val="tx2"/>
                </a:solidFill>
              </a:rPr>
              <a:t>Criminal Liability / Guilt – one of the Basic Concepts of the Criminal Law</a:t>
            </a:r>
            <a:endParaRPr lang="hr-HR" sz="3600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81" y="682414"/>
            <a:ext cx="11680422" cy="5627757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sz="1800" dirty="0"/>
          </a:p>
          <a:p>
            <a:pPr lvl="1">
              <a:buClr>
                <a:schemeClr val="tx2"/>
              </a:buClr>
            </a:pPr>
            <a:endParaRPr lang="en-US" sz="1800" dirty="0"/>
          </a:p>
          <a:p>
            <a:pPr lvl="1">
              <a:buClr>
                <a:schemeClr val="tx2"/>
              </a:buClr>
            </a:pPr>
            <a:endParaRPr lang="en-US" sz="1800" dirty="0"/>
          </a:p>
          <a:p>
            <a:pPr>
              <a:buClr>
                <a:schemeClr val="tx2"/>
              </a:buClr>
            </a:pPr>
            <a:endParaRPr lang="en-US" sz="1800" dirty="0"/>
          </a:p>
          <a:p>
            <a:pPr>
              <a:buClr>
                <a:schemeClr val="tx2"/>
              </a:buClr>
            </a:pPr>
            <a:r>
              <a:rPr lang="en-US" sz="1800" dirty="0"/>
              <a:t>The strongest instrument of state coercion </a:t>
            </a:r>
          </a:p>
          <a:p>
            <a:pPr>
              <a:buClr>
                <a:schemeClr val="tx2"/>
              </a:buClr>
            </a:pPr>
            <a:r>
              <a:rPr lang="en-US" sz="1800" dirty="0"/>
              <a:t>Call for adaptation to current penal and political requirements.</a:t>
            </a:r>
            <a:endParaRPr lang="hr-HR" sz="1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752AAF-4A38-464A-9D31-DA65DFD1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AD8F335-ED5D-4B28-A770-09CB3FE6B1A6}"/>
              </a:ext>
            </a:extLst>
          </p:cNvPr>
          <p:cNvSpPr/>
          <p:nvPr/>
        </p:nvSpPr>
        <p:spPr>
          <a:xfrm>
            <a:off x="3498491" y="1061361"/>
            <a:ext cx="3934046" cy="823832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600" dirty="0">
                <a:solidFill>
                  <a:schemeClr val="accent1">
                    <a:lumMod val="75000"/>
                  </a:schemeClr>
                </a:solidFill>
              </a:rPr>
              <a:t>The need to modernize criminal law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B0DCA1-11E7-45C7-8AAE-F186E1569C7B}"/>
              </a:ext>
            </a:extLst>
          </p:cNvPr>
          <p:cNvSpPr txBox="1"/>
          <p:nvPr/>
        </p:nvSpPr>
        <p:spPr>
          <a:xfrm>
            <a:off x="359136" y="2871870"/>
            <a:ext cx="5561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The </a:t>
            </a:r>
            <a:r>
              <a:rPr lang="hr-HR" dirty="0">
                <a:solidFill>
                  <a:schemeClr val="accent1">
                    <a:lumMod val="75000"/>
                  </a:schemeClr>
                </a:solidFill>
              </a:rPr>
              <a:t>“</a:t>
            </a:r>
            <a:r>
              <a:rPr lang="hr-HR" dirty="0" err="1">
                <a:solidFill>
                  <a:schemeClr val="accent1">
                    <a:lumMod val="75000"/>
                  </a:schemeClr>
                </a:solidFill>
              </a:rPr>
              <a:t>Fimi</a:t>
            </a:r>
            <a:r>
              <a:rPr lang="hr-HR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M</a:t>
            </a:r>
            <a:r>
              <a:rPr lang="hr-HR" dirty="0" err="1">
                <a:solidFill>
                  <a:schemeClr val="accent1">
                    <a:lumMod val="75000"/>
                  </a:schemeClr>
                </a:solidFill>
              </a:rPr>
              <a:t>edia</a:t>
            </a:r>
            <a:r>
              <a:rPr lang="hr-HR" dirty="0">
                <a:solidFill>
                  <a:schemeClr val="accent1">
                    <a:lumMod val="75000"/>
                  </a:schemeClr>
                </a:solidFill>
              </a:rPr>
              <a:t>”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case – SCRH, I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Kž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-Us 21/2021.-17 </a:t>
            </a:r>
            <a:endParaRPr lang="hr-H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70F8C6-884D-4553-930C-B2F59A4C3E06}"/>
              </a:ext>
            </a:extLst>
          </p:cNvPr>
          <p:cNvSpPr txBox="1"/>
          <p:nvPr/>
        </p:nvSpPr>
        <p:spPr>
          <a:xfrm>
            <a:off x="69491" y="3372311"/>
            <a:ext cx="6179031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In October 2021, the Supreme Court of the Republic of Croatia has issued a decision partially confirming the judgement from the repeated proceedings in the "</a:t>
            </a:r>
            <a:r>
              <a:rPr lang="en-US" sz="1400" dirty="0" err="1"/>
              <a:t>Fimi</a:t>
            </a:r>
            <a:r>
              <a:rPr lang="en-US" sz="1400" dirty="0"/>
              <a:t> media" case. According to the decision, the former Prime  Minister and HDZ leader Ivo </a:t>
            </a:r>
            <a:r>
              <a:rPr lang="en-US" sz="1400" dirty="0" err="1"/>
              <a:t>Sanader</a:t>
            </a:r>
            <a:r>
              <a:rPr lang="en-US" sz="1400" dirty="0"/>
              <a:t> and co-defendants were found guilty for diverting around 32.923.159,17 </a:t>
            </a:r>
            <a:r>
              <a:rPr lang="en-US" sz="1400" dirty="0" err="1"/>
              <a:t>kuna</a:t>
            </a:r>
            <a:r>
              <a:rPr lang="en-US" sz="1400" dirty="0"/>
              <a:t> (almost 4.39 million €) from state-owned companies and institutions through the </a:t>
            </a:r>
            <a:r>
              <a:rPr lang="en-US" sz="1400" dirty="0" err="1"/>
              <a:t>Fimi</a:t>
            </a:r>
            <a:r>
              <a:rPr lang="en-US" sz="1400" dirty="0"/>
              <a:t> Media marketing agency to the HDZ’s funds from 2004 to 2009.</a:t>
            </a:r>
          </a:p>
          <a:p>
            <a:pPr marL="285750" indent="-285750" algn="just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The Croatian Democratic Union (HDZ) must repay HRK 14.6 million (almost two million euros) and pay a fine of HRK 3.5 million (half a million euros)</a:t>
            </a:r>
          </a:p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For the first time in Croatia, a legal person - political party was declared criminally responsible                      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Art. 291. Abuse of Position and Authority   </a:t>
            </a:r>
            <a:endParaRPr lang="hr-HR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 descr="https://balkans.aljazeera.net/wp-content/uploads/2021/10/w_56190367.jpg?resize=770%2C513&amp;quality=80">
            <a:extLst>
              <a:ext uri="{FF2B5EF4-FFF2-40B4-BE49-F238E27FC236}">
                <a16:creationId xmlns:a16="http://schemas.microsoft.com/office/drawing/2014/main" id="{A661C1AD-071D-4533-B8FF-01C2B454D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4728" y="978839"/>
            <a:ext cx="2770192" cy="184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E5C8D68-A16A-43F6-B20B-02AD93ED17A3}"/>
              </a:ext>
            </a:extLst>
          </p:cNvPr>
          <p:cNvSpPr txBox="1"/>
          <p:nvPr/>
        </p:nvSpPr>
        <p:spPr>
          <a:xfrm>
            <a:off x="706758" y="5848138"/>
            <a:ext cx="63426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hr-HR" sz="1000" dirty="0"/>
              <a:t>https://n1info.hr/english/news/supreme-court-rules-on-fimi-media-sanader-gets-7-years-hdz-fined-3-5m-kuna/</a:t>
            </a:r>
            <a:endParaRPr lang="en-US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r-HR" sz="1000" dirty="0"/>
              <a:t>https://balkans.aljazeera.net/teme/2021/10/14/moze-li-se-hdz-ubuduce-nazivati-kriminalnom-strankom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0E0777D-4365-45B1-AF4E-ADED804F4E35}"/>
              </a:ext>
            </a:extLst>
          </p:cNvPr>
          <p:cNvCxnSpPr/>
          <p:nvPr/>
        </p:nvCxnSpPr>
        <p:spPr>
          <a:xfrm>
            <a:off x="2258153" y="5656881"/>
            <a:ext cx="51036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92510C7F-0F1F-40A8-BDD4-038BD5281DCB}"/>
              </a:ext>
            </a:extLst>
          </p:cNvPr>
          <p:cNvSpPr txBox="1"/>
          <p:nvPr/>
        </p:nvSpPr>
        <p:spPr>
          <a:xfrm>
            <a:off x="6772586" y="3319552"/>
            <a:ext cx="541941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hr-HR" sz="1400" dirty="0"/>
              <a:t>Plenković: </a:t>
            </a:r>
            <a:r>
              <a:rPr lang="en-US" sz="1400" dirty="0"/>
              <a:t>I've no intention of saying sentences </a:t>
            </a:r>
          </a:p>
          <a:p>
            <a:r>
              <a:rPr lang="en-US" sz="1400" dirty="0"/>
              <a:t>       of apology </a:t>
            </a:r>
            <a:r>
              <a:rPr lang="en-US" sz="1400" u="sng" dirty="0"/>
              <a:t>for the sins of others </a:t>
            </a:r>
            <a:r>
              <a:rPr lang="en-US" sz="1400" dirty="0"/>
              <a:t>at a time when I </a:t>
            </a:r>
          </a:p>
          <a:p>
            <a:r>
              <a:rPr lang="en-US" sz="1400" dirty="0"/>
              <a:t>       myself was not even a member of the party.</a:t>
            </a:r>
          </a:p>
          <a:p>
            <a:pPr marL="285750" indent="-28575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400" dirty="0" err="1"/>
              <a:t>Jandroković</a:t>
            </a:r>
            <a:r>
              <a:rPr lang="en-US" sz="1400" dirty="0"/>
              <a:t>: Now, as a legal entity, we are responsible for what happened and we will pay the fine. As for the apology, </a:t>
            </a:r>
            <a:r>
              <a:rPr lang="en-US" sz="1400" u="sng" dirty="0"/>
              <a:t>one must be guilty to be able to apologize, and in this case HDZ is consequently responsible for the actions of individuals</a:t>
            </a:r>
            <a:r>
              <a:rPr lang="en-US" sz="1400" dirty="0"/>
              <a:t>. We have paid the political price, we will pay the fine and we bear the political burden, and that is all I can tell you now.</a:t>
            </a:r>
          </a:p>
          <a:p>
            <a:pPr marL="285750" indent="-28575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Bačić: Here the party was held responsible for the criminal act of the leading person. Thus, neither was the party declared a criminal organization, as some of our political opponents imply, </a:t>
            </a:r>
            <a:r>
              <a:rPr lang="en-US" sz="1400" u="sng" dirty="0"/>
              <a:t>nor was the HDZ, i.e. its members and officials, declared guilty by this verdict</a:t>
            </a:r>
            <a:r>
              <a:rPr lang="en-US" sz="1400" dirty="0"/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E0E9DFB-5A8D-4925-9164-27E4969E8613}"/>
              </a:ext>
            </a:extLst>
          </p:cNvPr>
          <p:cNvSpPr txBox="1"/>
          <p:nvPr/>
        </p:nvSpPr>
        <p:spPr>
          <a:xfrm>
            <a:off x="7049409" y="2888297"/>
            <a:ext cx="277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Reactions on the judgment </a:t>
            </a:r>
            <a:endParaRPr lang="hr-HR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718F9D2-1886-41AA-8458-AFEB9685FE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810" y="877578"/>
            <a:ext cx="1055914" cy="10559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4B67CCF-E05B-4AEA-8C45-9940BF79B7F9}"/>
              </a:ext>
            </a:extLst>
          </p:cNvPr>
          <p:cNvSpPr txBox="1"/>
          <p:nvPr/>
        </p:nvSpPr>
        <p:spPr>
          <a:xfrm>
            <a:off x="6839958" y="2010979"/>
            <a:ext cx="13994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Frankpledge;</a:t>
            </a:r>
          </a:p>
          <a:p>
            <a:r>
              <a:rPr lang="en-US" dirty="0" err="1">
                <a:solidFill>
                  <a:schemeClr val="accent1"/>
                </a:solidFill>
              </a:rPr>
              <a:t>Deodant</a:t>
            </a:r>
            <a:endParaRPr lang="hr-HR" dirty="0">
              <a:solidFill>
                <a:schemeClr val="accent1"/>
              </a:solidFill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0325208-FDDD-4AAC-BA83-81A637BAAAA9}"/>
              </a:ext>
            </a:extLst>
          </p:cNvPr>
          <p:cNvCxnSpPr>
            <a:cxnSpLocks/>
          </p:cNvCxnSpPr>
          <p:nvPr/>
        </p:nvCxnSpPr>
        <p:spPr>
          <a:xfrm flipH="1" flipV="1">
            <a:off x="7748563" y="2476909"/>
            <a:ext cx="781818" cy="13595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B4077CF-52FF-4710-8BFE-B751E28935A7}"/>
              </a:ext>
            </a:extLst>
          </p:cNvPr>
          <p:cNvCxnSpPr/>
          <p:nvPr/>
        </p:nvCxnSpPr>
        <p:spPr>
          <a:xfrm flipH="1" flipV="1">
            <a:off x="7490810" y="2721935"/>
            <a:ext cx="515506" cy="17557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0E17722C-CB47-470D-8721-35B4A6301565}"/>
              </a:ext>
            </a:extLst>
          </p:cNvPr>
          <p:cNvCxnSpPr/>
          <p:nvPr/>
        </p:nvCxnSpPr>
        <p:spPr>
          <a:xfrm flipH="1" flipV="1">
            <a:off x="8141661" y="2380311"/>
            <a:ext cx="2023065" cy="36001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4720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8" grpId="0"/>
      <p:bldP spid="2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207" y="59729"/>
            <a:ext cx="11827837" cy="1030349"/>
          </a:xfrm>
        </p:spPr>
        <p:txBody>
          <a:bodyPr>
            <a:normAutofit/>
          </a:bodyPr>
          <a:lstStyle/>
          <a:p>
            <a:r>
              <a:rPr lang="en-US" sz="2600" b="1" dirty="0">
                <a:solidFill>
                  <a:schemeClr val="tx2"/>
                </a:solidFill>
              </a:rPr>
              <a:t>Why Should We include in </a:t>
            </a:r>
            <a:r>
              <a:rPr lang="en-US" sz="2600" b="1" i="1" dirty="0" err="1">
                <a:solidFill>
                  <a:schemeClr val="tx2"/>
                </a:solidFill>
              </a:rPr>
              <a:t>ratione</a:t>
            </a:r>
            <a:r>
              <a:rPr lang="en-US" sz="2600" b="1" i="1" dirty="0">
                <a:solidFill>
                  <a:schemeClr val="tx2"/>
                </a:solidFill>
              </a:rPr>
              <a:t> personae of </a:t>
            </a:r>
            <a:r>
              <a:rPr lang="en-US" sz="2600" b="1" dirty="0">
                <a:solidFill>
                  <a:schemeClr val="tx2"/>
                </a:solidFill>
              </a:rPr>
              <a:t>Criminal Law a legal person – Additional Reasons</a:t>
            </a:r>
            <a:endParaRPr lang="hr-HR" sz="2600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46298"/>
            <a:ext cx="11948337" cy="5363873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sz="1800" dirty="0"/>
          </a:p>
          <a:p>
            <a:pPr>
              <a:buClr>
                <a:schemeClr val="tx2"/>
              </a:buClr>
            </a:pPr>
            <a:r>
              <a:rPr lang="en-US" sz="1700" dirty="0"/>
              <a:t>Legal persons do engage in criminal activity</a:t>
            </a:r>
          </a:p>
          <a:p>
            <a:pPr>
              <a:buClr>
                <a:schemeClr val="tx2"/>
              </a:buClr>
            </a:pPr>
            <a:r>
              <a:rPr lang="en-US" sz="1700" dirty="0"/>
              <a:t>The said criminality generates extremely severe consequences</a:t>
            </a:r>
          </a:p>
          <a:p>
            <a:pPr lvl="1">
              <a:buClr>
                <a:schemeClr val="tx2"/>
              </a:buClr>
            </a:pPr>
            <a:r>
              <a:rPr lang="en-US" sz="1400" dirty="0"/>
              <a:t>great human losses</a:t>
            </a:r>
          </a:p>
          <a:p>
            <a:pPr lvl="1">
              <a:buClr>
                <a:schemeClr val="tx2"/>
              </a:buClr>
            </a:pPr>
            <a:r>
              <a:rPr lang="en-US" sz="1400" dirty="0"/>
              <a:t>endangering the health of a large number of people</a:t>
            </a:r>
          </a:p>
          <a:p>
            <a:pPr lvl="1">
              <a:buClr>
                <a:schemeClr val="tx2"/>
              </a:buClr>
            </a:pPr>
            <a:r>
              <a:rPr lang="en-US" sz="1400" dirty="0"/>
              <a:t>ecological disasters                   1986 Sandoz case (chemical spill) </a:t>
            </a:r>
          </a:p>
          <a:p>
            <a:pPr marL="0" indent="0">
              <a:buClr>
                <a:schemeClr val="tx2"/>
              </a:buClr>
              <a:buNone/>
            </a:pPr>
            <a:endParaRPr lang="hr-HR" sz="1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752AAF-4A38-464A-9D31-DA65DFD1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E134E38-A0B9-44C1-A74C-D0059C43BF1D}"/>
              </a:ext>
            </a:extLst>
          </p:cNvPr>
          <p:cNvCxnSpPr/>
          <p:nvPr/>
        </p:nvCxnSpPr>
        <p:spPr>
          <a:xfrm>
            <a:off x="2300586" y="2626242"/>
            <a:ext cx="52099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23EF7A5-A56E-471D-93AC-C6025099B4E1}"/>
              </a:ext>
            </a:extLst>
          </p:cNvPr>
          <p:cNvCxnSpPr>
            <a:cxnSpLocks/>
          </p:cNvCxnSpPr>
          <p:nvPr/>
        </p:nvCxnSpPr>
        <p:spPr>
          <a:xfrm>
            <a:off x="5858546" y="2782066"/>
            <a:ext cx="0" cy="13620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A74B95F-0EDD-4E08-AFD5-74914010FA10}"/>
              </a:ext>
            </a:extLst>
          </p:cNvPr>
          <p:cNvSpPr txBox="1"/>
          <p:nvPr/>
        </p:nvSpPr>
        <p:spPr>
          <a:xfrm>
            <a:off x="5947030" y="4082649"/>
            <a:ext cx="3519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chemeClr val="tx2"/>
                </a:solidFill>
              </a:rPr>
              <a:t>Never again a Rhine as red as blood</a:t>
            </a:r>
            <a:endParaRPr lang="hr-HR" i="1" dirty="0">
              <a:solidFill>
                <a:schemeClr val="tx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AB224E2-4336-4AE4-A85A-9FD434BD082E}"/>
              </a:ext>
            </a:extLst>
          </p:cNvPr>
          <p:cNvSpPr txBox="1"/>
          <p:nvPr/>
        </p:nvSpPr>
        <p:spPr>
          <a:xfrm>
            <a:off x="6005042" y="4373238"/>
            <a:ext cx="36625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seven years of investigation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only accused - chief of the fire department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sentenced to a fine of 200 francs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public opinion:  the "really responsible“ are Sandoz management and the company itself  </a:t>
            </a:r>
          </a:p>
        </p:txBody>
      </p:sp>
      <p:pic>
        <p:nvPicPr>
          <p:cNvPr id="1026" name="Picture 2" descr="The Rhine red, the fish dead—the 1986 Schweizerhalle disaster, a retrospect  and long-term impact assessment | SpringerLink">
            <a:extLst>
              <a:ext uri="{FF2B5EF4-FFF2-40B4-BE49-F238E27FC236}">
                <a16:creationId xmlns:a16="http://schemas.microsoft.com/office/drawing/2014/main" id="{8611BD06-E5D7-4EEE-AEBF-BE1BAF371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0144" y="3715851"/>
            <a:ext cx="2129591" cy="206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650B1A8-FB39-491A-9438-2145AD698C53}"/>
              </a:ext>
            </a:extLst>
          </p:cNvPr>
          <p:cNvSpPr txBox="1"/>
          <p:nvPr/>
        </p:nvSpPr>
        <p:spPr>
          <a:xfrm>
            <a:off x="7541620" y="5822573"/>
            <a:ext cx="45531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200" dirty="0" err="1"/>
              <a:t>Giger</a:t>
            </a:r>
            <a:r>
              <a:rPr lang="en-US" sz="1200" dirty="0"/>
              <a:t>, The Rhine red, the fish dead— the 1986 </a:t>
            </a:r>
            <a:r>
              <a:rPr lang="en-US" sz="1200" dirty="0" err="1"/>
              <a:t>Schweizerhalle</a:t>
            </a:r>
            <a:r>
              <a:rPr lang="en-US" sz="1200" dirty="0"/>
              <a:t> disaster, </a:t>
            </a:r>
          </a:p>
          <a:p>
            <a:r>
              <a:rPr lang="en-US" sz="1200" dirty="0"/>
              <a:t>a retrospect and long-term impact assessment, 2009. </a:t>
            </a:r>
            <a:endParaRPr lang="hr-HR" sz="12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C4C6E1C-1D33-4AB1-9647-A7CD7DB5B0ED}"/>
              </a:ext>
            </a:extLst>
          </p:cNvPr>
          <p:cNvCxnSpPr>
            <a:cxnSpLocks/>
          </p:cNvCxnSpPr>
          <p:nvPr/>
        </p:nvCxnSpPr>
        <p:spPr>
          <a:xfrm>
            <a:off x="3959622" y="2782066"/>
            <a:ext cx="18989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8FE5B40-31CC-4FE0-8E49-A0B79773A7BE}"/>
              </a:ext>
            </a:extLst>
          </p:cNvPr>
          <p:cNvCxnSpPr>
            <a:cxnSpLocks/>
          </p:cNvCxnSpPr>
          <p:nvPr/>
        </p:nvCxnSpPr>
        <p:spPr>
          <a:xfrm>
            <a:off x="3030269" y="4035012"/>
            <a:ext cx="2386171" cy="0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1857AD20-6126-45C1-9C22-8F0D39D8BE48}"/>
              </a:ext>
            </a:extLst>
          </p:cNvPr>
          <p:cNvCxnSpPr>
            <a:cxnSpLocks/>
          </p:cNvCxnSpPr>
          <p:nvPr/>
        </p:nvCxnSpPr>
        <p:spPr>
          <a:xfrm>
            <a:off x="5416440" y="4035012"/>
            <a:ext cx="0" cy="483825"/>
          </a:xfrm>
          <a:prstGeom prst="straightConnector1">
            <a:avLst/>
          </a:prstGeom>
          <a:ln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14CF3A61-E870-4575-8D59-4AA62B935326}"/>
              </a:ext>
            </a:extLst>
          </p:cNvPr>
          <p:cNvSpPr txBox="1"/>
          <p:nvPr/>
        </p:nvSpPr>
        <p:spPr>
          <a:xfrm>
            <a:off x="1612224" y="4933396"/>
            <a:ext cx="39657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EU Commission: in 2016 the VAT gap amounted to € 150 billion; € 50 billion of which were defrauded by criminal groups.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Around 2.0 billion to 2.7 billion EUR of EU finances is lost to organized crime  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en-US" sz="1400" dirty="0"/>
              <a:t>(Malan &amp; Bosch Chen)</a:t>
            </a:r>
            <a:endParaRPr lang="hr-HR" sz="140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98DBB622-84DF-4FC2-B80F-2E082B4C3903}"/>
              </a:ext>
            </a:extLst>
          </p:cNvPr>
          <p:cNvPicPr/>
          <p:nvPr/>
        </p:nvPicPr>
        <p:blipFill rotWithShape="1">
          <a:blip r:embed="rId5"/>
          <a:srcRect l="42662" t="19632" r="25292" b="4996"/>
          <a:stretch/>
        </p:blipFill>
        <p:spPr bwMode="auto">
          <a:xfrm>
            <a:off x="445257" y="4104614"/>
            <a:ext cx="1500800" cy="21493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4BEEC4B-F54E-452D-8015-6B869F89CD43}"/>
              </a:ext>
            </a:extLst>
          </p:cNvPr>
          <p:cNvSpPr txBox="1"/>
          <p:nvPr/>
        </p:nvSpPr>
        <p:spPr>
          <a:xfrm>
            <a:off x="1876735" y="4113878"/>
            <a:ext cx="369248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Subsidy fraud; Customs import fraud;</a:t>
            </a:r>
          </a:p>
          <a:p>
            <a:r>
              <a:rPr lang="en-US" sz="1400" i="1" dirty="0"/>
              <a:t>Excise Fraud; VAT fraud; Money laundering;</a:t>
            </a:r>
          </a:p>
          <a:p>
            <a:r>
              <a:rPr lang="en-US" sz="1400" i="1" dirty="0"/>
              <a:t>Corruption; Misappropriation; Cybercrime etc. 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8D156FE-FC6D-4423-8C9D-ED0F8FA74A73}"/>
              </a:ext>
            </a:extLst>
          </p:cNvPr>
          <p:cNvSpPr txBox="1"/>
          <p:nvPr/>
        </p:nvSpPr>
        <p:spPr>
          <a:xfrm>
            <a:off x="5660995" y="801462"/>
            <a:ext cx="4757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rgbClr val="FF6600"/>
                </a:solidFill>
              </a:rPr>
              <a:t>Over €2 million seized in fraud case regarding EU agricultural funds in Italy</a:t>
            </a:r>
            <a:endParaRPr lang="hr-HR" i="1" dirty="0">
              <a:solidFill>
                <a:srgbClr val="FF6600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7315C2E-9299-4618-B119-53C56BC1A58C}"/>
              </a:ext>
            </a:extLst>
          </p:cNvPr>
          <p:cNvSpPr txBox="1"/>
          <p:nvPr/>
        </p:nvSpPr>
        <p:spPr>
          <a:xfrm>
            <a:off x="8181239" y="1072188"/>
            <a:ext cx="4019261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2022 European Public Prosecutor’s Office (EPPO) investigation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preventive seizure order in </a:t>
            </a:r>
            <a:r>
              <a:rPr lang="en-US" sz="1400" dirty="0" err="1"/>
              <a:t>Nuoro</a:t>
            </a:r>
            <a:r>
              <a:rPr lang="en-US" sz="1400" dirty="0"/>
              <a:t> (Sardinia) and in some neighboring villages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Between 2018 and 2021, 15 Sardinian agricultural companies applied for, and obtained, contributions from the European Agricultural Fund for Rural Development (EAFRD) for the installation of dry-stone in wire mesh closures. It is alleged, however, that the works have not actually been carry out.</a:t>
            </a:r>
          </a:p>
        </p:txBody>
      </p:sp>
      <p:pic>
        <p:nvPicPr>
          <p:cNvPr id="1028" name="Picture 4" descr="Frode sui fondi europei, 16 indagati ">
            <a:extLst>
              <a:ext uri="{FF2B5EF4-FFF2-40B4-BE49-F238E27FC236}">
                <a16:creationId xmlns:a16="http://schemas.microsoft.com/office/drawing/2014/main" id="{FE3E7959-19EA-4CAD-88A9-B6BBFBEBBE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296" y="2027570"/>
            <a:ext cx="2313577" cy="132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33D70B9F-2C5F-4AC2-90E9-9CE89FB0FC19}"/>
              </a:ext>
            </a:extLst>
          </p:cNvPr>
          <p:cNvSpPr txBox="1"/>
          <p:nvPr/>
        </p:nvSpPr>
        <p:spPr>
          <a:xfrm>
            <a:off x="5963790" y="3393557"/>
            <a:ext cx="9481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ANSA; EPPO</a:t>
            </a:r>
            <a:endParaRPr lang="hr-HR" sz="12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D721389-2543-40F5-B3C4-6E66E6C7D398}"/>
              </a:ext>
            </a:extLst>
          </p:cNvPr>
          <p:cNvSpPr txBox="1"/>
          <p:nvPr/>
        </p:nvSpPr>
        <p:spPr>
          <a:xfrm>
            <a:off x="432703" y="3756410"/>
            <a:ext cx="3909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Organized Crime on the EU's Financial Interests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BFD3E87-059F-4B18-A3C5-E6003D35E13C}"/>
              </a:ext>
            </a:extLst>
          </p:cNvPr>
          <p:cNvSpPr txBox="1"/>
          <p:nvPr/>
        </p:nvSpPr>
        <p:spPr>
          <a:xfrm>
            <a:off x="445257" y="2782066"/>
            <a:ext cx="447404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severe activities in the field of economic crime</a:t>
            </a:r>
          </a:p>
          <a:p>
            <a:pPr>
              <a:buClr>
                <a:schemeClr val="tx2"/>
              </a:buClr>
            </a:pPr>
            <a:r>
              <a:rPr lang="en-US" sz="1400" dirty="0"/>
              <a:t>      white-collar crime, business crime, occupational crime; </a:t>
            </a:r>
          </a:p>
          <a:p>
            <a:pPr>
              <a:buClr>
                <a:schemeClr val="tx2"/>
              </a:buClr>
            </a:pPr>
            <a:r>
              <a:rPr lang="en-US" sz="1400" dirty="0"/>
              <a:t>      Germ. </a:t>
            </a:r>
            <a:r>
              <a:rPr lang="en-US" sz="1400" dirty="0" err="1"/>
              <a:t>Wirtschaftskriminalität</a:t>
            </a:r>
            <a:r>
              <a:rPr lang="en-US" sz="1400" dirty="0"/>
              <a:t>, </a:t>
            </a:r>
            <a:r>
              <a:rPr lang="en-US" sz="1400" dirty="0" err="1"/>
              <a:t>Berufskriminalität</a:t>
            </a:r>
            <a:r>
              <a:rPr lang="en-US" sz="1400" dirty="0"/>
              <a:t>; </a:t>
            </a:r>
          </a:p>
          <a:p>
            <a:pPr>
              <a:buClr>
                <a:schemeClr val="tx2"/>
              </a:buClr>
            </a:pPr>
            <a:r>
              <a:rPr lang="en-US" sz="1400" dirty="0"/>
              <a:t>      </a:t>
            </a:r>
            <a:r>
              <a:rPr lang="en-US" sz="1400" dirty="0" err="1"/>
              <a:t>Fren</a:t>
            </a:r>
            <a:r>
              <a:rPr lang="en-US" sz="1400" dirty="0"/>
              <a:t>. </a:t>
            </a:r>
            <a:r>
              <a:rPr lang="en-US" sz="1400" dirty="0" err="1"/>
              <a:t>criminalité</a:t>
            </a:r>
            <a:r>
              <a:rPr lang="en-US" sz="1400" dirty="0"/>
              <a:t> des affaires; It. </a:t>
            </a:r>
            <a:r>
              <a:rPr lang="en-US" sz="1400" dirty="0" err="1"/>
              <a:t>criminalità</a:t>
            </a:r>
            <a:r>
              <a:rPr lang="en-US" sz="1400" dirty="0"/>
              <a:t> </a:t>
            </a:r>
            <a:r>
              <a:rPr lang="en-US" sz="1400" dirty="0" err="1"/>
              <a:t>economica</a:t>
            </a:r>
            <a:endParaRPr lang="en-US" sz="1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253B06-8204-4065-B575-572AE4043619}"/>
              </a:ext>
            </a:extLst>
          </p:cNvPr>
          <p:cNvSpPr txBox="1"/>
          <p:nvPr/>
        </p:nvSpPr>
        <p:spPr>
          <a:xfrm>
            <a:off x="1773233" y="760179"/>
            <a:ext cx="3369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7030A0"/>
                </a:solidFill>
              </a:rPr>
              <a:t>COVID-19 and crime patterns? </a:t>
            </a:r>
            <a:endParaRPr lang="hr-HR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06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1" grpId="0"/>
      <p:bldP spid="22" grpId="0"/>
      <p:bldP spid="30" grpId="0"/>
      <p:bldP spid="32" grpId="0"/>
      <p:bldP spid="33" grpId="0"/>
      <p:bldP spid="34" grpId="0"/>
      <p:bldP spid="37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662" y="12201"/>
            <a:ext cx="11704675" cy="740145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Liability of Legal Persons in European Criminal Law Framework</a:t>
            </a:r>
            <a:endParaRPr lang="hr-HR" sz="2800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915" y="946298"/>
            <a:ext cx="11680422" cy="5363873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</a:pPr>
            <a:r>
              <a:rPr lang="en-US" sz="2200" dirty="0"/>
              <a:t>Common Law systems traditionally recognize criminal liability of legal persons</a:t>
            </a:r>
          </a:p>
          <a:p>
            <a:pPr>
              <a:buClr>
                <a:schemeClr val="tx2"/>
              </a:buClr>
            </a:pPr>
            <a:r>
              <a:rPr lang="en-US" sz="2200" dirty="0"/>
              <a:t>European legal area</a:t>
            </a:r>
          </a:p>
          <a:p>
            <a:pPr marL="0" indent="0">
              <a:buClr>
                <a:schemeClr val="tx2"/>
              </a:buClr>
              <a:buNone/>
            </a:pPr>
            <a:r>
              <a:rPr lang="en-US" sz="800" dirty="0"/>
              <a:t> </a:t>
            </a:r>
          </a:p>
          <a:p>
            <a:pPr lvl="1">
              <a:buClr>
                <a:schemeClr val="tx2"/>
              </a:buClr>
            </a:pPr>
            <a:r>
              <a:rPr lang="en-US" sz="1800" dirty="0"/>
              <a:t>Is the criminal liability is more effective than administrative liability?</a:t>
            </a:r>
          </a:p>
          <a:p>
            <a:pPr lvl="1">
              <a:buClr>
                <a:schemeClr val="tx2"/>
              </a:buClr>
            </a:pPr>
            <a:r>
              <a:rPr lang="en-US" sz="1800" dirty="0"/>
              <a:t>EU competition law has highly effective, more severe administrative sanctions than national criminal legislation</a:t>
            </a:r>
          </a:p>
          <a:p>
            <a:pPr lvl="1">
              <a:buClr>
                <a:schemeClr val="tx2"/>
              </a:buClr>
            </a:pPr>
            <a:endParaRPr lang="en-US" sz="1800" dirty="0"/>
          </a:p>
          <a:p>
            <a:pPr lvl="1">
              <a:buClr>
                <a:schemeClr val="tx2"/>
              </a:buClr>
            </a:pPr>
            <a:endParaRPr lang="en-US" sz="1800" dirty="0"/>
          </a:p>
          <a:p>
            <a:pPr lvl="1">
              <a:buClr>
                <a:schemeClr val="tx2"/>
              </a:buClr>
            </a:pPr>
            <a:endParaRPr lang="en-US" sz="1800" dirty="0"/>
          </a:p>
          <a:p>
            <a:pPr lvl="1">
              <a:buClr>
                <a:schemeClr val="tx2"/>
              </a:buClr>
            </a:pPr>
            <a:endParaRPr lang="en-US" sz="1800" dirty="0"/>
          </a:p>
          <a:p>
            <a:pPr lvl="1">
              <a:buClr>
                <a:schemeClr val="tx2"/>
              </a:buClr>
            </a:pPr>
            <a:endParaRPr lang="en-US" sz="1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752AAF-4A38-464A-9D31-DA65DFD1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3E13827-5D37-48C0-A57C-A4E0D979664D}"/>
              </a:ext>
            </a:extLst>
          </p:cNvPr>
          <p:cNvCxnSpPr/>
          <p:nvPr/>
        </p:nvCxnSpPr>
        <p:spPr>
          <a:xfrm>
            <a:off x="2923953" y="1599499"/>
            <a:ext cx="135033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D616169-745B-4256-8B15-118005FFAAF6}"/>
              </a:ext>
            </a:extLst>
          </p:cNvPr>
          <p:cNvSpPr/>
          <p:nvPr/>
        </p:nvSpPr>
        <p:spPr>
          <a:xfrm>
            <a:off x="4555645" y="1373631"/>
            <a:ext cx="1940848" cy="451735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r-HR"/>
              <a:t>no uniform level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A29E1FD-D473-4B88-AFE0-9370A40D3669}"/>
              </a:ext>
            </a:extLst>
          </p:cNvPr>
          <p:cNvSpPr/>
          <p:nvPr/>
        </p:nvSpPr>
        <p:spPr>
          <a:xfrm>
            <a:off x="1488559" y="2918793"/>
            <a:ext cx="7825563" cy="9144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i="1" dirty="0"/>
              <a:t>At the end of the day, a fine is a fine for a company, and the absolute amount is more important than its label.</a:t>
            </a:r>
          </a:p>
          <a:p>
            <a:pPr algn="r"/>
            <a:r>
              <a:rPr lang="en-US" i="1" dirty="0" err="1"/>
              <a:t>Csonka</a:t>
            </a:r>
            <a:r>
              <a:rPr lang="en-US" i="1" dirty="0"/>
              <a:t> &amp; Landwehr, 2019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85EF35-0C45-441A-8AD6-1DE22188C3E4}"/>
              </a:ext>
            </a:extLst>
          </p:cNvPr>
          <p:cNvSpPr txBox="1"/>
          <p:nvPr/>
        </p:nvSpPr>
        <p:spPr>
          <a:xfrm>
            <a:off x="233911" y="4130434"/>
            <a:ext cx="33668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sz="2000" dirty="0">
                <a:solidFill>
                  <a:schemeClr val="accent1"/>
                </a:solidFill>
              </a:rPr>
              <a:t>A. Countries that impose CLLP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59FE9F-3D61-4C11-BCD5-1474220AF964}"/>
              </a:ext>
            </a:extLst>
          </p:cNvPr>
          <p:cNvSpPr/>
          <p:nvPr/>
        </p:nvSpPr>
        <p:spPr>
          <a:xfrm>
            <a:off x="248572" y="4935183"/>
            <a:ext cx="28384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tx2"/>
              </a:buClr>
            </a:pPr>
            <a:r>
              <a:rPr lang="en-US" sz="2000" dirty="0">
                <a:solidFill>
                  <a:srgbClr val="C00000"/>
                </a:solidFill>
              </a:rPr>
              <a:t>B. Countries with no CLLP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73A015B-8121-41D8-96D1-00E478818F82}"/>
              </a:ext>
            </a:extLst>
          </p:cNvPr>
          <p:cNvSpPr txBox="1"/>
          <p:nvPr/>
        </p:nvSpPr>
        <p:spPr>
          <a:xfrm>
            <a:off x="4125433" y="4096917"/>
            <a:ext cx="7623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C00000"/>
              </a:buClr>
              <a:buAutoNum type="arabicPeriod"/>
            </a:pPr>
            <a:r>
              <a:rPr lang="en-US" sz="1400" dirty="0"/>
              <a:t>CLLP is contrary to constitutional provisions</a:t>
            </a:r>
          </a:p>
          <a:p>
            <a:r>
              <a:rPr lang="en-US" sz="1400" dirty="0"/>
              <a:t>- criminal punishment is provided exclusively for natural persons according to the principle of guilt       </a:t>
            </a:r>
            <a:endParaRPr lang="hr-HR" sz="14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96E1DAE-2F38-41E5-9536-483DDC0B1355}"/>
              </a:ext>
            </a:extLst>
          </p:cNvPr>
          <p:cNvSpPr txBox="1"/>
          <p:nvPr/>
        </p:nvSpPr>
        <p:spPr>
          <a:xfrm>
            <a:off x="4125433" y="4677360"/>
            <a:ext cx="71614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C00000"/>
              </a:buClr>
              <a:buFont typeface="+mj-lt"/>
              <a:buAutoNum type="arabicPeriod" startAt="2"/>
            </a:pPr>
            <a:r>
              <a:rPr lang="en-US" sz="1400" dirty="0"/>
              <a:t>CLLP is contrary to criminal law provisions</a:t>
            </a:r>
          </a:p>
          <a:p>
            <a:r>
              <a:rPr lang="en-US" sz="1400" dirty="0"/>
              <a:t>- the responsibility of legal persons is contrary to criminal law dogmatic and the classicistic principle of guilt, which is based on the free will of the individual and the social-ethical reproach       </a:t>
            </a:r>
            <a:endParaRPr lang="hr-HR" sz="14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AAE88C3-A264-49A1-A78C-5A0B67DFBD02}"/>
              </a:ext>
            </a:extLst>
          </p:cNvPr>
          <p:cNvSpPr txBox="1"/>
          <p:nvPr/>
        </p:nvSpPr>
        <p:spPr>
          <a:xfrm>
            <a:off x="4171503" y="5520875"/>
            <a:ext cx="71614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C00000"/>
              </a:buClr>
              <a:buFont typeface="+mj-lt"/>
              <a:buAutoNum type="arabicPeriod" startAt="3"/>
            </a:pPr>
            <a:r>
              <a:rPr lang="en-US" sz="1400" dirty="0"/>
              <a:t>CLLP is not contrary to both constitutional and criminal law provisions</a:t>
            </a:r>
          </a:p>
          <a:p>
            <a:r>
              <a:rPr lang="en-US" sz="1400" dirty="0"/>
              <a:t>- It is assumed that the introduction of criminal liability of legal persons would not lead to incompatibilities with positive legal principles or institutes.</a:t>
            </a:r>
            <a:endParaRPr lang="hr-HR" sz="1400" dirty="0"/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D93B5139-41F6-4FEB-BF60-E4667D23E25F}"/>
              </a:ext>
            </a:extLst>
          </p:cNvPr>
          <p:cNvCxnSpPr>
            <a:cxnSpLocks/>
          </p:cNvCxnSpPr>
          <p:nvPr/>
        </p:nvCxnSpPr>
        <p:spPr>
          <a:xfrm flipV="1">
            <a:off x="3077370" y="4330490"/>
            <a:ext cx="931104" cy="64709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63F52A6-420A-47C2-95FA-42F2CBD5796D}"/>
              </a:ext>
            </a:extLst>
          </p:cNvPr>
          <p:cNvCxnSpPr>
            <a:cxnSpLocks/>
          </p:cNvCxnSpPr>
          <p:nvPr/>
        </p:nvCxnSpPr>
        <p:spPr>
          <a:xfrm>
            <a:off x="3077370" y="5171540"/>
            <a:ext cx="1038392" cy="1724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C29DA84D-75BD-4C7C-995D-853B96089B76}"/>
              </a:ext>
            </a:extLst>
          </p:cNvPr>
          <p:cNvCxnSpPr/>
          <p:nvPr/>
        </p:nvCxnSpPr>
        <p:spPr>
          <a:xfrm>
            <a:off x="3028562" y="5382227"/>
            <a:ext cx="973709" cy="544306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3883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662" y="12202"/>
            <a:ext cx="11704675" cy="723588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Liability of Legal Persons in European Criminal Law Framework</a:t>
            </a:r>
            <a:endParaRPr lang="hr-HR" sz="2800" b="1" dirty="0">
              <a:solidFill>
                <a:schemeClr val="tx2"/>
              </a:solidFill>
            </a:endParaRPr>
          </a:p>
        </p:txBody>
      </p:sp>
      <p:pic>
        <p:nvPicPr>
          <p:cNvPr id="21" name="Content Placeholder 20">
            <a:extLst>
              <a:ext uri="{FF2B5EF4-FFF2-40B4-BE49-F238E27FC236}">
                <a16:creationId xmlns:a16="http://schemas.microsoft.com/office/drawing/2014/main" id="{69B24D5F-D526-4F1A-BDB3-EE091D7DC5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8546" y="860152"/>
            <a:ext cx="1031365" cy="104308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752AAF-4A38-464A-9D31-DA65DFD18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7BD213F-5168-4476-95D6-613D838E7BE1}"/>
              </a:ext>
            </a:extLst>
          </p:cNvPr>
          <p:cNvSpPr txBox="1"/>
          <p:nvPr/>
        </p:nvSpPr>
        <p:spPr>
          <a:xfrm>
            <a:off x="555613" y="1000633"/>
            <a:ext cx="3427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sz="2000" dirty="0">
                <a:solidFill>
                  <a:schemeClr val="accent1"/>
                </a:solidFill>
              </a:rPr>
              <a:t>A. Countries that impose CLLP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A7A4F8B-F0ED-49C4-B4E7-E0B192D75FDE}"/>
              </a:ext>
            </a:extLst>
          </p:cNvPr>
          <p:cNvSpPr txBox="1"/>
          <p:nvPr/>
        </p:nvSpPr>
        <p:spPr>
          <a:xfrm>
            <a:off x="367666" y="3008928"/>
            <a:ext cx="4080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Art. 51, Para. 1. of the CC</a:t>
            </a:r>
          </a:p>
          <a:p>
            <a:r>
              <a:rPr lang="en-US" sz="1600" dirty="0"/>
              <a:t>      “Criminal offenses can be </a:t>
            </a:r>
          </a:p>
          <a:p>
            <a:r>
              <a:rPr lang="en-US" sz="1600" dirty="0"/>
              <a:t>      committed by physical and legal persons.”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4ECFEB-457A-4C8A-9AF9-0743127F91A4}"/>
              </a:ext>
            </a:extLst>
          </p:cNvPr>
          <p:cNvSpPr txBox="1"/>
          <p:nvPr/>
        </p:nvSpPr>
        <p:spPr>
          <a:xfrm>
            <a:off x="340336" y="1617306"/>
            <a:ext cx="24463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The United Kingdom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D2B394-E2EF-407C-9298-4043A257805B}"/>
              </a:ext>
            </a:extLst>
          </p:cNvPr>
          <p:cNvSpPr txBox="1"/>
          <p:nvPr/>
        </p:nvSpPr>
        <p:spPr>
          <a:xfrm>
            <a:off x="340335" y="1911247"/>
            <a:ext cx="4200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Regulatory offences (strict liability) – 19 ct.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CLLP – theory of identification – 20 ct.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83812A-336C-4A12-ABE9-53044A95A2C6}"/>
              </a:ext>
            </a:extLst>
          </p:cNvPr>
          <p:cNvSpPr txBox="1"/>
          <p:nvPr/>
        </p:nvSpPr>
        <p:spPr>
          <a:xfrm>
            <a:off x="310030" y="3956690"/>
            <a:ext cx="2631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Portugal, 1984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Decree-Law no. 28/84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2C6CD6-2A10-4E10-B2CC-1DB2002B0C37}"/>
              </a:ext>
            </a:extLst>
          </p:cNvPr>
          <p:cNvSpPr txBox="1"/>
          <p:nvPr/>
        </p:nvSpPr>
        <p:spPr>
          <a:xfrm>
            <a:off x="300047" y="4877694"/>
            <a:ext cx="65446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France, 1994; 2004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Art. 121-2 of the CC</a:t>
            </a:r>
          </a:p>
          <a:p>
            <a:r>
              <a:rPr lang="en-US" sz="1600" dirty="0"/>
              <a:t>      “Legal persons, with the exception of the State, are criminally </a:t>
            </a:r>
          </a:p>
          <a:p>
            <a:r>
              <a:rPr lang="en-US" sz="1600" dirty="0"/>
              <a:t>      liable for offences committed on their account by their organs  or </a:t>
            </a:r>
          </a:p>
          <a:p>
            <a:r>
              <a:rPr lang="en-US" sz="1600" dirty="0"/>
              <a:t>      representatives.”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75B692E-33EF-474E-B1ED-CCEA8EF5B88F}"/>
              </a:ext>
            </a:extLst>
          </p:cNvPr>
          <p:cNvSpPr/>
          <p:nvPr/>
        </p:nvSpPr>
        <p:spPr>
          <a:xfrm>
            <a:off x="6986664" y="1019524"/>
            <a:ext cx="28384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tx2"/>
              </a:buClr>
            </a:pPr>
            <a:r>
              <a:rPr lang="en-US" sz="2000" dirty="0">
                <a:solidFill>
                  <a:srgbClr val="C00000"/>
                </a:solidFill>
              </a:rPr>
              <a:t>B. Countries with no CLLP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50AEF0-0B50-425E-BE49-2EBAD29E9238}"/>
              </a:ext>
            </a:extLst>
          </p:cNvPr>
          <p:cNvSpPr txBox="1"/>
          <p:nvPr/>
        </p:nvSpPr>
        <p:spPr>
          <a:xfrm>
            <a:off x="6943015" y="1720835"/>
            <a:ext cx="441078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Germany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Criminal offenses committed by legal persons are punished by regulatory fines under the German Act on Regulatory Offenses (</a:t>
            </a:r>
            <a:r>
              <a:rPr lang="en-US" sz="1600" dirty="0" err="1"/>
              <a:t>OWiG</a:t>
            </a:r>
            <a:r>
              <a:rPr lang="en-US" sz="1600" dirty="0"/>
              <a:t>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 the Draft of Corporate Sanctions Act (</a:t>
            </a:r>
            <a:r>
              <a:rPr lang="en-US" sz="1600" dirty="0" err="1"/>
              <a:t>Verbandssanktionengesetz</a:t>
            </a:r>
            <a:r>
              <a:rPr lang="en-US" sz="1600" dirty="0"/>
              <a:t>; </a:t>
            </a:r>
            <a:r>
              <a:rPr lang="en-US" sz="1600" dirty="0" err="1"/>
              <a:t>VerSanG</a:t>
            </a:r>
            <a:r>
              <a:rPr lang="en-US" sz="1600" dirty="0"/>
              <a:t>) provided a new framework for CLLP                      after years of work, </a:t>
            </a:r>
            <a:r>
              <a:rPr lang="en-US" sz="1600" dirty="0">
                <a:solidFill>
                  <a:srgbClr val="C00000"/>
                </a:solidFill>
              </a:rPr>
              <a:t>the project collapsed in the summer 2021!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srgbClr val="C00000"/>
                </a:solidFill>
              </a:rPr>
              <a:t>a political scandal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srgbClr val="C00000"/>
                </a:solidFill>
              </a:rPr>
              <a:t>a breach of the coalition agreement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srgbClr val="C00000"/>
                </a:solidFill>
              </a:rPr>
              <a:t>a political decision in the light of upcoming September 26 federal elections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21AB8B5-F3D8-4B51-B034-F94A1CFF9545}"/>
              </a:ext>
            </a:extLst>
          </p:cNvPr>
          <p:cNvSpPr txBox="1"/>
          <p:nvPr/>
        </p:nvSpPr>
        <p:spPr>
          <a:xfrm>
            <a:off x="369824" y="2655428"/>
            <a:ext cx="27357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The Netherlands, 1950; 1976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DA95F30-2BA0-481C-BBA8-4EFEB7D9BA4F}"/>
              </a:ext>
            </a:extLst>
          </p:cNvPr>
          <p:cNvCxnSpPr/>
          <p:nvPr/>
        </p:nvCxnSpPr>
        <p:spPr>
          <a:xfrm>
            <a:off x="555613" y="1483432"/>
            <a:ext cx="469604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4AF0C5D9-1BD5-49BC-B7EC-8E09E382B889}"/>
              </a:ext>
            </a:extLst>
          </p:cNvPr>
          <p:cNvSpPr txBox="1"/>
          <p:nvPr/>
        </p:nvSpPr>
        <p:spPr>
          <a:xfrm>
            <a:off x="4100130" y="1063736"/>
            <a:ext cx="2210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 prevailing tendency</a:t>
            </a:r>
            <a:endParaRPr lang="hr-HR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93EDC16D-E07A-41DD-88AD-5034860B516C}"/>
              </a:ext>
            </a:extLst>
          </p:cNvPr>
          <p:cNvSpPr/>
          <p:nvPr/>
        </p:nvSpPr>
        <p:spPr>
          <a:xfrm>
            <a:off x="4893972" y="2337846"/>
            <a:ext cx="169065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Croatia, 2004</a:t>
            </a:r>
            <a:endParaRPr lang="hr-HR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05EA365-BA29-4F53-B4D5-F38F5F410887}"/>
              </a:ext>
            </a:extLst>
          </p:cNvPr>
          <p:cNvSpPr txBox="1"/>
          <p:nvPr/>
        </p:nvSpPr>
        <p:spPr>
          <a:xfrm>
            <a:off x="2786646" y="3955449"/>
            <a:ext cx="46041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Luxemburg, 2010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Art. 34 of the CC</a:t>
            </a:r>
          </a:p>
          <a:p>
            <a:r>
              <a:rPr lang="en-US" sz="1600" dirty="0"/>
              <a:t>      “The criminal liability of legal persons does not </a:t>
            </a:r>
          </a:p>
          <a:p>
            <a:r>
              <a:rPr lang="en-US" sz="1600" dirty="0"/>
              <a:t>      exclude that of natural persons who are co-</a:t>
            </a:r>
          </a:p>
          <a:p>
            <a:r>
              <a:rPr lang="en-US" sz="1600" dirty="0"/>
              <a:t>      offenders or accomplices of the same offences.”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938672F5-DA72-4DE5-BD02-A9F15D45D6E4}"/>
              </a:ext>
            </a:extLst>
          </p:cNvPr>
          <p:cNvCxnSpPr/>
          <p:nvPr/>
        </p:nvCxnSpPr>
        <p:spPr>
          <a:xfrm>
            <a:off x="9569302" y="3338623"/>
            <a:ext cx="765545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125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245" y="-9644"/>
            <a:ext cx="11704675" cy="787249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A Number of Models of the Corporate Criminal Liability </a:t>
            </a:r>
            <a:endParaRPr lang="hr-HR" sz="28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752AAF-4A38-464A-9D31-DA65DFD1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pic>
        <p:nvPicPr>
          <p:cNvPr id="1030" name="Content Placeholder 1029">
            <a:extLst>
              <a:ext uri="{FF2B5EF4-FFF2-40B4-BE49-F238E27FC236}">
                <a16:creationId xmlns:a16="http://schemas.microsoft.com/office/drawing/2014/main" id="{B2F57951-D153-4E31-8DBE-67FFF983DD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9278" y="5660830"/>
            <a:ext cx="395718" cy="394399"/>
          </a:xfr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61A1492-635D-441C-8235-10B79EFC4E78}"/>
              </a:ext>
            </a:extLst>
          </p:cNvPr>
          <p:cNvSpPr/>
          <p:nvPr/>
        </p:nvSpPr>
        <p:spPr>
          <a:xfrm>
            <a:off x="4629646" y="767945"/>
            <a:ext cx="2775097" cy="648582"/>
          </a:xfrm>
          <a:prstGeom prst="roundRect">
            <a:avLst/>
          </a:prstGeom>
          <a:ln w="19050">
            <a:solidFill>
              <a:srgbClr val="FF66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Basic characteristics of liability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F133CE0-0CD6-4CB5-9DA8-7BCA07F8B6A2}"/>
              </a:ext>
            </a:extLst>
          </p:cNvPr>
          <p:cNvSpPr/>
          <p:nvPr/>
        </p:nvSpPr>
        <p:spPr>
          <a:xfrm>
            <a:off x="474152" y="1745888"/>
            <a:ext cx="3007901" cy="648582"/>
          </a:xfrm>
          <a:prstGeom prst="roundRect">
            <a:avLst/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Derived v. Autonomous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AB5C02D5-8E09-4B53-875E-87FFFD4F81A9}"/>
              </a:ext>
            </a:extLst>
          </p:cNvPr>
          <p:cNvSpPr/>
          <p:nvPr/>
        </p:nvSpPr>
        <p:spPr>
          <a:xfrm>
            <a:off x="4598547" y="1742718"/>
            <a:ext cx="2775097" cy="648582"/>
          </a:xfrm>
          <a:prstGeom prst="roundRect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Objective v. Subjective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F6794494-64EF-42C8-85F2-C96C8FA265C7}"/>
              </a:ext>
            </a:extLst>
          </p:cNvPr>
          <p:cNvSpPr/>
          <p:nvPr/>
        </p:nvSpPr>
        <p:spPr>
          <a:xfrm>
            <a:off x="8378607" y="1742718"/>
            <a:ext cx="2775097" cy="648582"/>
          </a:xfrm>
          <a:prstGeom prst="roundRect">
            <a:avLst/>
          </a:prstGeom>
          <a:ln w="19050">
            <a:solidFill>
              <a:srgbClr val="8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Cumulative v. Subsidiary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8C9FF70-A870-42F9-9488-085E94F251B4}"/>
              </a:ext>
            </a:extLst>
          </p:cNvPr>
          <p:cNvSpPr txBox="1"/>
          <p:nvPr/>
        </p:nvSpPr>
        <p:spPr>
          <a:xfrm>
            <a:off x="200245" y="2584288"/>
            <a:ext cx="3816498" cy="224676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/>
              <a:t>The responsibility of a legal person is derived, extracted, accumulated from individual criminal responsibility (guilt) of its organs or responsible persons who are natural persons.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/>
              <a:t>There must be a connection between the conduct of a natural person and a legal person, manifested in the fact that the natural person acted: </a:t>
            </a:r>
            <a:r>
              <a:rPr lang="en-US" sz="1400" dirty="0">
                <a:solidFill>
                  <a:schemeClr val="accent1"/>
                </a:solidFill>
              </a:rPr>
              <a:t>a)</a:t>
            </a:r>
            <a:r>
              <a:rPr lang="en-US" sz="1400" dirty="0"/>
              <a:t> within the scope of their duties, </a:t>
            </a:r>
            <a:r>
              <a:rPr lang="en-US" sz="1400" dirty="0">
                <a:solidFill>
                  <a:schemeClr val="accent1"/>
                </a:solidFill>
              </a:rPr>
              <a:t>b)</a:t>
            </a:r>
            <a:r>
              <a:rPr lang="en-US" sz="1400" dirty="0"/>
              <a:t> on behalf of the legal person, </a:t>
            </a:r>
            <a:r>
              <a:rPr lang="en-US" sz="1400" dirty="0">
                <a:solidFill>
                  <a:schemeClr val="accent1"/>
                </a:solidFill>
              </a:rPr>
              <a:t>c)</a:t>
            </a:r>
            <a:r>
              <a:rPr lang="en-US" sz="1400" dirty="0"/>
              <a:t> for the benefit of the latter. 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633E7F09-D9CA-4365-BBFD-B9D1F572206A}"/>
              </a:ext>
            </a:extLst>
          </p:cNvPr>
          <p:cNvCxnSpPr>
            <a:cxnSpLocks/>
          </p:cNvCxnSpPr>
          <p:nvPr/>
        </p:nvCxnSpPr>
        <p:spPr>
          <a:xfrm flipV="1">
            <a:off x="2753833" y="1305600"/>
            <a:ext cx="616688" cy="6178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F74CFEFD-48FD-4284-B497-EA03369A3B8E}"/>
              </a:ext>
            </a:extLst>
          </p:cNvPr>
          <p:cNvSpPr txBox="1"/>
          <p:nvPr/>
        </p:nvSpPr>
        <p:spPr>
          <a:xfrm>
            <a:off x="92359" y="1020624"/>
            <a:ext cx="22576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</a:rPr>
              <a:t>Accessory; Indirect; Classical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F5BB7650-479F-4464-B121-F7604595AE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01" y="5189913"/>
            <a:ext cx="1373799" cy="1030349"/>
          </a:xfrm>
          <a:prstGeom prst="rect">
            <a:avLst/>
          </a:prstGeom>
        </p:spPr>
      </p:pic>
      <p:sp>
        <p:nvSpPr>
          <p:cNvPr id="30" name="Arrow: Curved Left 29">
            <a:extLst>
              <a:ext uri="{FF2B5EF4-FFF2-40B4-BE49-F238E27FC236}">
                <a16:creationId xmlns:a16="http://schemas.microsoft.com/office/drawing/2014/main" id="{B635F7AA-4801-4292-9E78-85F56CEEB2A6}"/>
              </a:ext>
            </a:extLst>
          </p:cNvPr>
          <p:cNvSpPr/>
          <p:nvPr/>
        </p:nvSpPr>
        <p:spPr>
          <a:xfrm rot="16377768">
            <a:off x="1460323" y="4502077"/>
            <a:ext cx="328257" cy="1190792"/>
          </a:xfrm>
          <a:prstGeom prst="curvedLef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>
              <a:solidFill>
                <a:schemeClr val="tx1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8FFB0A6-1C44-44FD-8BD7-DC875CCA62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483" y="5206722"/>
            <a:ext cx="1010644" cy="1010644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BB1EA80D-EEA3-4539-89A4-A4EC39E3620D}"/>
              </a:ext>
            </a:extLst>
          </p:cNvPr>
          <p:cNvSpPr txBox="1"/>
          <p:nvPr/>
        </p:nvSpPr>
        <p:spPr>
          <a:xfrm>
            <a:off x="2252609" y="4968419"/>
            <a:ext cx="1283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corporation</a:t>
            </a:r>
            <a:endParaRPr lang="hr-HR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BD41EE0-A9CF-46F6-A213-E6E43781D462}"/>
              </a:ext>
            </a:extLst>
          </p:cNvPr>
          <p:cNvSpPr txBox="1"/>
          <p:nvPr/>
        </p:nvSpPr>
        <p:spPr>
          <a:xfrm>
            <a:off x="1109240" y="4986304"/>
            <a:ext cx="1013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attribution </a:t>
            </a:r>
          </a:p>
          <a:p>
            <a:pPr algn="ctr"/>
            <a:r>
              <a:rPr lang="en-US" sz="1400" dirty="0"/>
              <a:t>of guilt</a:t>
            </a: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8C1E50A8-0FA2-469A-8257-74D7B4B22CBE}"/>
              </a:ext>
            </a:extLst>
          </p:cNvPr>
          <p:cNvCxnSpPr>
            <a:cxnSpLocks/>
          </p:cNvCxnSpPr>
          <p:nvPr/>
        </p:nvCxnSpPr>
        <p:spPr>
          <a:xfrm flipH="1" flipV="1">
            <a:off x="844327" y="1325190"/>
            <a:ext cx="643832" cy="5820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00FAC069-E844-4F54-8433-3F932C21A921}"/>
              </a:ext>
            </a:extLst>
          </p:cNvPr>
          <p:cNvSpPr txBox="1"/>
          <p:nvPr/>
        </p:nvSpPr>
        <p:spPr>
          <a:xfrm>
            <a:off x="2595083" y="1008950"/>
            <a:ext cx="15508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</a:rPr>
              <a:t>Direct; Organized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7FA191F5-8D95-4B13-9653-4569DA5AF0DA}"/>
              </a:ext>
            </a:extLst>
          </p:cNvPr>
          <p:cNvCxnSpPr/>
          <p:nvPr/>
        </p:nvCxnSpPr>
        <p:spPr>
          <a:xfrm>
            <a:off x="1582173" y="4380614"/>
            <a:ext cx="34065" cy="1986168"/>
          </a:xfrm>
          <a:prstGeom prst="line">
            <a:avLst/>
          </a:prstGeom>
          <a:ln w="1905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>
            <a:extLst>
              <a:ext uri="{FF2B5EF4-FFF2-40B4-BE49-F238E27FC236}">
                <a16:creationId xmlns:a16="http://schemas.microsoft.com/office/drawing/2014/main" id="{94DC3CF2-E6BD-439E-974D-F209DA16C543}"/>
              </a:ext>
            </a:extLst>
          </p:cNvPr>
          <p:cNvSpPr/>
          <p:nvPr/>
        </p:nvSpPr>
        <p:spPr>
          <a:xfrm>
            <a:off x="3062177" y="5344863"/>
            <a:ext cx="1541722" cy="9144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Clr>
                <a:srgbClr val="800000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organizational deficits</a:t>
            </a:r>
          </a:p>
          <a:p>
            <a:pPr marL="285750" indent="-285750">
              <a:buClr>
                <a:srgbClr val="800000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failure to supervise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60EF10B-A260-46BB-AA09-556E8B1B8E54}"/>
              </a:ext>
            </a:extLst>
          </p:cNvPr>
          <p:cNvSpPr txBox="1"/>
          <p:nvPr/>
        </p:nvSpPr>
        <p:spPr>
          <a:xfrm>
            <a:off x="4376275" y="2584288"/>
            <a:ext cx="3429922" cy="2246769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i="1" dirty="0"/>
              <a:t>Actus </a:t>
            </a:r>
            <a:r>
              <a:rPr lang="en-US" sz="1400" i="1" dirty="0" err="1"/>
              <a:t>reus</a:t>
            </a:r>
            <a:r>
              <a:rPr lang="en-US" sz="1400" i="1" dirty="0"/>
              <a:t> </a:t>
            </a:r>
            <a:r>
              <a:rPr lang="en-US" sz="1400" dirty="0"/>
              <a:t>+ consequence = no need to determine a subjective element of crime (regulatory offences in UK = strict liability)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/>
              <a:t>Croatian legal theory = strict opposition to objective criminal responsibility. Criminal law is a subjective legal discipline. The subjective attitude of the offender towards their act and its consequences has to be determined.  </a:t>
            </a:r>
          </a:p>
        </p:txBody>
      </p:sp>
      <p:pic>
        <p:nvPicPr>
          <p:cNvPr id="1027" name="Picture 3" descr="Mens Rea: Explained - Brandt Kettwick Defense">
            <a:extLst>
              <a:ext uri="{FF2B5EF4-FFF2-40B4-BE49-F238E27FC236}">
                <a16:creationId xmlns:a16="http://schemas.microsoft.com/office/drawing/2014/main" id="{035AF095-2173-4D5C-8F53-65B33011D8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584" y="5355112"/>
            <a:ext cx="1600089" cy="88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037DAC8-921E-4FC8-8F94-4FA33FB8A4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080" y="5360031"/>
            <a:ext cx="1010644" cy="1010644"/>
          </a:xfrm>
          <a:prstGeom prst="rect">
            <a:avLst/>
          </a:prstGeom>
        </p:spPr>
      </p:pic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1BE4C00C-594D-4E5D-B279-129517FC9E00}"/>
              </a:ext>
            </a:extLst>
          </p:cNvPr>
          <p:cNvCxnSpPr/>
          <p:nvPr/>
        </p:nvCxnSpPr>
        <p:spPr>
          <a:xfrm>
            <a:off x="6233675" y="5742810"/>
            <a:ext cx="104300" cy="20948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755769F2-C469-4D22-A0F6-65070313DD15}"/>
              </a:ext>
            </a:extLst>
          </p:cNvPr>
          <p:cNvCxnSpPr/>
          <p:nvPr/>
        </p:nvCxnSpPr>
        <p:spPr>
          <a:xfrm>
            <a:off x="6265432" y="5543816"/>
            <a:ext cx="136638" cy="119838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0E8E808E-FC0D-46C4-8AF5-00E407F1CDA2}"/>
              </a:ext>
            </a:extLst>
          </p:cNvPr>
          <p:cNvCxnSpPr/>
          <p:nvPr/>
        </p:nvCxnSpPr>
        <p:spPr>
          <a:xfrm>
            <a:off x="6394258" y="5462275"/>
            <a:ext cx="66878" cy="42216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C587A261-8E48-4837-8DB1-FF1275549B28}"/>
              </a:ext>
            </a:extLst>
          </p:cNvPr>
          <p:cNvCxnSpPr/>
          <p:nvPr/>
        </p:nvCxnSpPr>
        <p:spPr>
          <a:xfrm>
            <a:off x="6574834" y="5436542"/>
            <a:ext cx="96419" cy="73524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BFF19F18-6775-47B4-B144-ED5CAF88B3AE}"/>
              </a:ext>
            </a:extLst>
          </p:cNvPr>
          <p:cNvCxnSpPr/>
          <p:nvPr/>
        </p:nvCxnSpPr>
        <p:spPr>
          <a:xfrm>
            <a:off x="6699358" y="5376840"/>
            <a:ext cx="71396" cy="71939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D2831F71-C972-4B97-855A-2C5E1A313338}"/>
              </a:ext>
            </a:extLst>
          </p:cNvPr>
          <p:cNvCxnSpPr/>
          <p:nvPr/>
        </p:nvCxnSpPr>
        <p:spPr>
          <a:xfrm flipH="1">
            <a:off x="6888574" y="5418032"/>
            <a:ext cx="49392" cy="55272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EAAF243F-4D9F-498A-A47D-9F34DA610F96}"/>
              </a:ext>
            </a:extLst>
          </p:cNvPr>
          <p:cNvCxnSpPr/>
          <p:nvPr/>
        </p:nvCxnSpPr>
        <p:spPr>
          <a:xfrm flipH="1">
            <a:off x="6967320" y="5507869"/>
            <a:ext cx="104300" cy="66872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4E344F5D-D4ED-469E-9FC2-86E5DFB6DD6C}"/>
              </a:ext>
            </a:extLst>
          </p:cNvPr>
          <p:cNvCxnSpPr/>
          <p:nvPr/>
        </p:nvCxnSpPr>
        <p:spPr>
          <a:xfrm flipH="1">
            <a:off x="6989009" y="5603735"/>
            <a:ext cx="151327" cy="59919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Straight Connector 1024">
            <a:extLst>
              <a:ext uri="{FF2B5EF4-FFF2-40B4-BE49-F238E27FC236}">
                <a16:creationId xmlns:a16="http://schemas.microsoft.com/office/drawing/2014/main" id="{FB1A46E8-521A-4353-A590-723719603CA7}"/>
              </a:ext>
            </a:extLst>
          </p:cNvPr>
          <p:cNvCxnSpPr>
            <a:cxnSpLocks/>
          </p:cNvCxnSpPr>
          <p:nvPr/>
        </p:nvCxnSpPr>
        <p:spPr>
          <a:xfrm flipH="1">
            <a:off x="7099683" y="5664437"/>
            <a:ext cx="135740" cy="81171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Arrow: Curved Left 66">
            <a:extLst>
              <a:ext uri="{FF2B5EF4-FFF2-40B4-BE49-F238E27FC236}">
                <a16:creationId xmlns:a16="http://schemas.microsoft.com/office/drawing/2014/main" id="{C400B8E3-FF26-45BF-8C1D-34B408D50F28}"/>
              </a:ext>
            </a:extLst>
          </p:cNvPr>
          <p:cNvSpPr/>
          <p:nvPr/>
        </p:nvSpPr>
        <p:spPr>
          <a:xfrm rot="16377768">
            <a:off x="6121696" y="4503595"/>
            <a:ext cx="328257" cy="1190792"/>
          </a:xfrm>
          <a:prstGeom prst="curvedLef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>
              <a:solidFill>
                <a:schemeClr val="tx1"/>
              </a:solidFill>
            </a:endParaRP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A028494E-D98F-4B74-9A8F-D8CD4EE0043E}"/>
              </a:ext>
            </a:extLst>
          </p:cNvPr>
          <p:cNvCxnSpPr/>
          <p:nvPr/>
        </p:nvCxnSpPr>
        <p:spPr>
          <a:xfrm>
            <a:off x="6157258" y="4419725"/>
            <a:ext cx="34065" cy="1986168"/>
          </a:xfrm>
          <a:prstGeom prst="line">
            <a:avLst/>
          </a:prstGeom>
          <a:ln w="1905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7BC7D909-A694-4200-8AA1-D091BFBD7CA4}"/>
              </a:ext>
            </a:extLst>
          </p:cNvPr>
          <p:cNvSpPr txBox="1"/>
          <p:nvPr/>
        </p:nvSpPr>
        <p:spPr>
          <a:xfrm>
            <a:off x="6988075" y="4973241"/>
            <a:ext cx="1187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Autonomous subjective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78C8207-365C-4BBE-84A5-F4EF97EC2C20}"/>
              </a:ext>
            </a:extLst>
          </p:cNvPr>
          <p:cNvSpPr txBox="1"/>
          <p:nvPr/>
        </p:nvSpPr>
        <p:spPr>
          <a:xfrm>
            <a:off x="4558545" y="4910648"/>
            <a:ext cx="1187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Derived subjective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D839DF1-6385-46D3-A98C-10F486AD876E}"/>
              </a:ext>
            </a:extLst>
          </p:cNvPr>
          <p:cNvSpPr/>
          <p:nvPr/>
        </p:nvSpPr>
        <p:spPr>
          <a:xfrm>
            <a:off x="7167553" y="5626342"/>
            <a:ext cx="1917131" cy="61652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Clr>
                <a:srgbClr val="800000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corporate </a:t>
            </a:r>
            <a:r>
              <a:rPr lang="en-US" sz="1400" i="1" dirty="0" err="1"/>
              <a:t>mens</a:t>
            </a:r>
            <a:r>
              <a:rPr lang="en-US" sz="1400" i="1" dirty="0"/>
              <a:t> rea</a:t>
            </a:r>
          </a:p>
          <a:p>
            <a:pPr marL="285750" indent="-285750" algn="just">
              <a:buClr>
                <a:srgbClr val="800000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corporate culture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E8E9AE2E-E925-43E6-B97E-F18C75D99902}"/>
              </a:ext>
            </a:extLst>
          </p:cNvPr>
          <p:cNvSpPr txBox="1"/>
          <p:nvPr/>
        </p:nvSpPr>
        <p:spPr>
          <a:xfrm>
            <a:off x="8337152" y="2584288"/>
            <a:ext cx="3429922" cy="16004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/>
              <a:t>both the natural, responsible person and the legal person are responsible for the same criminal act = parallel </a:t>
            </a:r>
            <a:r>
              <a:rPr lang="en-US" sz="1400" dirty="0" err="1"/>
              <a:t>perpetratorship</a:t>
            </a:r>
            <a:r>
              <a:rPr lang="en-US" sz="1400" dirty="0"/>
              <a:t> (not co-</a:t>
            </a:r>
            <a:r>
              <a:rPr lang="en-US" sz="1400" dirty="0" err="1"/>
              <a:t>perpetratorship</a:t>
            </a:r>
            <a:r>
              <a:rPr lang="en-US" sz="1400" dirty="0"/>
              <a:t>, Incitement or aiding)  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/>
              <a:t>the established liability of one person excludes the liability of another</a:t>
            </a:r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5D5F98AD-CD6C-48D3-A9AA-CBF02C641E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473" y="5284691"/>
            <a:ext cx="1010644" cy="1010644"/>
          </a:xfrm>
          <a:prstGeom prst="rect">
            <a:avLst/>
          </a:prstGeom>
        </p:spPr>
      </p:pic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B7713C7C-A547-4A04-9D9F-E5CB753F657A}"/>
              </a:ext>
            </a:extLst>
          </p:cNvPr>
          <p:cNvCxnSpPr/>
          <p:nvPr/>
        </p:nvCxnSpPr>
        <p:spPr>
          <a:xfrm>
            <a:off x="10881672" y="4572125"/>
            <a:ext cx="34065" cy="1986168"/>
          </a:xfrm>
          <a:prstGeom prst="line">
            <a:avLst/>
          </a:prstGeom>
          <a:ln w="1905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1031">
            <a:extLst>
              <a:ext uri="{FF2B5EF4-FFF2-40B4-BE49-F238E27FC236}">
                <a16:creationId xmlns:a16="http://schemas.microsoft.com/office/drawing/2014/main" id="{52C05677-AE40-42A5-9A52-94DBF3114D7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9749" y="5332402"/>
            <a:ext cx="1165043" cy="938733"/>
          </a:xfrm>
          <a:prstGeom prst="rect">
            <a:avLst/>
          </a:prstGeom>
        </p:spPr>
      </p:pic>
      <p:pic>
        <p:nvPicPr>
          <p:cNvPr id="1034" name="Picture 1033">
            <a:extLst>
              <a:ext uri="{FF2B5EF4-FFF2-40B4-BE49-F238E27FC236}">
                <a16:creationId xmlns:a16="http://schemas.microsoft.com/office/drawing/2014/main" id="{616B59D4-5208-46F2-8DB2-F634E5D57D0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4971" y="4875284"/>
            <a:ext cx="1014962" cy="543639"/>
          </a:xfrm>
          <a:prstGeom prst="rect">
            <a:avLst/>
          </a:prstGeom>
        </p:spPr>
      </p:pic>
      <p:pic>
        <p:nvPicPr>
          <p:cNvPr id="1036" name="Picture 1035">
            <a:extLst>
              <a:ext uri="{FF2B5EF4-FFF2-40B4-BE49-F238E27FC236}">
                <a16:creationId xmlns:a16="http://schemas.microsoft.com/office/drawing/2014/main" id="{B6910478-F6E6-47DA-B953-55BC6981AEA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9992" y="4848216"/>
            <a:ext cx="560530" cy="560530"/>
          </a:xfrm>
          <a:prstGeom prst="rect">
            <a:avLst/>
          </a:prstGeom>
        </p:spPr>
      </p:pic>
      <p:cxnSp>
        <p:nvCxnSpPr>
          <p:cNvPr id="1038" name="Straight Arrow Connector 1037">
            <a:extLst>
              <a:ext uri="{FF2B5EF4-FFF2-40B4-BE49-F238E27FC236}">
                <a16:creationId xmlns:a16="http://schemas.microsoft.com/office/drawing/2014/main" id="{12BF4356-5A85-4F66-83EE-17B120E204D2}"/>
              </a:ext>
            </a:extLst>
          </p:cNvPr>
          <p:cNvCxnSpPr/>
          <p:nvPr/>
        </p:nvCxnSpPr>
        <p:spPr>
          <a:xfrm>
            <a:off x="8337152" y="383980"/>
            <a:ext cx="131721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9" name="TextBox 1038">
            <a:extLst>
              <a:ext uri="{FF2B5EF4-FFF2-40B4-BE49-F238E27FC236}">
                <a16:creationId xmlns:a16="http://schemas.microsoft.com/office/drawing/2014/main" id="{B1AB8E82-7D2B-4663-BED0-45A178795F4B}"/>
              </a:ext>
            </a:extLst>
          </p:cNvPr>
          <p:cNvSpPr txBox="1"/>
          <p:nvPr/>
        </p:nvSpPr>
        <p:spPr>
          <a:xfrm>
            <a:off x="9815499" y="113418"/>
            <a:ext cx="20186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latin typeface="+mj-lt"/>
              </a:rPr>
              <a:t>Depending on the basic liability characteristics</a:t>
            </a:r>
            <a:endParaRPr lang="hr-HR" b="1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7113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67" grpId="0" animBg="1"/>
      <p:bldP spid="69" grpId="0"/>
      <p:bldP spid="70" grpId="0"/>
      <p:bldP spid="7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662" y="12201"/>
            <a:ext cx="11704675" cy="1030349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The Corporate Criminal Liability in Croatia – A Tail of Normative Evolution</a:t>
            </a:r>
            <a:endParaRPr lang="hr-HR" sz="28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752AAF-4A38-464A-9D31-DA65DFD1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B58DDE-07BB-49A3-AC4F-1DCEE61313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992" y="991516"/>
            <a:ext cx="11110138" cy="5134413"/>
          </a:xfrm>
        </p:spPr>
        <p:txBody>
          <a:bodyPr/>
          <a:lstStyle/>
          <a:p>
            <a:endParaRPr lang="hr-HR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ADDB6E55-B17D-41AB-892D-3B892B34488C}"/>
              </a:ext>
            </a:extLst>
          </p:cNvPr>
          <p:cNvCxnSpPr>
            <a:cxnSpLocks/>
          </p:cNvCxnSpPr>
          <p:nvPr/>
        </p:nvCxnSpPr>
        <p:spPr>
          <a:xfrm>
            <a:off x="349992" y="3807381"/>
            <a:ext cx="11399144" cy="45082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49C5648-C242-44E5-A31E-0EE0EB2774EB}"/>
              </a:ext>
            </a:extLst>
          </p:cNvPr>
          <p:cNvCxnSpPr/>
          <p:nvPr/>
        </p:nvCxnSpPr>
        <p:spPr>
          <a:xfrm>
            <a:off x="1571871" y="3807381"/>
            <a:ext cx="0" cy="936104"/>
          </a:xfrm>
          <a:prstGeom prst="straightConnector1">
            <a:avLst/>
          </a:prstGeom>
          <a:ln w="19050">
            <a:tailEnd type="arrow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15EA233-7A98-4E4E-906E-2C08E819F715}"/>
              </a:ext>
            </a:extLst>
          </p:cNvPr>
          <p:cNvCxnSpPr/>
          <p:nvPr/>
        </p:nvCxnSpPr>
        <p:spPr>
          <a:xfrm>
            <a:off x="5978870" y="3418815"/>
            <a:ext cx="0" cy="14401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3">
            <a:extLst>
              <a:ext uri="{FF2B5EF4-FFF2-40B4-BE49-F238E27FC236}">
                <a16:creationId xmlns:a16="http://schemas.microsoft.com/office/drawing/2014/main" id="{7B870FAA-E7AB-42DB-AA5D-CB859D22A836}"/>
              </a:ext>
            </a:extLst>
          </p:cNvPr>
          <p:cNvSpPr/>
          <p:nvPr/>
        </p:nvSpPr>
        <p:spPr>
          <a:xfrm>
            <a:off x="707776" y="4743485"/>
            <a:ext cx="1728192" cy="1224136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The model of subsidiary responsibility</a:t>
            </a:r>
            <a:endParaRPr lang="hr-HR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D14047F-3D60-4329-BB92-53D2EBE2C18A}"/>
              </a:ext>
            </a:extLst>
          </p:cNvPr>
          <p:cNvCxnSpPr/>
          <p:nvPr/>
        </p:nvCxnSpPr>
        <p:spPr>
          <a:xfrm>
            <a:off x="4203120" y="3807381"/>
            <a:ext cx="0" cy="936104"/>
          </a:xfrm>
          <a:prstGeom prst="straightConnector1">
            <a:avLst/>
          </a:prstGeom>
          <a:ln w="19050"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" name="Rounded Rectangle 19">
            <a:extLst>
              <a:ext uri="{FF2B5EF4-FFF2-40B4-BE49-F238E27FC236}">
                <a16:creationId xmlns:a16="http://schemas.microsoft.com/office/drawing/2014/main" id="{8406EF25-EA79-45DF-8195-232F9264DEA7}"/>
              </a:ext>
            </a:extLst>
          </p:cNvPr>
          <p:cNvSpPr/>
          <p:nvPr/>
        </p:nvSpPr>
        <p:spPr>
          <a:xfrm>
            <a:off x="3066169" y="4743485"/>
            <a:ext cx="2289079" cy="108011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/>
              <a:t>Cumulative responsibility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CA1DEBC-51C8-4480-BC54-992636A61EF7}"/>
              </a:ext>
            </a:extLst>
          </p:cNvPr>
          <p:cNvCxnSpPr>
            <a:cxnSpLocks/>
          </p:cNvCxnSpPr>
          <p:nvPr/>
        </p:nvCxnSpPr>
        <p:spPr>
          <a:xfrm>
            <a:off x="4203120" y="2176617"/>
            <a:ext cx="0" cy="1630764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BAE8EC99-BDFA-4DA6-8C99-345C3BDB5DAD}"/>
              </a:ext>
            </a:extLst>
          </p:cNvPr>
          <p:cNvSpPr txBox="1"/>
          <p:nvPr/>
        </p:nvSpPr>
        <p:spPr>
          <a:xfrm>
            <a:off x="3050110" y="1232742"/>
            <a:ext cx="2304256" cy="92333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1973 Amendments to the Act on Economic Contraventions 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4BCEDB2-4ED6-440B-94F1-C5514C6DC94C}"/>
              </a:ext>
            </a:extLst>
          </p:cNvPr>
          <p:cNvCxnSpPr>
            <a:cxnSpLocks/>
          </p:cNvCxnSpPr>
          <p:nvPr/>
        </p:nvCxnSpPr>
        <p:spPr>
          <a:xfrm>
            <a:off x="1571871" y="2176617"/>
            <a:ext cx="1" cy="1630764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468BCB0B-FCBD-40E8-9F0D-F704540E187D}"/>
              </a:ext>
            </a:extLst>
          </p:cNvPr>
          <p:cNvSpPr txBox="1"/>
          <p:nvPr/>
        </p:nvSpPr>
        <p:spPr>
          <a:xfrm>
            <a:off x="286899" y="1253287"/>
            <a:ext cx="2455733" cy="92333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1954 - Legal framework governing the economic contraventions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E53B91D-48D9-4A15-937A-FF8AB0546FE8}"/>
              </a:ext>
            </a:extLst>
          </p:cNvPr>
          <p:cNvSpPr txBox="1"/>
          <p:nvPr/>
        </p:nvSpPr>
        <p:spPr>
          <a:xfrm>
            <a:off x="246309" y="3878050"/>
            <a:ext cx="13855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- Primary responsibility of a legal person</a:t>
            </a:r>
            <a:endParaRPr lang="hr-HR" sz="1400" dirty="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6CEB83D-5836-4286-8E45-6A97987783D7}"/>
              </a:ext>
            </a:extLst>
          </p:cNvPr>
          <p:cNvCxnSpPr/>
          <p:nvPr/>
        </p:nvCxnSpPr>
        <p:spPr>
          <a:xfrm>
            <a:off x="6970855" y="3807381"/>
            <a:ext cx="0" cy="936104"/>
          </a:xfrm>
          <a:prstGeom prst="straightConnector1">
            <a:avLst/>
          </a:prstGeom>
          <a:ln w="19050"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2" name="Rounded Rectangle 19">
            <a:extLst>
              <a:ext uri="{FF2B5EF4-FFF2-40B4-BE49-F238E27FC236}">
                <a16:creationId xmlns:a16="http://schemas.microsoft.com/office/drawing/2014/main" id="{8E006BA9-2170-438E-9A7E-FC0011BA9A72}"/>
              </a:ext>
            </a:extLst>
          </p:cNvPr>
          <p:cNvSpPr/>
          <p:nvPr/>
        </p:nvSpPr>
        <p:spPr>
          <a:xfrm>
            <a:off x="5833904" y="4743485"/>
            <a:ext cx="2289079" cy="108011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err="1"/>
              <a:t>Cumulative</a:t>
            </a:r>
            <a:r>
              <a:rPr lang="en-US" dirty="0"/>
              <a:t> responsibility</a:t>
            </a:r>
            <a:endParaRPr lang="hr-HR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27005F4-B42D-44A2-8143-F826E48CB579}"/>
              </a:ext>
            </a:extLst>
          </p:cNvPr>
          <p:cNvCxnSpPr>
            <a:cxnSpLocks/>
          </p:cNvCxnSpPr>
          <p:nvPr/>
        </p:nvCxnSpPr>
        <p:spPr>
          <a:xfrm>
            <a:off x="6970855" y="2176617"/>
            <a:ext cx="0" cy="1630764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8E40FFB6-E92C-4B07-BC22-5FF0126D00DF}"/>
              </a:ext>
            </a:extLst>
          </p:cNvPr>
          <p:cNvSpPr txBox="1"/>
          <p:nvPr/>
        </p:nvSpPr>
        <p:spPr>
          <a:xfrm>
            <a:off x="5817845" y="1509741"/>
            <a:ext cx="2304256" cy="646331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1977  Act on Economic Contraventions 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814A12E5-9D44-43A5-91F4-D033FF4F9D14}"/>
              </a:ext>
            </a:extLst>
          </p:cNvPr>
          <p:cNvCxnSpPr/>
          <p:nvPr/>
        </p:nvCxnSpPr>
        <p:spPr>
          <a:xfrm>
            <a:off x="10590538" y="3813246"/>
            <a:ext cx="0" cy="936104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cxnSp>
      <p:sp>
        <p:nvSpPr>
          <p:cNvPr id="26" name="Rounded Rectangle 19">
            <a:extLst>
              <a:ext uri="{FF2B5EF4-FFF2-40B4-BE49-F238E27FC236}">
                <a16:creationId xmlns:a16="http://schemas.microsoft.com/office/drawing/2014/main" id="{68811CCC-FA2B-4EDA-B56E-5BD1A4859711}"/>
              </a:ext>
            </a:extLst>
          </p:cNvPr>
          <p:cNvSpPr/>
          <p:nvPr/>
        </p:nvSpPr>
        <p:spPr>
          <a:xfrm>
            <a:off x="9453587" y="4749350"/>
            <a:ext cx="2289079" cy="1080114"/>
          </a:xfrm>
          <a:prstGeom prst="roundRect">
            <a:avLst/>
          </a:prstGeom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/>
              <a:t>Cumulative responsibility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9FCBA30-07FA-40EA-8A13-895F99A88FD2}"/>
              </a:ext>
            </a:extLst>
          </p:cNvPr>
          <p:cNvCxnSpPr/>
          <p:nvPr/>
        </p:nvCxnSpPr>
        <p:spPr>
          <a:xfrm>
            <a:off x="10590538" y="2673314"/>
            <a:ext cx="0" cy="1139932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426FD8F9-950F-43CD-B7D2-B75B0B2A0763}"/>
              </a:ext>
            </a:extLst>
          </p:cNvPr>
          <p:cNvSpPr txBox="1"/>
          <p:nvPr/>
        </p:nvSpPr>
        <p:spPr>
          <a:xfrm>
            <a:off x="9437528" y="1515606"/>
            <a:ext cx="2304256" cy="1200329"/>
          </a:xfrm>
          <a:prstGeom prst="rect">
            <a:avLst/>
          </a:prstGeom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2003  Act on the Responsibility of Legal Persons for the Criminal Offences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7C72CC9C-594A-4A11-B3C6-4F791AB907E6}"/>
              </a:ext>
            </a:extLst>
          </p:cNvPr>
          <p:cNvSpPr/>
          <p:nvPr/>
        </p:nvSpPr>
        <p:spPr>
          <a:xfrm>
            <a:off x="2414195" y="2421248"/>
            <a:ext cx="1148001" cy="543900"/>
          </a:xfrm>
          <a:prstGeom prst="round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/>
              <a:t>criminal offences</a:t>
            </a:r>
            <a:endParaRPr lang="hr-HR" sz="1600" dirty="0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46C349BE-AEF0-4329-99FD-F215A103BCB7}"/>
              </a:ext>
            </a:extLst>
          </p:cNvPr>
          <p:cNvSpPr/>
          <p:nvPr/>
        </p:nvSpPr>
        <p:spPr>
          <a:xfrm>
            <a:off x="3447972" y="3076504"/>
            <a:ext cx="1538620" cy="543900"/>
          </a:xfrm>
          <a:prstGeom prst="round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/>
              <a:t>contraventions</a:t>
            </a:r>
            <a:endParaRPr lang="hr-HR" sz="1600" dirty="0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CDBD027A-36BE-407A-8B48-607CD7D51345}"/>
              </a:ext>
            </a:extLst>
          </p:cNvPr>
          <p:cNvSpPr/>
          <p:nvPr/>
        </p:nvSpPr>
        <p:spPr>
          <a:xfrm>
            <a:off x="5226014" y="3258165"/>
            <a:ext cx="1538620" cy="543900"/>
          </a:xfrm>
          <a:prstGeom prst="round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/>
              <a:t>misdemeanors</a:t>
            </a:r>
            <a:endParaRPr lang="hr-HR" sz="16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AF4DDF0-F266-4077-ADEF-AE25C3099D72}"/>
              </a:ext>
            </a:extLst>
          </p:cNvPr>
          <p:cNvSpPr txBox="1"/>
          <p:nvPr/>
        </p:nvSpPr>
        <p:spPr>
          <a:xfrm>
            <a:off x="9477964" y="3153965"/>
            <a:ext cx="2063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 force 24/03/2004</a:t>
            </a:r>
            <a:endParaRPr lang="hr-HR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96E670A-AEB2-4D43-A4AA-E2E91FB63E38}"/>
              </a:ext>
            </a:extLst>
          </p:cNvPr>
          <p:cNvSpPr txBox="1"/>
          <p:nvPr/>
        </p:nvSpPr>
        <p:spPr>
          <a:xfrm>
            <a:off x="9300773" y="3983971"/>
            <a:ext cx="2448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err="1"/>
              <a:t>Vacatio</a:t>
            </a:r>
            <a:r>
              <a:rPr lang="en-US" i="1" dirty="0"/>
              <a:t> </a:t>
            </a:r>
            <a:r>
              <a:rPr lang="en-US" i="1" dirty="0" err="1"/>
              <a:t>legis</a:t>
            </a:r>
            <a:r>
              <a:rPr lang="en-US" i="1" dirty="0"/>
              <a:t> </a:t>
            </a:r>
            <a:r>
              <a:rPr lang="en-US" dirty="0"/>
              <a:t>= 6 months</a:t>
            </a:r>
            <a:endParaRPr lang="hr-HR" dirty="0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F492AE59-430A-410B-B493-18AE9648AAE2}"/>
              </a:ext>
            </a:extLst>
          </p:cNvPr>
          <p:cNvCxnSpPr>
            <a:stCxn id="6" idx="1"/>
          </p:cNvCxnSpPr>
          <p:nvPr/>
        </p:nvCxnSpPr>
        <p:spPr>
          <a:xfrm>
            <a:off x="349992" y="3558723"/>
            <a:ext cx="0" cy="29374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037DC918-F1C7-49E0-833C-E82336C0E3A6}"/>
              </a:ext>
            </a:extLst>
          </p:cNvPr>
          <p:cNvSpPr txBox="1"/>
          <p:nvPr/>
        </p:nvSpPr>
        <p:spPr>
          <a:xfrm>
            <a:off x="0" y="3221359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  <a:r>
              <a:rPr lang="en-US" baseline="30000" dirty="0"/>
              <a:t>nd</a:t>
            </a:r>
            <a:r>
              <a:rPr lang="en-US" dirty="0"/>
              <a:t> WW</a:t>
            </a:r>
            <a:endParaRPr lang="hr-HR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0F0C0AD-DE23-4F6B-BB40-9B89E2FFDFC4}"/>
              </a:ext>
            </a:extLst>
          </p:cNvPr>
          <p:cNvSpPr txBox="1"/>
          <p:nvPr/>
        </p:nvSpPr>
        <p:spPr>
          <a:xfrm>
            <a:off x="114464" y="2264941"/>
            <a:ext cx="22366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- Confiscation</a:t>
            </a:r>
          </a:p>
          <a:p>
            <a:r>
              <a:rPr lang="en-US" sz="1400" dirty="0"/>
              <a:t>- Political connotations</a:t>
            </a:r>
          </a:p>
          <a:p>
            <a:r>
              <a:rPr lang="en-US" sz="1400" dirty="0"/>
              <a:t>- 1946/’48 – nationalization </a:t>
            </a:r>
          </a:p>
          <a:p>
            <a:r>
              <a:rPr lang="en-US" sz="1400" dirty="0"/>
              <a:t>= Dead letter</a:t>
            </a:r>
            <a:endParaRPr lang="hr-HR" sz="1400" dirty="0"/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9A9DFD2B-7992-4C3B-9087-254C3A371E4C}"/>
              </a:ext>
            </a:extLst>
          </p:cNvPr>
          <p:cNvCxnSpPr/>
          <p:nvPr/>
        </p:nvCxnSpPr>
        <p:spPr>
          <a:xfrm>
            <a:off x="7898976" y="2656586"/>
            <a:ext cx="115996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792861CD-0C50-45B4-A76F-218FF5EA1E40}"/>
              </a:ext>
            </a:extLst>
          </p:cNvPr>
          <p:cNvCxnSpPr/>
          <p:nvPr/>
        </p:nvCxnSpPr>
        <p:spPr>
          <a:xfrm>
            <a:off x="7930875" y="2840884"/>
            <a:ext cx="115996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A2375377-41CE-48BC-909F-CE8072FF8F2D}"/>
              </a:ext>
            </a:extLst>
          </p:cNvPr>
          <p:cNvSpPr txBox="1"/>
          <p:nvPr/>
        </p:nvSpPr>
        <p:spPr>
          <a:xfrm>
            <a:off x="7946387" y="2328594"/>
            <a:ext cx="1003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66FF"/>
                </a:solidFill>
              </a:rPr>
              <a:t>Case law</a:t>
            </a:r>
            <a:endParaRPr lang="hr-HR" dirty="0">
              <a:solidFill>
                <a:srgbClr val="0066FF"/>
              </a:solidFill>
            </a:endParaRP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CE74E405-F980-43F1-B061-566201EEE753}"/>
              </a:ext>
            </a:extLst>
          </p:cNvPr>
          <p:cNvCxnSpPr/>
          <p:nvPr/>
        </p:nvCxnSpPr>
        <p:spPr>
          <a:xfrm>
            <a:off x="8975199" y="3558722"/>
            <a:ext cx="0" cy="29374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936BF33F-B34F-4B8C-8F83-66C2E9889F07}"/>
              </a:ext>
            </a:extLst>
          </p:cNvPr>
          <p:cNvSpPr txBox="1"/>
          <p:nvPr/>
        </p:nvSpPr>
        <p:spPr>
          <a:xfrm>
            <a:off x="8623816" y="3237339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2002</a:t>
            </a:r>
            <a:endParaRPr lang="hr-HR" dirty="0"/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49393EA4-88D9-4461-9159-BD7A7B2103BC}"/>
              </a:ext>
            </a:extLst>
          </p:cNvPr>
          <p:cNvSpPr/>
          <p:nvPr/>
        </p:nvSpPr>
        <p:spPr>
          <a:xfrm>
            <a:off x="7345601" y="3932331"/>
            <a:ext cx="1810669" cy="75158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/>
              <a:t>criminal offences + misdemeanors</a:t>
            </a:r>
            <a:endParaRPr lang="hr-HR" sz="1600" dirty="0"/>
          </a:p>
        </p:txBody>
      </p:sp>
    </p:spTree>
    <p:extLst>
      <p:ext uri="{BB962C8B-B14F-4D97-AF65-F5344CB8AC3E}">
        <p14:creationId xmlns:p14="http://schemas.microsoft.com/office/powerpoint/2010/main" val="315911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662" y="12201"/>
            <a:ext cx="11704675" cy="1030349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The Corporate Criminal Liability in Croatia -2003 Act</a:t>
            </a:r>
            <a:endParaRPr lang="hr-HR" sz="28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752AAF-4A38-464A-9D31-DA65DFD1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B58DDE-07BB-49A3-AC4F-1DCEE61313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934" y="893136"/>
            <a:ext cx="11110138" cy="5283828"/>
          </a:xfrm>
        </p:spPr>
        <p:txBody>
          <a:bodyPr>
            <a:normAutofit/>
          </a:bodyPr>
          <a:lstStyle/>
          <a:p>
            <a:r>
              <a:rPr lang="en-US" sz="2200" i="1" dirty="0" err="1"/>
              <a:t>lex</a:t>
            </a:r>
            <a:r>
              <a:rPr lang="en-US" sz="2200" i="1" dirty="0"/>
              <a:t> </a:t>
            </a:r>
            <a:r>
              <a:rPr lang="en-US" sz="2200" i="1" dirty="0" err="1"/>
              <a:t>specialis</a:t>
            </a:r>
            <a:r>
              <a:rPr lang="en-US" sz="2200" i="1" dirty="0"/>
              <a:t> </a:t>
            </a:r>
            <a:r>
              <a:rPr lang="en-US" sz="2200" i="1" dirty="0" err="1"/>
              <a:t>derogat</a:t>
            </a:r>
            <a:r>
              <a:rPr lang="en-US" sz="2200" i="1" dirty="0"/>
              <a:t> </a:t>
            </a:r>
            <a:r>
              <a:rPr lang="en-US" sz="2200" i="1" dirty="0" err="1"/>
              <a:t>legi</a:t>
            </a:r>
            <a:r>
              <a:rPr lang="en-US" sz="2200" i="1" dirty="0"/>
              <a:t> </a:t>
            </a:r>
            <a:r>
              <a:rPr lang="en-US" sz="2200" i="1" dirty="0" err="1"/>
              <a:t>generali</a:t>
            </a:r>
            <a:r>
              <a:rPr lang="en-US" sz="2200" i="1" dirty="0"/>
              <a:t> – </a:t>
            </a:r>
            <a:r>
              <a:rPr lang="en-US" sz="2200" dirty="0"/>
              <a:t>subsidiary application of the</a:t>
            </a:r>
          </a:p>
          <a:p>
            <a:endParaRPr lang="en-US" sz="400" i="1" dirty="0"/>
          </a:p>
          <a:p>
            <a:r>
              <a:rPr lang="en-US" sz="2200" dirty="0"/>
              <a:t>The basic issues covered by the norms on criminal responsibility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6C7801-7A15-4F25-8215-60D04DD737B0}"/>
              </a:ext>
            </a:extLst>
          </p:cNvPr>
          <p:cNvSpPr txBox="1"/>
          <p:nvPr/>
        </p:nvSpPr>
        <p:spPr>
          <a:xfrm>
            <a:off x="8537945" y="1616149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511D66-9B74-4B70-B85F-3B8942375E9D}"/>
              </a:ext>
            </a:extLst>
          </p:cNvPr>
          <p:cNvSpPr txBox="1"/>
          <p:nvPr/>
        </p:nvSpPr>
        <p:spPr>
          <a:xfrm>
            <a:off x="7967999" y="217961"/>
            <a:ext cx="3980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i="1" dirty="0"/>
              <a:t>Criminal Code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i="1" dirty="0"/>
              <a:t>Criminal Procedural Code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/>
              <a:t>The Law on the Office for the Suppression of Corruption and Organized Crime</a:t>
            </a:r>
            <a:endParaRPr lang="hr-HR" sz="1600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4E78E0E-8204-4152-BFCE-5469236EA640}"/>
              </a:ext>
            </a:extLst>
          </p:cNvPr>
          <p:cNvSpPr/>
          <p:nvPr/>
        </p:nvSpPr>
        <p:spPr>
          <a:xfrm>
            <a:off x="314223" y="2109380"/>
            <a:ext cx="2515722" cy="675901"/>
          </a:xfrm>
          <a:prstGeom prst="roundRect">
            <a:avLst/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i="1" dirty="0"/>
              <a:t>1° </a:t>
            </a:r>
            <a:r>
              <a:rPr lang="en-US" i="1" dirty="0" err="1"/>
              <a:t>Ratione</a:t>
            </a:r>
            <a:r>
              <a:rPr lang="en-US" i="1" dirty="0"/>
              <a:t> Personae</a:t>
            </a:r>
            <a:endParaRPr lang="hr-HR" i="1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E92186A-178A-4DB2-BF1B-D87AA8F4F023}"/>
              </a:ext>
            </a:extLst>
          </p:cNvPr>
          <p:cNvSpPr/>
          <p:nvPr/>
        </p:nvSpPr>
        <p:spPr>
          <a:xfrm>
            <a:off x="8682002" y="1433967"/>
            <a:ext cx="2515722" cy="710723"/>
          </a:xfrm>
          <a:prstGeom prst="roundRect">
            <a:avLst/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i="1" dirty="0"/>
              <a:t>2° Criminal Liability Model</a:t>
            </a:r>
            <a:endParaRPr lang="hr-HR" i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848DBD1-EB92-4200-9956-9C61E4967FC5}"/>
              </a:ext>
            </a:extLst>
          </p:cNvPr>
          <p:cNvSpPr/>
          <p:nvPr/>
        </p:nvSpPr>
        <p:spPr>
          <a:xfrm>
            <a:off x="243662" y="3046437"/>
            <a:ext cx="2672449" cy="28958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Legal persons with criminal liability = national and foreign according to the Croatian law</a:t>
            </a:r>
          </a:p>
          <a:p>
            <a:r>
              <a:rPr lang="en-US" sz="1400" dirty="0"/>
              <a:t>       – </a:t>
            </a:r>
            <a:r>
              <a:rPr lang="en-US" sz="1400" dirty="0">
                <a:solidFill>
                  <a:srgbClr val="0066FF"/>
                </a:solidFill>
              </a:rPr>
              <a:t>secret associations</a:t>
            </a:r>
            <a:r>
              <a:rPr lang="en-US" sz="1400" dirty="0"/>
              <a:t>,  </a:t>
            </a:r>
          </a:p>
          <a:p>
            <a:r>
              <a:rPr lang="en-US" sz="1400" dirty="0">
                <a:solidFill>
                  <a:srgbClr val="0066FF"/>
                </a:solidFill>
              </a:rPr>
              <a:t>       partnerships</a:t>
            </a:r>
            <a:r>
              <a:rPr lang="en-US" sz="1400" dirty="0"/>
              <a:t> and </a:t>
            </a:r>
            <a:r>
              <a:rPr lang="en-US" sz="1400" dirty="0">
                <a:solidFill>
                  <a:srgbClr val="0066FF"/>
                </a:solidFill>
              </a:rPr>
              <a:t>certain</a:t>
            </a:r>
          </a:p>
          <a:p>
            <a:r>
              <a:rPr lang="en-US" sz="1400" dirty="0">
                <a:solidFill>
                  <a:srgbClr val="0066FF"/>
                </a:solidFill>
              </a:rPr>
              <a:t>       NGOs</a:t>
            </a:r>
            <a:r>
              <a:rPr lang="en-US" sz="1400" dirty="0"/>
              <a:t> are </a:t>
            </a:r>
            <a:r>
              <a:rPr lang="en-US" sz="1400" i="1" dirty="0">
                <a:solidFill>
                  <a:srgbClr val="C00000"/>
                </a:solidFill>
              </a:rPr>
              <a:t>excluded</a:t>
            </a:r>
            <a:r>
              <a:rPr lang="en-US" sz="1400" dirty="0"/>
              <a:t>)</a:t>
            </a:r>
          </a:p>
          <a:p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66FF"/>
                </a:solidFill>
              </a:rPr>
              <a:t>The Republic of Croatia </a:t>
            </a:r>
            <a:r>
              <a:rPr lang="en-US" sz="1400" dirty="0"/>
              <a:t>–</a:t>
            </a:r>
            <a:r>
              <a:rPr lang="en-US" sz="1400" dirty="0">
                <a:solidFill>
                  <a:srgbClr val="C00000"/>
                </a:solidFill>
              </a:rPr>
              <a:t>excluded </a:t>
            </a:r>
            <a:r>
              <a:rPr lang="en-US" sz="1400" dirty="0">
                <a:solidFill>
                  <a:schemeClr val="tx1"/>
                </a:solidFill>
              </a:rPr>
              <a:t>(Art. 6, Para. 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Local and regional self-government when executing public authority – </a:t>
            </a:r>
            <a:r>
              <a:rPr lang="en-US" sz="1400" dirty="0">
                <a:solidFill>
                  <a:srgbClr val="C00000"/>
                </a:solidFill>
              </a:rPr>
              <a:t>excluded</a:t>
            </a:r>
            <a:endParaRPr lang="en-US" sz="1400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32BC043-C1CE-4D2F-A4C6-D21D4392EF83}"/>
              </a:ext>
            </a:extLst>
          </p:cNvPr>
          <p:cNvCxnSpPr/>
          <p:nvPr/>
        </p:nvCxnSpPr>
        <p:spPr>
          <a:xfrm>
            <a:off x="353814" y="3738877"/>
            <a:ext cx="0" cy="7589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ECF1D19-3F17-4736-833B-59B4C380D178}"/>
              </a:ext>
            </a:extLst>
          </p:cNvPr>
          <p:cNvCxnSpPr>
            <a:cxnSpLocks/>
          </p:cNvCxnSpPr>
          <p:nvPr/>
        </p:nvCxnSpPr>
        <p:spPr>
          <a:xfrm>
            <a:off x="2462648" y="4701190"/>
            <a:ext cx="111641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EF59FABB-B5ED-4A4F-A3EA-542BF77B5655}"/>
              </a:ext>
            </a:extLst>
          </p:cNvPr>
          <p:cNvSpPr txBox="1"/>
          <p:nvPr/>
        </p:nvSpPr>
        <p:spPr>
          <a:xfrm>
            <a:off x="3398617" y="3396314"/>
            <a:ext cx="24927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FF"/>
              </a:buClr>
              <a:buFont typeface="Arial" panose="020B0604020202020204" pitchFamily="34" charset="0"/>
              <a:buChar char="•"/>
            </a:pPr>
            <a:r>
              <a:rPr lang="en-US" sz="1400" i="1" dirty="0" err="1"/>
              <a:t>Ius</a:t>
            </a:r>
            <a:r>
              <a:rPr lang="en-US" sz="1400" i="1" dirty="0"/>
              <a:t> </a:t>
            </a:r>
            <a:r>
              <a:rPr lang="en-US" sz="1400" i="1" dirty="0" err="1"/>
              <a:t>puniendi</a:t>
            </a:r>
            <a:r>
              <a:rPr lang="en-US" sz="1400" i="1" dirty="0"/>
              <a:t> </a:t>
            </a:r>
            <a:r>
              <a:rPr lang="en-US" sz="1400" dirty="0"/>
              <a:t>belongs only to the state!</a:t>
            </a:r>
            <a:endParaRPr lang="hr-HR" sz="14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24CC824-0FE7-4F9E-A9C9-7AEEC2C4FDA7}"/>
              </a:ext>
            </a:extLst>
          </p:cNvPr>
          <p:cNvSpPr txBox="1"/>
          <p:nvPr/>
        </p:nvSpPr>
        <p:spPr>
          <a:xfrm>
            <a:off x="3398617" y="3846139"/>
            <a:ext cx="17153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Clr>
                <a:srgbClr val="0066FF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Absurd situation </a:t>
            </a:r>
            <a:endParaRPr lang="hr-HR" sz="14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747B096-449C-42B4-9BF4-B86D015B3B3C}"/>
              </a:ext>
            </a:extLst>
          </p:cNvPr>
          <p:cNvSpPr txBox="1"/>
          <p:nvPr/>
        </p:nvSpPr>
        <p:spPr>
          <a:xfrm>
            <a:off x="3401361" y="4153916"/>
            <a:ext cx="24581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FF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Fines would flow from one part of the state budget to another</a:t>
            </a:r>
            <a:endParaRPr lang="hr-HR" sz="1400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9D0EAD2E-EEFA-406E-B840-6EA922A4E1D4}"/>
              </a:ext>
            </a:extLst>
          </p:cNvPr>
          <p:cNvCxnSpPr>
            <a:cxnSpLocks/>
          </p:cNvCxnSpPr>
          <p:nvPr/>
        </p:nvCxnSpPr>
        <p:spPr>
          <a:xfrm>
            <a:off x="2438395" y="5661658"/>
            <a:ext cx="111641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8F9C2F59-F2FC-4646-B6CF-C31083DC9A89}"/>
              </a:ext>
            </a:extLst>
          </p:cNvPr>
          <p:cNvSpPr txBox="1"/>
          <p:nvPr/>
        </p:nvSpPr>
        <p:spPr>
          <a:xfrm>
            <a:off x="3415777" y="5030960"/>
            <a:ext cx="24927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FF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When acting </a:t>
            </a:r>
            <a:r>
              <a:rPr lang="en-US" sz="1400" i="1" dirty="0" err="1"/>
              <a:t>iure</a:t>
            </a:r>
            <a:r>
              <a:rPr lang="en-US" sz="1400" i="1" dirty="0"/>
              <a:t> </a:t>
            </a:r>
            <a:r>
              <a:rPr lang="en-US" sz="1400" i="1" dirty="0" err="1"/>
              <a:t>imperii</a:t>
            </a:r>
            <a:endParaRPr lang="en-US" sz="1400" i="1" dirty="0"/>
          </a:p>
          <a:p>
            <a:pPr marL="285750" indent="-285750">
              <a:buClr>
                <a:srgbClr val="0066FF"/>
              </a:buClr>
              <a:buFont typeface="Arial" panose="020B0604020202020204" pitchFamily="34" charset="0"/>
              <a:buChar char="•"/>
            </a:pPr>
            <a:endParaRPr lang="en-US" sz="1000" i="1" dirty="0"/>
          </a:p>
          <a:p>
            <a:pPr marL="285750" indent="-285750">
              <a:buClr>
                <a:srgbClr val="0066FF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When acting </a:t>
            </a:r>
            <a:r>
              <a:rPr lang="en-US" sz="1400" i="1" dirty="0" err="1">
                <a:solidFill>
                  <a:srgbClr val="0066FF"/>
                </a:solidFill>
              </a:rPr>
              <a:t>iure</a:t>
            </a:r>
            <a:r>
              <a:rPr lang="en-US" sz="1400" i="1" dirty="0">
                <a:solidFill>
                  <a:srgbClr val="0066FF"/>
                </a:solidFill>
              </a:rPr>
              <a:t> </a:t>
            </a:r>
            <a:r>
              <a:rPr lang="en-US" sz="1400" i="1" dirty="0" err="1">
                <a:solidFill>
                  <a:srgbClr val="0066FF"/>
                </a:solidFill>
              </a:rPr>
              <a:t>gestionis</a:t>
            </a:r>
            <a:r>
              <a:rPr lang="en-US" sz="1400" i="1" dirty="0">
                <a:solidFill>
                  <a:srgbClr val="0066FF"/>
                </a:solidFill>
              </a:rPr>
              <a:t> </a:t>
            </a:r>
            <a:r>
              <a:rPr lang="en-US" sz="1400" i="1" dirty="0"/>
              <a:t>/</a:t>
            </a:r>
          </a:p>
          <a:p>
            <a:pPr marL="285750" indent="-285750">
              <a:buClr>
                <a:srgbClr val="0066FF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equal actors in economic</a:t>
            </a:r>
          </a:p>
          <a:p>
            <a:pPr>
              <a:buClr>
                <a:srgbClr val="0066FF"/>
              </a:buClr>
            </a:pPr>
            <a:r>
              <a:rPr lang="en-US" sz="1400" dirty="0"/>
              <a:t>       activities</a:t>
            </a:r>
            <a:endParaRPr lang="hr-HR" sz="1400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B53903D-5A16-43D3-8A8D-DF55916F02B5}"/>
              </a:ext>
            </a:extLst>
          </p:cNvPr>
          <p:cNvCxnSpPr>
            <a:cxnSpLocks/>
          </p:cNvCxnSpPr>
          <p:nvPr/>
        </p:nvCxnSpPr>
        <p:spPr>
          <a:xfrm>
            <a:off x="5244445" y="5066467"/>
            <a:ext cx="301634" cy="302132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18F104B2-655D-4D00-BCC2-802549F2A33B}"/>
              </a:ext>
            </a:extLst>
          </p:cNvPr>
          <p:cNvCxnSpPr>
            <a:cxnSpLocks/>
          </p:cNvCxnSpPr>
          <p:nvPr/>
        </p:nvCxnSpPr>
        <p:spPr>
          <a:xfrm flipV="1">
            <a:off x="5201297" y="5081721"/>
            <a:ext cx="422940" cy="247582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CD60984D-EB5B-40CB-BD84-150C0466F5E2}"/>
              </a:ext>
            </a:extLst>
          </p:cNvPr>
          <p:cNvSpPr txBox="1"/>
          <p:nvPr/>
        </p:nvSpPr>
        <p:spPr>
          <a:xfrm>
            <a:off x="3100862" y="1933876"/>
            <a:ext cx="32668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If the legal person ceases to exist before the completion of the criminal proceedings                    criminal responsibility of its general legal successor</a:t>
            </a:r>
          </a:p>
          <a:p>
            <a:r>
              <a:rPr lang="en-US" sz="1400" dirty="0"/>
              <a:t>Criminal liability of the legal person in bankruptcy </a:t>
            </a:r>
            <a:endParaRPr lang="hr-HR" sz="1400" dirty="0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ACBC6CD7-4FB8-4391-9563-913F56C2582E}"/>
              </a:ext>
            </a:extLst>
          </p:cNvPr>
          <p:cNvCxnSpPr/>
          <p:nvPr/>
        </p:nvCxnSpPr>
        <p:spPr>
          <a:xfrm>
            <a:off x="4251307" y="2551332"/>
            <a:ext cx="45178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>
            <a:extLst>
              <a:ext uri="{FF2B5EF4-FFF2-40B4-BE49-F238E27FC236}">
                <a16:creationId xmlns:a16="http://schemas.microsoft.com/office/drawing/2014/main" id="{F70B4732-DAF1-4E75-80D0-919A831A39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5359" y="100057"/>
            <a:ext cx="776433" cy="776433"/>
          </a:xfrm>
          <a:prstGeom prst="rect">
            <a:avLst/>
          </a:prstGeom>
        </p:spPr>
      </p:pic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49054FB4-4E18-40C8-969C-EFF85A667128}"/>
              </a:ext>
            </a:extLst>
          </p:cNvPr>
          <p:cNvSpPr/>
          <p:nvPr/>
        </p:nvSpPr>
        <p:spPr>
          <a:xfrm>
            <a:off x="8294992" y="2231266"/>
            <a:ext cx="3157093" cy="544548"/>
          </a:xfrm>
          <a:prstGeom prst="roundRect">
            <a:avLst/>
          </a:prstGeom>
          <a:ln w="19050">
            <a:solidFill>
              <a:srgbClr val="FF6600"/>
            </a:soli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Subjective, Derived Liability 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B3D9C240-FCDC-49CD-9C25-471432140D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0565" y="2049251"/>
            <a:ext cx="609896" cy="7659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CE6EFB6-9188-4805-ACFD-307E72DC4182}"/>
              </a:ext>
            </a:extLst>
          </p:cNvPr>
          <p:cNvSpPr/>
          <p:nvPr/>
        </p:nvSpPr>
        <p:spPr>
          <a:xfrm>
            <a:off x="6481752" y="2967666"/>
            <a:ext cx="2492796" cy="2208368"/>
          </a:xfrm>
          <a:prstGeom prst="rect">
            <a:avLst/>
          </a:prstGeom>
          <a:ln>
            <a:solidFill>
              <a:srgbClr val="FF66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Art. 3, Para. 1</a:t>
            </a:r>
          </a:p>
          <a:p>
            <a:r>
              <a:rPr lang="en-US" sz="1400" dirty="0"/>
              <a:t>The legal person </a:t>
            </a:r>
            <a:r>
              <a:rPr lang="en-US" sz="1400" dirty="0">
                <a:solidFill>
                  <a:srgbClr val="FF0000"/>
                </a:solidFill>
              </a:rPr>
              <a:t>shall be punished </a:t>
            </a:r>
            <a:r>
              <a:rPr lang="en-US" sz="1400" dirty="0"/>
              <a:t>for </a:t>
            </a:r>
            <a:r>
              <a:rPr lang="en-US" sz="1400" dirty="0">
                <a:solidFill>
                  <a:srgbClr val="FF0000"/>
                </a:solidFill>
              </a:rPr>
              <a:t>a criminal offence </a:t>
            </a:r>
            <a:r>
              <a:rPr lang="en-US" sz="1400" dirty="0"/>
              <a:t>of a </a:t>
            </a:r>
            <a:r>
              <a:rPr lang="en-US" sz="1400" dirty="0">
                <a:solidFill>
                  <a:srgbClr val="008000"/>
                </a:solidFill>
              </a:rPr>
              <a:t>responsible person </a:t>
            </a:r>
            <a:r>
              <a:rPr lang="en-US" sz="1400" dirty="0"/>
              <a:t>if such offence </a:t>
            </a:r>
            <a:r>
              <a:rPr lang="en-US" sz="1400" i="1" dirty="0">
                <a:solidFill>
                  <a:srgbClr val="0066FF"/>
                </a:solidFill>
              </a:rPr>
              <a:t>violates any of the duties of the legal person</a:t>
            </a:r>
            <a:r>
              <a:rPr lang="en-US" sz="1400" dirty="0"/>
              <a:t> or if the </a:t>
            </a:r>
            <a:r>
              <a:rPr lang="en-US" sz="1400" i="1" dirty="0">
                <a:solidFill>
                  <a:srgbClr val="0066FF"/>
                </a:solidFill>
              </a:rPr>
              <a:t>legal person has derived or should have derived illegal gain</a:t>
            </a:r>
            <a:r>
              <a:rPr lang="en-US" sz="1400" dirty="0"/>
              <a:t> </a:t>
            </a:r>
            <a:r>
              <a:rPr lang="en-US" sz="1400" u="sng" dirty="0"/>
              <a:t>for itself or third person</a:t>
            </a:r>
            <a:r>
              <a:rPr lang="en-US" sz="1400" dirty="0"/>
              <a:t>.</a:t>
            </a:r>
            <a:endParaRPr lang="hr-HR" sz="14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48404CD-79EB-4203-86F4-F4EB02EBD9F7}"/>
              </a:ext>
            </a:extLst>
          </p:cNvPr>
          <p:cNvSpPr/>
          <p:nvPr/>
        </p:nvSpPr>
        <p:spPr>
          <a:xfrm>
            <a:off x="9168390" y="2975749"/>
            <a:ext cx="2959355" cy="2568550"/>
          </a:xfrm>
          <a:prstGeom prst="rect">
            <a:avLst/>
          </a:prstGeom>
          <a:ln>
            <a:solidFill>
              <a:srgbClr val="FF66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Art. 5, Para. 1</a:t>
            </a:r>
          </a:p>
          <a:p>
            <a:r>
              <a:rPr lang="en-US" sz="1400" dirty="0"/>
              <a:t>Responsibility of legal person is based </a:t>
            </a:r>
            <a:r>
              <a:rPr lang="en-US" sz="1400" dirty="0">
                <a:solidFill>
                  <a:srgbClr val="C00000"/>
                </a:solidFill>
              </a:rPr>
              <a:t>on the guilt of the responsible person</a:t>
            </a:r>
            <a:r>
              <a:rPr lang="en-US" sz="1400" dirty="0"/>
              <a:t>.</a:t>
            </a:r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hr-HR" sz="140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604AE44-8791-4DBB-A189-DE853110E401}"/>
              </a:ext>
            </a:extLst>
          </p:cNvPr>
          <p:cNvCxnSpPr>
            <a:cxnSpLocks/>
          </p:cNvCxnSpPr>
          <p:nvPr/>
        </p:nvCxnSpPr>
        <p:spPr>
          <a:xfrm>
            <a:off x="9152055" y="3982767"/>
            <a:ext cx="2945452" cy="17260"/>
          </a:xfrm>
          <a:prstGeom prst="line">
            <a:avLst/>
          </a:prstGeom>
          <a:ln w="1905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EFD61D0-3828-4A10-9FC2-75C034248B18}"/>
              </a:ext>
            </a:extLst>
          </p:cNvPr>
          <p:cNvSpPr txBox="1"/>
          <p:nvPr/>
        </p:nvSpPr>
        <p:spPr>
          <a:xfrm>
            <a:off x="9237416" y="4023013"/>
            <a:ext cx="279296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993300"/>
                </a:solidFill>
              </a:rPr>
              <a:t>The legal person shall be punished for the criminal offence of the responsible person also in cases when the existence of </a:t>
            </a:r>
            <a:r>
              <a:rPr lang="en-US" sz="1400" b="1" dirty="0">
                <a:solidFill>
                  <a:srgbClr val="7030A0"/>
                </a:solidFill>
              </a:rPr>
              <a:t>legal</a:t>
            </a:r>
            <a:r>
              <a:rPr lang="en-US" sz="1400" dirty="0">
                <a:solidFill>
                  <a:srgbClr val="993300"/>
                </a:solidFill>
              </a:rPr>
              <a:t> or </a:t>
            </a:r>
            <a:r>
              <a:rPr lang="en-US" sz="1400" b="1" dirty="0">
                <a:solidFill>
                  <a:schemeClr val="accent5">
                    <a:lumMod val="75000"/>
                  </a:schemeClr>
                </a:solidFill>
              </a:rPr>
              <a:t>actual obstacles </a:t>
            </a:r>
            <a:r>
              <a:rPr lang="en-US" sz="1400" dirty="0">
                <a:solidFill>
                  <a:srgbClr val="993300"/>
                </a:solidFill>
              </a:rPr>
              <a:t>for establishing of responsibility of responsible person is determined.</a:t>
            </a:r>
            <a:endParaRPr lang="hr-HR" sz="1400" dirty="0">
              <a:solidFill>
                <a:srgbClr val="9933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D338DEC-1F9F-4DF6-9E11-008CDC57CD4F}"/>
              </a:ext>
            </a:extLst>
          </p:cNvPr>
          <p:cNvSpPr txBox="1"/>
          <p:nvPr/>
        </p:nvSpPr>
        <p:spPr>
          <a:xfrm>
            <a:off x="6476453" y="5282158"/>
            <a:ext cx="24927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7030A0"/>
                </a:solidFill>
              </a:rPr>
              <a:t>immunity, amnesty or pardon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7B461F2-720E-4F5E-A200-1B710C115A0F}"/>
              </a:ext>
            </a:extLst>
          </p:cNvPr>
          <p:cNvSpPr txBox="1"/>
          <p:nvPr/>
        </p:nvSpPr>
        <p:spPr>
          <a:xfrm>
            <a:off x="6481752" y="5630315"/>
            <a:ext cx="4089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accent5">
                    <a:lumMod val="75000"/>
                  </a:schemeClr>
                </a:solidFill>
              </a:rPr>
              <a:t>death, procedural incapacity, impossibility</a:t>
            </a:r>
          </a:p>
          <a:p>
            <a:r>
              <a:rPr lang="en-US" sz="1400" b="1" dirty="0">
                <a:solidFill>
                  <a:schemeClr val="accent5">
                    <a:lumMod val="75000"/>
                  </a:schemeClr>
                </a:solidFill>
              </a:rPr>
              <a:t>to identify the perpetrator – responsible person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0FFE2F7-EE7F-46DD-9BD7-F8544473ED95}"/>
              </a:ext>
            </a:extLst>
          </p:cNvPr>
          <p:cNvSpPr txBox="1"/>
          <p:nvPr/>
        </p:nvSpPr>
        <p:spPr>
          <a:xfrm>
            <a:off x="10239785" y="5594570"/>
            <a:ext cx="18209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presumed guilt </a:t>
            </a:r>
            <a:r>
              <a:rPr lang="en-US" sz="1400" dirty="0">
                <a:solidFill>
                  <a:srgbClr val="FF0000"/>
                </a:solidFill>
              </a:rPr>
              <a:t>of the </a:t>
            </a:r>
          </a:p>
          <a:p>
            <a:r>
              <a:rPr lang="en-US" sz="1400" dirty="0">
                <a:solidFill>
                  <a:srgbClr val="FF0000"/>
                </a:solidFill>
              </a:rPr>
              <a:t>responsible person</a:t>
            </a:r>
            <a:endParaRPr lang="hr-HR" sz="1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D0F0D31-E151-4EC9-9CBB-53BFDFAB4B9D}"/>
              </a:ext>
            </a:extLst>
          </p:cNvPr>
          <p:cNvSpPr txBox="1"/>
          <p:nvPr/>
        </p:nvSpPr>
        <p:spPr>
          <a:xfrm>
            <a:off x="11390914" y="3722244"/>
            <a:ext cx="637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Para 2</a:t>
            </a:r>
            <a:endParaRPr lang="hr-HR" sz="1400" dirty="0"/>
          </a:p>
        </p:txBody>
      </p:sp>
    </p:spTree>
    <p:extLst>
      <p:ext uri="{BB962C8B-B14F-4D97-AF65-F5344CB8AC3E}">
        <p14:creationId xmlns:p14="http://schemas.microsoft.com/office/powerpoint/2010/main" val="252392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/>
      <p:bldP spid="21" grpId="0"/>
      <p:bldP spid="23" grpId="0"/>
      <p:bldP spid="25" grpId="0"/>
      <p:bldP spid="32" grpId="0"/>
      <p:bldP spid="38" grpId="0" animBg="1"/>
      <p:bldP spid="12" grpId="0" animBg="1"/>
      <p:bldP spid="28" grpId="0" animBg="1"/>
      <p:bldP spid="16" grpId="0"/>
      <p:bldP spid="18" grpId="0"/>
      <p:bldP spid="33" grpId="0"/>
      <p:bldP spid="22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662" y="12201"/>
            <a:ext cx="11704675" cy="1030349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The Corporate Criminal Liability in Croatia -2003 Act</a:t>
            </a:r>
            <a:endParaRPr lang="hr-HR" sz="28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752AAF-4A38-464A-9D31-DA65DFD1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B58DDE-07BB-49A3-AC4F-1DCEE61313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934" y="762000"/>
            <a:ext cx="11110138" cy="5414963"/>
          </a:xfrm>
        </p:spPr>
        <p:txBody>
          <a:bodyPr>
            <a:normAutofit/>
          </a:bodyPr>
          <a:lstStyle/>
          <a:p>
            <a:endParaRPr lang="en-US" sz="400" i="1" dirty="0"/>
          </a:p>
          <a:p>
            <a:r>
              <a:rPr lang="en-US" sz="2200" dirty="0"/>
              <a:t>The basic issues covered by the norms on criminal responsibility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6C7801-7A15-4F25-8215-60D04DD737B0}"/>
              </a:ext>
            </a:extLst>
          </p:cNvPr>
          <p:cNvSpPr txBox="1"/>
          <p:nvPr/>
        </p:nvSpPr>
        <p:spPr>
          <a:xfrm>
            <a:off x="8537945" y="1616149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69EF5DB-BE06-4547-BD07-57DB5CF87CA1}"/>
              </a:ext>
            </a:extLst>
          </p:cNvPr>
          <p:cNvSpPr/>
          <p:nvPr/>
        </p:nvSpPr>
        <p:spPr>
          <a:xfrm>
            <a:off x="1817637" y="1528281"/>
            <a:ext cx="2951204" cy="914400"/>
          </a:xfrm>
          <a:prstGeom prst="roundRect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i="1" dirty="0"/>
              <a:t>3° National persons who commit prohibited actions</a:t>
            </a:r>
            <a:endParaRPr lang="hr-HR" i="1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D084896-E599-42E5-8CC8-13826C1EFE2C}"/>
              </a:ext>
            </a:extLst>
          </p:cNvPr>
          <p:cNvSpPr/>
          <p:nvPr/>
        </p:nvSpPr>
        <p:spPr>
          <a:xfrm>
            <a:off x="7205869" y="1524853"/>
            <a:ext cx="2515722" cy="914400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i="1" dirty="0"/>
              <a:t>4° Criminal offences</a:t>
            </a:r>
            <a:endParaRPr lang="hr-HR" i="1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83818BF-9B8B-45EB-9123-5427FCBB31A1}"/>
              </a:ext>
            </a:extLst>
          </p:cNvPr>
          <p:cNvSpPr/>
          <p:nvPr/>
        </p:nvSpPr>
        <p:spPr>
          <a:xfrm>
            <a:off x="413231" y="2663686"/>
            <a:ext cx="2829705" cy="2833599"/>
          </a:xfrm>
          <a:prstGeom prst="rect">
            <a:avLst/>
          </a:prstGeom>
          <a:ln>
            <a:solidFill>
              <a:srgbClr val="008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Art. 3, Para. 1</a:t>
            </a:r>
          </a:p>
          <a:p>
            <a:r>
              <a:rPr lang="en-US" sz="1400" dirty="0"/>
              <a:t>The legal person </a:t>
            </a:r>
            <a:r>
              <a:rPr lang="en-US" sz="1400" dirty="0">
                <a:solidFill>
                  <a:srgbClr val="FF0000"/>
                </a:solidFill>
              </a:rPr>
              <a:t>shall be punished </a:t>
            </a:r>
            <a:r>
              <a:rPr lang="en-US" sz="1400" dirty="0"/>
              <a:t>for </a:t>
            </a:r>
            <a:r>
              <a:rPr lang="en-US" sz="1400" dirty="0">
                <a:solidFill>
                  <a:srgbClr val="FF0000"/>
                </a:solidFill>
              </a:rPr>
              <a:t>a criminal offence </a:t>
            </a:r>
            <a:r>
              <a:rPr lang="en-US" sz="1400" dirty="0"/>
              <a:t>of a </a:t>
            </a:r>
            <a:r>
              <a:rPr lang="en-US" sz="1400" dirty="0">
                <a:solidFill>
                  <a:srgbClr val="008000"/>
                </a:solidFill>
              </a:rPr>
              <a:t>responsible person…</a:t>
            </a:r>
          </a:p>
          <a:p>
            <a:endParaRPr lang="en-US" sz="1400" dirty="0"/>
          </a:p>
          <a:p>
            <a:pPr algn="ctr"/>
            <a:r>
              <a:rPr lang="en-US" sz="1400" dirty="0"/>
              <a:t>Art. 4.</a:t>
            </a:r>
          </a:p>
          <a:p>
            <a:r>
              <a:rPr lang="en-US" sz="1400" dirty="0">
                <a:solidFill>
                  <a:srgbClr val="008000"/>
                </a:solidFill>
              </a:rPr>
              <a:t>The responsible person </a:t>
            </a:r>
            <a:r>
              <a:rPr lang="en-US" sz="1400" dirty="0">
                <a:solidFill>
                  <a:schemeClr val="tx1"/>
                </a:solidFill>
              </a:rPr>
              <a:t>within the meaning of this Act is</a:t>
            </a:r>
            <a:r>
              <a:rPr lang="en-US" sz="1400" dirty="0">
                <a:solidFill>
                  <a:srgbClr val="008000"/>
                </a:solidFill>
              </a:rPr>
              <a:t> a natural person </a:t>
            </a:r>
            <a:r>
              <a:rPr lang="en-US" sz="1400" dirty="0">
                <a:solidFill>
                  <a:srgbClr val="FF0000"/>
                </a:solidFill>
              </a:rPr>
              <a:t>in charge of the</a:t>
            </a:r>
          </a:p>
          <a:p>
            <a:r>
              <a:rPr lang="en-US" sz="1400" dirty="0">
                <a:solidFill>
                  <a:srgbClr val="FF0000"/>
                </a:solidFill>
              </a:rPr>
              <a:t>operations </a:t>
            </a:r>
            <a:r>
              <a:rPr lang="en-US" sz="1400" dirty="0">
                <a:solidFill>
                  <a:schemeClr val="tx1"/>
                </a:solidFill>
              </a:rPr>
              <a:t>of the legal person </a:t>
            </a:r>
            <a:r>
              <a:rPr lang="en-US" sz="1400" dirty="0">
                <a:solidFill>
                  <a:srgbClr val="C00000"/>
                </a:solidFill>
              </a:rPr>
              <a:t>or entrusted with the tasks</a:t>
            </a:r>
            <a:r>
              <a:rPr lang="en-US" sz="1400" dirty="0">
                <a:solidFill>
                  <a:srgbClr val="008000"/>
                </a:solidFill>
              </a:rPr>
              <a:t> </a:t>
            </a:r>
            <a:r>
              <a:rPr lang="en-US" sz="1400" dirty="0">
                <a:solidFill>
                  <a:schemeClr val="tx1"/>
                </a:solidFill>
              </a:rPr>
              <a:t>from the area of operation of the legal person.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7563454-02D6-4D9E-AF1B-E76105B3AC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056" y="1524853"/>
            <a:ext cx="1030348" cy="103034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7CD0985-36FE-44EF-B6BE-AB88EA7B5A58}"/>
              </a:ext>
            </a:extLst>
          </p:cNvPr>
          <p:cNvSpPr txBox="1"/>
          <p:nvPr/>
        </p:nvSpPr>
        <p:spPr>
          <a:xfrm>
            <a:off x="3973465" y="2729799"/>
            <a:ext cx="20580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powers of representation and conclusion of legal transactions on behalf of a legal entity</a:t>
            </a:r>
            <a:endParaRPr lang="hr-HR" sz="1400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92B3C06-023F-4A16-9679-92F5C096EE47}"/>
              </a:ext>
            </a:extLst>
          </p:cNvPr>
          <p:cNvCxnSpPr>
            <a:cxnSpLocks/>
            <a:endCxn id="13" idx="1"/>
          </p:cNvCxnSpPr>
          <p:nvPr/>
        </p:nvCxnSpPr>
        <p:spPr>
          <a:xfrm flipV="1">
            <a:off x="1828083" y="3206853"/>
            <a:ext cx="2145382" cy="115249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340AF6C2-0D77-40E0-9D89-F5779DFEF6E2}"/>
              </a:ext>
            </a:extLst>
          </p:cNvPr>
          <p:cNvSpPr txBox="1"/>
          <p:nvPr/>
        </p:nvSpPr>
        <p:spPr>
          <a:xfrm>
            <a:off x="4011001" y="3878064"/>
            <a:ext cx="191458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broader concept / depending on the structure and division of tasks within the legal person</a:t>
            </a:r>
            <a:endParaRPr lang="hr-HR" sz="1400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F09DB61-FF18-483C-A63B-735D9C1F61D9}"/>
              </a:ext>
            </a:extLst>
          </p:cNvPr>
          <p:cNvCxnSpPr>
            <a:cxnSpLocks/>
          </p:cNvCxnSpPr>
          <p:nvPr/>
        </p:nvCxnSpPr>
        <p:spPr>
          <a:xfrm flipV="1">
            <a:off x="2062127" y="4255906"/>
            <a:ext cx="1911338" cy="67543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43CFB379-9FEF-4120-AA36-D422FB7CB070}"/>
              </a:ext>
            </a:extLst>
          </p:cNvPr>
          <p:cNvSpPr/>
          <p:nvPr/>
        </p:nvSpPr>
        <p:spPr>
          <a:xfrm>
            <a:off x="7677951" y="2659126"/>
            <a:ext cx="3278645" cy="1738423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Art. 3, Para. 2</a:t>
            </a:r>
          </a:p>
          <a:p>
            <a:r>
              <a:rPr lang="en-US" sz="1400" dirty="0"/>
              <a:t>Under the conditions referred to in paragraph 1 of this Article the legal person shall be punished for the </a:t>
            </a:r>
            <a:r>
              <a:rPr lang="en-US" sz="1400" dirty="0">
                <a:solidFill>
                  <a:srgbClr val="7030A0"/>
                </a:solidFill>
              </a:rPr>
              <a:t>criminal offences prescribed by the Criminal Code </a:t>
            </a:r>
            <a:r>
              <a:rPr lang="en-US" sz="1400" dirty="0"/>
              <a:t>and </a:t>
            </a:r>
            <a:r>
              <a:rPr lang="en-US" sz="1400" dirty="0">
                <a:solidFill>
                  <a:srgbClr val="7030A0"/>
                </a:solidFill>
              </a:rPr>
              <a:t>other laws</a:t>
            </a:r>
            <a:r>
              <a:rPr lang="en-US" sz="1400" dirty="0"/>
              <a:t> prescribing the criminal offences.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E60F555-0EF5-4A91-B3F9-4506CB923919}"/>
              </a:ext>
            </a:extLst>
          </p:cNvPr>
          <p:cNvSpPr txBox="1"/>
          <p:nvPr/>
        </p:nvSpPr>
        <p:spPr>
          <a:xfrm>
            <a:off x="6186933" y="5150022"/>
            <a:ext cx="3258200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7030A0"/>
                </a:solidFill>
              </a:rPr>
              <a:t>*</a:t>
            </a:r>
            <a:r>
              <a:rPr lang="en-US" sz="1400" dirty="0"/>
              <a:t> there is almost no criminal offence</a:t>
            </a:r>
          </a:p>
          <a:p>
            <a:r>
              <a:rPr lang="en-US" sz="1400" dirty="0"/>
              <a:t>          which could not be committed </a:t>
            </a:r>
          </a:p>
          <a:p>
            <a:r>
              <a:rPr lang="en-US" sz="1400" dirty="0"/>
              <a:t>          by a legal person, at least in the role </a:t>
            </a:r>
          </a:p>
          <a:p>
            <a:r>
              <a:rPr lang="en-US" sz="1400" dirty="0"/>
              <a:t>          of participant</a:t>
            </a:r>
          </a:p>
          <a:p>
            <a:endParaRPr lang="hr-HR" sz="14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77C1E0-E43A-4734-AF53-FFBB69B64EF7}"/>
              </a:ext>
            </a:extLst>
          </p:cNvPr>
          <p:cNvSpPr txBox="1"/>
          <p:nvPr/>
        </p:nvSpPr>
        <p:spPr>
          <a:xfrm>
            <a:off x="7710113" y="4576732"/>
            <a:ext cx="27819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7030A0"/>
                </a:solidFill>
              </a:rPr>
              <a:t>unlimited circle of criminal offences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BB741DC-3014-41EB-B2A3-B3B0DE4132E1}"/>
              </a:ext>
            </a:extLst>
          </p:cNvPr>
          <p:cNvSpPr txBox="1"/>
          <p:nvPr/>
        </p:nvSpPr>
        <p:spPr>
          <a:xfrm>
            <a:off x="9188085" y="5187208"/>
            <a:ext cx="29841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</a:t>
            </a:r>
            <a:r>
              <a:rPr lang="en-US" sz="1400" dirty="0">
                <a:solidFill>
                  <a:srgbClr val="7030A0"/>
                </a:solidFill>
              </a:rPr>
              <a:t>*</a:t>
            </a:r>
            <a:r>
              <a:rPr lang="en-US" sz="1400" dirty="0"/>
              <a:t> the number of criminal offences </a:t>
            </a:r>
          </a:p>
          <a:p>
            <a:r>
              <a:rPr lang="en-US" sz="1400" dirty="0"/>
              <a:t>          dictated by the international </a:t>
            </a:r>
          </a:p>
          <a:p>
            <a:r>
              <a:rPr lang="en-US" sz="1400" dirty="0"/>
              <a:t>          and EU law is constantly growing </a:t>
            </a:r>
            <a:endParaRPr lang="hr-HR" sz="1400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01D9E6E1-72A8-49EE-A652-847BAEB5A7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5489" y="1450493"/>
            <a:ext cx="1413990" cy="94312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ECC91AB5-C1FB-46D8-8131-EF951D534DCF}"/>
              </a:ext>
            </a:extLst>
          </p:cNvPr>
          <p:cNvSpPr txBox="1"/>
          <p:nvPr/>
        </p:nvSpPr>
        <p:spPr>
          <a:xfrm>
            <a:off x="10299505" y="1906653"/>
            <a:ext cx="5966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7030A0"/>
                </a:solidFill>
              </a:rPr>
              <a:t>crime</a:t>
            </a:r>
            <a:endParaRPr lang="hr-HR" sz="1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2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6" grpId="0"/>
      <p:bldP spid="20" grpId="0" animBg="1"/>
      <p:bldP spid="25" grpId="0"/>
      <p:bldP spid="27" grpId="0"/>
      <p:bldP spid="28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662" y="12201"/>
            <a:ext cx="11704675" cy="816191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The Corporate Criminal Liability in Croatia -2003 Act</a:t>
            </a:r>
            <a:endParaRPr lang="hr-HR" sz="28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752AAF-4A38-464A-9D31-DA65DFD1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B58DDE-07BB-49A3-AC4F-1DCEE61313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662" y="712381"/>
            <a:ext cx="11110138" cy="5464583"/>
          </a:xfrm>
        </p:spPr>
        <p:txBody>
          <a:bodyPr/>
          <a:lstStyle/>
          <a:p>
            <a:r>
              <a:rPr lang="en-US" dirty="0"/>
              <a:t>Types of Criminal Sanctions:</a:t>
            </a:r>
            <a:endParaRPr lang="hr-HR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3634E32-8FBC-4627-8B2B-C45DA09D5CE7}"/>
              </a:ext>
            </a:extLst>
          </p:cNvPr>
          <p:cNvSpPr/>
          <p:nvPr/>
        </p:nvSpPr>
        <p:spPr>
          <a:xfrm>
            <a:off x="2222646" y="1317165"/>
            <a:ext cx="2063382" cy="5435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Punishments</a:t>
            </a:r>
            <a:endParaRPr lang="hr-HR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62AC423-837F-441F-A8CB-D5661BF79C60}"/>
              </a:ext>
            </a:extLst>
          </p:cNvPr>
          <p:cNvSpPr/>
          <p:nvPr/>
        </p:nvSpPr>
        <p:spPr>
          <a:xfrm>
            <a:off x="8689680" y="1297201"/>
            <a:ext cx="2063382" cy="5435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Security Measures</a:t>
            </a:r>
            <a:endParaRPr lang="hr-HR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CCA74A-CDD5-4611-B54D-F09FA9C1D2F6}"/>
              </a:ext>
            </a:extLst>
          </p:cNvPr>
          <p:cNvSpPr txBox="1"/>
          <p:nvPr/>
        </p:nvSpPr>
        <p:spPr>
          <a:xfrm>
            <a:off x="60985" y="2090138"/>
            <a:ext cx="33839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Fine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criminal offence is punishable by imprisonment for a term of up to one year                   fine of 660,00 to 1.061.780,00 €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criminal offence is punishable by imprisonment for a term of up to five years                 fine of 1990,00 to 1.327.220,00 €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criminal offence is punishable by imprisonment for a term of up to ten years                 fine of 3980,00 to 1.592.670,00 €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criminal offence is punishable by imprisonment for a term of up to fifteen years or longer                 fine of 6630,00 to 1.990.840,00  €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25788E-9B5D-42CA-99DE-7FABB1E3B9BC}"/>
              </a:ext>
            </a:extLst>
          </p:cNvPr>
          <p:cNvSpPr txBox="1"/>
          <p:nvPr/>
        </p:nvSpPr>
        <p:spPr>
          <a:xfrm>
            <a:off x="3956440" y="2090138"/>
            <a:ext cx="312659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Termination of the</a:t>
            </a:r>
          </a:p>
          <a:p>
            <a:r>
              <a:rPr lang="en-US" dirty="0"/>
              <a:t>legal person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legal person has been established for the purpose of committing criminal offences or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if the same has used its activities primarily to commit criminal offences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C00000"/>
                </a:solidFill>
              </a:rPr>
              <a:t>Except for</a:t>
            </a:r>
            <a:r>
              <a:rPr lang="en-US" sz="1400" dirty="0"/>
              <a:t>: </a:t>
            </a:r>
            <a:r>
              <a:rPr lang="en-US" sz="1400" i="1" dirty="0">
                <a:solidFill>
                  <a:srgbClr val="C00000"/>
                </a:solidFill>
              </a:rPr>
              <a:t>local and regional government </a:t>
            </a:r>
            <a:r>
              <a:rPr lang="en-US" sz="1400" dirty="0"/>
              <a:t>and </a:t>
            </a:r>
            <a:r>
              <a:rPr lang="en-US" sz="1400" i="1" dirty="0">
                <a:solidFill>
                  <a:srgbClr val="C00000"/>
                </a:solidFill>
              </a:rPr>
              <a:t>political parties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Process of termination follows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2F69814-AC34-4433-8BF0-DF74BBEA4E7C}"/>
              </a:ext>
            </a:extLst>
          </p:cNvPr>
          <p:cNvCxnSpPr/>
          <p:nvPr/>
        </p:nvCxnSpPr>
        <p:spPr>
          <a:xfrm>
            <a:off x="828674" y="2940740"/>
            <a:ext cx="575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35A6EE6F-9473-4A2E-B15E-D1D666D0595E}"/>
              </a:ext>
            </a:extLst>
          </p:cNvPr>
          <p:cNvCxnSpPr/>
          <p:nvPr/>
        </p:nvCxnSpPr>
        <p:spPr>
          <a:xfrm>
            <a:off x="849343" y="3784265"/>
            <a:ext cx="575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402B78D-454E-45DE-864E-874F90EA8F95}"/>
              </a:ext>
            </a:extLst>
          </p:cNvPr>
          <p:cNvCxnSpPr/>
          <p:nvPr/>
        </p:nvCxnSpPr>
        <p:spPr>
          <a:xfrm>
            <a:off x="849343" y="4627781"/>
            <a:ext cx="575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E0B8551-123D-4681-B736-A5F9E8DCA433}"/>
              </a:ext>
            </a:extLst>
          </p:cNvPr>
          <p:cNvCxnSpPr/>
          <p:nvPr/>
        </p:nvCxnSpPr>
        <p:spPr>
          <a:xfrm>
            <a:off x="1565688" y="5481919"/>
            <a:ext cx="575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Content Placeholder 1029">
            <a:extLst>
              <a:ext uri="{FF2B5EF4-FFF2-40B4-BE49-F238E27FC236}">
                <a16:creationId xmlns:a16="http://schemas.microsoft.com/office/drawing/2014/main" id="{BD061023-BE3A-4B4D-987B-BEF6C4FC9B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498" y="3624431"/>
            <a:ext cx="395718" cy="39439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B059431-9AF7-4AF1-A837-D181CA64D262}"/>
              </a:ext>
            </a:extLst>
          </p:cNvPr>
          <p:cNvSpPr txBox="1"/>
          <p:nvPr/>
        </p:nvSpPr>
        <p:spPr>
          <a:xfrm>
            <a:off x="3956440" y="4870996"/>
            <a:ext cx="3991670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chemeClr val="accent1"/>
                </a:solidFill>
              </a:rPr>
              <a:t>Suspended sentence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term of probation – 1 to 3 years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The fine to be suspended – less than 6636,14 €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9BC4531-4C19-4A21-9814-2D2DAFA8E982}"/>
              </a:ext>
            </a:extLst>
          </p:cNvPr>
          <p:cNvSpPr txBox="1"/>
          <p:nvPr/>
        </p:nvSpPr>
        <p:spPr>
          <a:xfrm>
            <a:off x="8059480" y="2148788"/>
            <a:ext cx="37416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the court may impose one or more of the following security measures: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accent1"/>
                </a:solidFill>
              </a:rPr>
              <a:t>prohibition of performance of certain activities or transactions </a:t>
            </a:r>
          </a:p>
          <a:p>
            <a:pPr marL="742950" lvl="1" indent="-28575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further performance of certain activities or transactions would be a </a:t>
            </a:r>
            <a:r>
              <a:rPr lang="en-US" sz="1400" dirty="0">
                <a:solidFill>
                  <a:schemeClr val="accent1"/>
                </a:solidFill>
              </a:rPr>
              <a:t>danger</a:t>
            </a:r>
            <a:r>
              <a:rPr lang="en-US" sz="1400" dirty="0"/>
              <a:t> to life, health or security of persons, or hazardous to property, or economy, OR</a:t>
            </a:r>
          </a:p>
          <a:p>
            <a:pPr marL="742950" lvl="1" indent="-28575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person has already been punished for the same or similar criminal offence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accent1"/>
                </a:solidFill>
              </a:rPr>
              <a:t>prohibition of obtaining of licenses, authorizations, concessions or subventions</a:t>
            </a:r>
            <a:r>
              <a:rPr lang="en-US" sz="1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accent1"/>
                </a:solidFill>
              </a:rPr>
              <a:t>prohibition of doing business with beneficiaries of state and local budgets</a:t>
            </a:r>
          </a:p>
          <a:p>
            <a:pPr marL="742950" lvl="1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1400" dirty="0"/>
              <a:t>in case of </a:t>
            </a:r>
            <a:r>
              <a:rPr lang="en-US" sz="1400" dirty="0">
                <a:solidFill>
                  <a:schemeClr val="accent1"/>
                </a:solidFill>
              </a:rPr>
              <a:t>a danger </a:t>
            </a:r>
            <a:r>
              <a:rPr lang="en-US" sz="1400" dirty="0"/>
              <a:t>of encouraging the commission of a new criminal act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F77742D-76AC-49B7-A693-B3288D1D4FC6}"/>
              </a:ext>
            </a:extLst>
          </p:cNvPr>
          <p:cNvSpPr txBox="1"/>
          <p:nvPr/>
        </p:nvSpPr>
        <p:spPr>
          <a:xfrm>
            <a:off x="6091236" y="861130"/>
            <a:ext cx="22894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C00000"/>
                </a:solidFill>
              </a:rPr>
              <a:t>Except for</a:t>
            </a:r>
            <a:r>
              <a:rPr lang="en-US" sz="1400" dirty="0">
                <a:solidFill>
                  <a:prstClr val="black"/>
                </a:solidFill>
              </a:rPr>
              <a:t>: </a:t>
            </a:r>
            <a:r>
              <a:rPr lang="en-US" sz="1400" i="1" dirty="0">
                <a:solidFill>
                  <a:srgbClr val="C00000"/>
                </a:solidFill>
              </a:rPr>
              <a:t>local and regional government </a:t>
            </a:r>
            <a:r>
              <a:rPr lang="en-US" sz="1400" dirty="0">
                <a:solidFill>
                  <a:prstClr val="black"/>
                </a:solidFill>
              </a:rPr>
              <a:t>and </a:t>
            </a:r>
            <a:r>
              <a:rPr lang="en-US" sz="1400" i="1" dirty="0">
                <a:solidFill>
                  <a:srgbClr val="C00000"/>
                </a:solidFill>
              </a:rPr>
              <a:t>political parties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1E06A09C-26F0-49F9-A893-A5D7F8818CA0}"/>
              </a:ext>
            </a:extLst>
          </p:cNvPr>
          <p:cNvCxnSpPr>
            <a:cxnSpLocks/>
          </p:cNvCxnSpPr>
          <p:nvPr/>
        </p:nvCxnSpPr>
        <p:spPr>
          <a:xfrm>
            <a:off x="7185090" y="1562254"/>
            <a:ext cx="1195637" cy="1302894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34B125F8-58BD-4AFB-9D76-4186533CEBF9}"/>
              </a:ext>
            </a:extLst>
          </p:cNvPr>
          <p:cNvCxnSpPr/>
          <p:nvPr/>
        </p:nvCxnSpPr>
        <p:spPr>
          <a:xfrm>
            <a:off x="8254743" y="4675461"/>
            <a:ext cx="0" cy="912788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ED044D2-3ED0-4DD7-BD2B-F5E25E705222}"/>
              </a:ext>
            </a:extLst>
          </p:cNvPr>
          <p:cNvCxnSpPr/>
          <p:nvPr/>
        </p:nvCxnSpPr>
        <p:spPr>
          <a:xfrm>
            <a:off x="8250865" y="4675461"/>
            <a:ext cx="2658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DCB3D52B-39E2-419D-8A5A-BBB1E695B02C}"/>
              </a:ext>
            </a:extLst>
          </p:cNvPr>
          <p:cNvSpPr txBox="1"/>
          <p:nvPr/>
        </p:nvSpPr>
        <p:spPr>
          <a:xfrm>
            <a:off x="9140674" y="515164"/>
            <a:ext cx="2807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accent1"/>
                </a:solidFill>
              </a:rPr>
              <a:t>Duration</a:t>
            </a:r>
            <a:r>
              <a:rPr lang="en-US" sz="1400" dirty="0"/>
              <a:t>: one to three years after the court judgement becomes final </a:t>
            </a:r>
            <a:endParaRPr lang="hr-HR" sz="1400" dirty="0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EDA269F2-E157-4A6E-A27E-DC9670C50AFF}"/>
              </a:ext>
            </a:extLst>
          </p:cNvPr>
          <p:cNvCxnSpPr>
            <a:cxnSpLocks/>
          </p:cNvCxnSpPr>
          <p:nvPr/>
        </p:nvCxnSpPr>
        <p:spPr>
          <a:xfrm flipH="1">
            <a:off x="10854251" y="1038384"/>
            <a:ext cx="597834" cy="6105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7952656C-89A0-4193-99C9-5BBDB959E35C}"/>
              </a:ext>
            </a:extLst>
          </p:cNvPr>
          <p:cNvCxnSpPr/>
          <p:nvPr/>
        </p:nvCxnSpPr>
        <p:spPr>
          <a:xfrm flipH="1" flipV="1">
            <a:off x="2140688" y="2243470"/>
            <a:ext cx="1815752" cy="26275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314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662" y="12201"/>
            <a:ext cx="11704675" cy="1030349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The Corporate Criminal Liability in Croatia – Phenomenological Perspectives</a:t>
            </a:r>
            <a:endParaRPr lang="hr-HR" sz="28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752AAF-4A38-464A-9D31-DA65DFD1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graphicFrame>
        <p:nvGraphicFramePr>
          <p:cNvPr id="14" name="Content Placeholder 13">
            <a:extLst>
              <a:ext uri="{FF2B5EF4-FFF2-40B4-BE49-F238E27FC236}">
                <a16:creationId xmlns:a16="http://schemas.microsoft.com/office/drawing/2014/main" id="{5961CD6C-6095-42B9-8326-CB426C851C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4780310"/>
              </p:ext>
            </p:extLst>
          </p:nvPr>
        </p:nvGraphicFramePr>
        <p:xfrm>
          <a:off x="243662" y="1148316"/>
          <a:ext cx="11110138" cy="50286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39E9A7D-5BA8-4424-A450-C0DA659D0C88}"/>
              </a:ext>
            </a:extLst>
          </p:cNvPr>
          <p:cNvCxnSpPr/>
          <p:nvPr/>
        </p:nvCxnSpPr>
        <p:spPr>
          <a:xfrm>
            <a:off x="4125426" y="2300297"/>
            <a:ext cx="0" cy="99946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5602D7D0-50AA-4C06-8CA2-2864734D6FE7}"/>
              </a:ext>
            </a:extLst>
          </p:cNvPr>
          <p:cNvSpPr/>
          <p:nvPr/>
        </p:nvSpPr>
        <p:spPr>
          <a:xfrm>
            <a:off x="3237609" y="1737633"/>
            <a:ext cx="1775634" cy="562664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New Criminal Code!</a:t>
            </a:r>
            <a:endParaRPr lang="hr-HR" sz="14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3DE23B1-63A2-4667-9C4B-BE7B60BB2D12}"/>
              </a:ext>
            </a:extLst>
          </p:cNvPr>
          <p:cNvSpPr/>
          <p:nvPr/>
        </p:nvSpPr>
        <p:spPr>
          <a:xfrm>
            <a:off x="698673" y="1737633"/>
            <a:ext cx="1485871" cy="562664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/>
              <a:t>Amendments to the ARLPCO </a:t>
            </a:r>
            <a:endParaRPr lang="hr-HR" sz="1400" dirty="0"/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4AAD9BEE-A2A0-4256-9CF2-50BAC499512D}"/>
              </a:ext>
            </a:extLst>
          </p:cNvPr>
          <p:cNvCxnSpPr>
            <a:stCxn id="17" idx="3"/>
          </p:cNvCxnSpPr>
          <p:nvPr/>
        </p:nvCxnSpPr>
        <p:spPr>
          <a:xfrm>
            <a:off x="2184544" y="2018965"/>
            <a:ext cx="361506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7832FA9E-734D-41A5-8418-A722B4EB2935}"/>
              </a:ext>
            </a:extLst>
          </p:cNvPr>
          <p:cNvCxnSpPr>
            <a:cxnSpLocks/>
          </p:cNvCxnSpPr>
          <p:nvPr/>
        </p:nvCxnSpPr>
        <p:spPr>
          <a:xfrm>
            <a:off x="1759241" y="2300297"/>
            <a:ext cx="1478368" cy="772512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897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5C5DFB3F-850D-4E35-B989-3D8C0A47B8DC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D4605DF-26F8-4504-90CF-71E49C063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E257112-32E0-4F30-9C07-CBFAB406CD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80D9C97-C5DC-4077-AF3F-57895ED25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662" y="12201"/>
            <a:ext cx="11704675" cy="1030349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The Corporate Criminal Liability in Croatia – Phenomenological Perspectives</a:t>
            </a:r>
            <a:endParaRPr lang="hr-HR" sz="2800" b="1" dirty="0">
              <a:solidFill>
                <a:schemeClr val="tx2"/>
              </a:solidFill>
            </a:endParaRPr>
          </a:p>
        </p:txBody>
      </p:sp>
      <p:graphicFrame>
        <p:nvGraphicFramePr>
          <p:cNvPr id="16" name="Content Placeholder 15">
            <a:extLst>
              <a:ext uri="{FF2B5EF4-FFF2-40B4-BE49-F238E27FC236}">
                <a16:creationId xmlns:a16="http://schemas.microsoft.com/office/drawing/2014/main" id="{01021661-F7E4-4B26-84F7-BC8505AF05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6794241"/>
              </p:ext>
            </p:extLst>
          </p:nvPr>
        </p:nvGraphicFramePr>
        <p:xfrm>
          <a:off x="508591" y="14877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7079764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2148D25-B56F-4D00-8A3E-648FBBBDDD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242" y="903768"/>
            <a:ext cx="11013558" cy="5273196"/>
          </a:xfrm>
        </p:spPr>
        <p:txBody>
          <a:bodyPr/>
          <a:lstStyle/>
          <a:p>
            <a:r>
              <a:rPr lang="en-US" dirty="0"/>
              <a:t>Significant, frequent amendments of the criminal law framework</a:t>
            </a:r>
          </a:p>
          <a:p>
            <a:pPr lvl="1"/>
            <a:r>
              <a:rPr lang="en-US" dirty="0"/>
              <a:t>The 2003 Act was amended in 2007, 2011, 2012 and 2022 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C07285-589E-4C69-A6E9-5B9088FF3D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062" t="30852" r="40856" b="8366"/>
          <a:stretch/>
        </p:blipFill>
        <p:spPr>
          <a:xfrm>
            <a:off x="4692402" y="2649084"/>
            <a:ext cx="2790275" cy="198405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C5DFB3F-850D-4E35-B989-3D8C0A47B8DC}"/>
              </a:ext>
            </a:extLst>
          </p:cNvPr>
          <p:cNvSpPr txBox="1"/>
          <p:nvPr/>
        </p:nvSpPr>
        <p:spPr>
          <a:xfrm>
            <a:off x="828674" y="6284238"/>
            <a:ext cx="10525125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Corporate Criminal Liability / A Comparison between Italian and Croatian Systems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D4605DF-26F8-4504-90CF-71E49C063D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2085" y="6204799"/>
            <a:ext cx="619414" cy="6532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E257112-32E0-4F30-9C07-CBFAB406CD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86" y="6119629"/>
            <a:ext cx="743435" cy="740145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80D9C97-C5DC-4077-AF3F-57895ED25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662" y="12201"/>
            <a:ext cx="11704675" cy="1030349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The Corporate Criminal Liability in Croatia – A Step Forward?</a:t>
            </a:r>
            <a:endParaRPr lang="hr-HR" sz="2800" b="1" dirty="0">
              <a:solidFill>
                <a:schemeClr val="tx2"/>
              </a:solidFill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EC3F90E8-03A0-468C-87D3-13EEB2E52B6D}"/>
              </a:ext>
            </a:extLst>
          </p:cNvPr>
          <p:cNvCxnSpPr/>
          <p:nvPr/>
        </p:nvCxnSpPr>
        <p:spPr>
          <a:xfrm>
            <a:off x="669851" y="1591309"/>
            <a:ext cx="0" cy="76911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EAD35A1-ED8A-424F-A28D-75B036E6C7C2}"/>
              </a:ext>
            </a:extLst>
          </p:cNvPr>
          <p:cNvSpPr/>
          <p:nvPr/>
        </p:nvSpPr>
        <p:spPr>
          <a:xfrm>
            <a:off x="821279" y="2035711"/>
            <a:ext cx="3104707" cy="807126"/>
          </a:xfrm>
          <a:prstGeom prst="roundRect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/>
              <a:t>Consequences for legal certainty?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13036B-577F-428C-AFA1-71BF2A1D51EB}"/>
              </a:ext>
            </a:extLst>
          </p:cNvPr>
          <p:cNvSpPr txBox="1"/>
          <p:nvPr/>
        </p:nvSpPr>
        <p:spPr>
          <a:xfrm>
            <a:off x="108982" y="3083362"/>
            <a:ext cx="37754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en-US" dirty="0"/>
              <a:t>A need for robust, cohesive and functional legal system with theoretically approved criminal liability of legal persons </a:t>
            </a:r>
          </a:p>
          <a:p>
            <a:pPr marL="742950" lvl="1" indent="-285750"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en-US" dirty="0"/>
              <a:t>Corporate liability = one of the most complex legal issues</a:t>
            </a:r>
          </a:p>
          <a:p>
            <a:pPr marL="742950" lvl="1" indent="-285750"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en-US" dirty="0"/>
              <a:t>clear and transparent mechanism for CLLP</a:t>
            </a:r>
          </a:p>
          <a:p>
            <a:pPr marL="742950" lvl="1" indent="-285750"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en-US" dirty="0"/>
              <a:t>to target the most responsible</a:t>
            </a:r>
          </a:p>
          <a:p>
            <a:pPr marL="742950" lvl="1" indent="-285750"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en-US" dirty="0"/>
              <a:t>With the system of protection for collateral victims </a:t>
            </a:r>
          </a:p>
          <a:p>
            <a:endParaRPr lang="hr-HR" sz="2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942261-F529-41B0-8C86-875719ED9691}"/>
              </a:ext>
            </a:extLst>
          </p:cNvPr>
          <p:cNvSpPr txBox="1"/>
          <p:nvPr/>
        </p:nvSpPr>
        <p:spPr>
          <a:xfrm>
            <a:off x="6623095" y="1812233"/>
            <a:ext cx="56648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EPPO action in Rijeka! The former head Milicevic and director of communal company </a:t>
            </a:r>
            <a:r>
              <a:rPr lang="en-US" dirty="0" err="1"/>
              <a:t>Čistoća</a:t>
            </a:r>
            <a:r>
              <a:rPr lang="en-US" dirty="0"/>
              <a:t> </a:t>
            </a:r>
            <a:r>
              <a:rPr lang="en-US" dirty="0" err="1"/>
              <a:t>Kukuljan</a:t>
            </a:r>
            <a:r>
              <a:rPr lang="en-US" dirty="0"/>
              <a:t> were arrested, and the third was advisor </a:t>
            </a:r>
            <a:r>
              <a:rPr lang="en-US" dirty="0" err="1"/>
              <a:t>Ropac</a:t>
            </a:r>
            <a:endParaRPr lang="hr-HR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AECA28-5BD6-4CA8-89CB-838E0098986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682" t="30226" r="39041" b="8366"/>
          <a:stretch/>
        </p:blipFill>
        <p:spPr>
          <a:xfrm>
            <a:off x="3969002" y="4570705"/>
            <a:ext cx="2496500" cy="17151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6DBF35-C079-4381-A651-BBCF3123521A}"/>
              </a:ext>
            </a:extLst>
          </p:cNvPr>
          <p:cNvSpPr txBox="1"/>
          <p:nvPr/>
        </p:nvSpPr>
        <p:spPr>
          <a:xfrm>
            <a:off x="6458693" y="5828423"/>
            <a:ext cx="58930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Novi list, https://www.novilist.hr/novosti/crna-kronika/akcija-eppo-a-u-rijeci-uhicene-bivsa-</a:t>
            </a:r>
          </a:p>
          <a:p>
            <a:r>
              <a:rPr lang="en-US" sz="1200" dirty="0"/>
              <a:t>procelnica-milicevic-i-direktorica-cistoce-kukuljan-a-treci-je-savjetnik-ropac/ </a:t>
            </a:r>
            <a:endParaRPr lang="hr-HR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CB889F-19A5-4EAD-8CCE-5539AE2CE966}"/>
              </a:ext>
            </a:extLst>
          </p:cNvPr>
          <p:cNvSpPr txBox="1"/>
          <p:nvPr/>
        </p:nvSpPr>
        <p:spPr>
          <a:xfrm>
            <a:off x="7598928" y="2842837"/>
            <a:ext cx="4504367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In the area of Rijeka and </a:t>
            </a:r>
            <a:r>
              <a:rPr lang="en-US" sz="1400" dirty="0" err="1"/>
              <a:t>Međimurje</a:t>
            </a:r>
            <a:r>
              <a:rPr lang="en-US" sz="1400" dirty="0"/>
              <a:t> this morning were arrested several persons suspected of embezzlement from the EU Cohesion Fund. The action is carried out by order of the European Public Prosecutor's Office (EPPO).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Urgent investigative measures are carried out with the aim of gathering evidence. The facts under review relate to </a:t>
            </a:r>
            <a:r>
              <a:rPr lang="en-US" sz="1400" dirty="0">
                <a:solidFill>
                  <a:srgbClr val="008000"/>
                </a:solidFill>
              </a:rPr>
              <a:t>five persons </a:t>
            </a:r>
            <a:r>
              <a:rPr lang="en-US" sz="1400" dirty="0"/>
              <a:t>and </a:t>
            </a:r>
            <a:r>
              <a:rPr lang="en-US" sz="1400" dirty="0">
                <a:solidFill>
                  <a:srgbClr val="C00000"/>
                </a:solidFill>
              </a:rPr>
              <a:t>one commercial company </a:t>
            </a:r>
            <a:r>
              <a:rPr lang="en-US" sz="1400" dirty="0"/>
              <a:t>suspected of criminal acts in the form of </a:t>
            </a:r>
            <a:r>
              <a:rPr lang="en-US" sz="1400" dirty="0">
                <a:solidFill>
                  <a:srgbClr val="0066FF"/>
                </a:solidFill>
              </a:rPr>
              <a:t>abuse of position and authority</a:t>
            </a:r>
            <a:r>
              <a:rPr lang="en-US" sz="1400" dirty="0"/>
              <a:t> in connection with </a:t>
            </a:r>
            <a:r>
              <a:rPr lang="en-US" sz="1400" dirty="0">
                <a:solidFill>
                  <a:srgbClr val="0066FF"/>
                </a:solidFill>
              </a:rPr>
              <a:t>public procurement procedures </a:t>
            </a:r>
            <a:r>
              <a:rPr lang="en-US" sz="1400" dirty="0"/>
              <a:t>under the project for the construction of a facility for the sorting of collected waste in </a:t>
            </a:r>
            <a:r>
              <a:rPr lang="en-US" sz="1400" dirty="0" err="1"/>
              <a:t>Mihačeva</a:t>
            </a:r>
            <a:r>
              <a:rPr lang="en-US" sz="1400" dirty="0"/>
              <a:t> </a:t>
            </a:r>
            <a:r>
              <a:rPr lang="en-US" sz="1400" dirty="0" err="1"/>
              <a:t>Draga</a:t>
            </a:r>
            <a:r>
              <a:rPr lang="en-US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74025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ject pesentation.potx" id="{4AE80F29-148A-4B5E-9324-80090DBE2CFF}" vid="{22E307EF-AABA-4991-ADE4-456341D912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3285</TotalTime>
  <Words>2916</Words>
  <Application>Microsoft Office PowerPoint</Application>
  <PresentationFormat>Widescreen</PresentationFormat>
  <Paragraphs>320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Corporate Criminal Liability. A Comparison between Italian and Croatian Systems </vt:lpstr>
      <vt:lpstr>Criminal Liability / Guilt – one of the Basic Concepts of the Criminal Law</vt:lpstr>
      <vt:lpstr>Criminal Liability / Guilt – one of the Basic Concepts of the Criminal Law</vt:lpstr>
      <vt:lpstr>Why Should We include in ratione personae of Criminal Law a legal person – Additional Reasons</vt:lpstr>
      <vt:lpstr>Liability of Legal Persons in European Criminal Law Framework</vt:lpstr>
      <vt:lpstr>Liability of Legal Persons in European Criminal Law Framework</vt:lpstr>
      <vt:lpstr>A Number of Models of the Corporate Criminal Liability </vt:lpstr>
      <vt:lpstr>The Corporate Criminal Liability in Croatia – A Tail of Normative Evolution</vt:lpstr>
      <vt:lpstr>The Corporate Criminal Liability in Croatia -2003 Act</vt:lpstr>
      <vt:lpstr>The Corporate Criminal Liability in Croatia -2003 Act</vt:lpstr>
      <vt:lpstr>The Corporate Criminal Liability in Croatia -2003 Act</vt:lpstr>
      <vt:lpstr>The Corporate Criminal Liability in Croatia – Phenomenological Perspectives</vt:lpstr>
      <vt:lpstr>The Corporate Criminal Liability in Croatia – Phenomenological Perspectives</vt:lpstr>
      <vt:lpstr>The Corporate Criminal Liability in Croatia – A Step Forward?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Dalida Rittossa</dc:creator>
  <cp:lastModifiedBy>Dalida Rittossa</cp:lastModifiedBy>
  <cp:revision>332</cp:revision>
  <dcterms:created xsi:type="dcterms:W3CDTF">2020-09-04T15:18:48Z</dcterms:created>
  <dcterms:modified xsi:type="dcterms:W3CDTF">2023-04-05T09:33:22Z</dcterms:modified>
</cp:coreProperties>
</file>