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3" r:id="rId6"/>
    <p:sldId id="261" r:id="rId7"/>
    <p:sldId id="262" r:id="rId8"/>
    <p:sldId id="264" r:id="rId9"/>
    <p:sldId id="267" r:id="rId10"/>
    <p:sldId id="265" r:id="rId11"/>
    <p:sldId id="279" r:id="rId12"/>
    <p:sldId id="269" r:id="rId13"/>
    <p:sldId id="270" r:id="rId14"/>
    <p:sldId id="271" r:id="rId15"/>
    <p:sldId id="272" r:id="rId16"/>
    <p:sldId id="278" r:id="rId17"/>
    <p:sldId id="277" r:id="rId18"/>
    <p:sldId id="276" r:id="rId19"/>
    <p:sldId id="280" r:id="rId20"/>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008000"/>
    <a:srgbClr val="FF3300"/>
    <a:srgbClr val="0066FF"/>
    <a:srgbClr val="203864"/>
    <a:srgbClr val="FF0000"/>
    <a:srgbClr val="8FAAC4"/>
    <a:srgbClr val="8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832" autoAdjust="0"/>
    <p:restoredTop sz="94660"/>
  </p:normalViewPr>
  <p:slideViewPr>
    <p:cSldViewPr snapToGrid="0">
      <p:cViewPr varScale="1">
        <p:scale>
          <a:sx n="73" d="100"/>
          <a:sy n="73" d="100"/>
        </p:scale>
        <p:origin x="-342"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AEB73E-DF16-4B1C-8716-689EE861EA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r-HR"/>
          </a:p>
        </p:txBody>
      </p:sp>
      <p:sp>
        <p:nvSpPr>
          <p:cNvPr id="3" name="Subtitle 2">
            <a:extLst>
              <a:ext uri="{FF2B5EF4-FFF2-40B4-BE49-F238E27FC236}">
                <a16:creationId xmlns:a16="http://schemas.microsoft.com/office/drawing/2014/main" xmlns="" id="{07FBB85B-1F40-4952-BC3A-1F289836E9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r-HR"/>
          </a:p>
        </p:txBody>
      </p:sp>
      <p:sp>
        <p:nvSpPr>
          <p:cNvPr id="4" name="Date Placeholder 3">
            <a:extLst>
              <a:ext uri="{FF2B5EF4-FFF2-40B4-BE49-F238E27FC236}">
                <a16:creationId xmlns:a16="http://schemas.microsoft.com/office/drawing/2014/main" xmlns="" id="{0459B671-7409-4C02-A62A-E3C08673DDA3}"/>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5" name="Footer Placeholder 4">
            <a:extLst>
              <a:ext uri="{FF2B5EF4-FFF2-40B4-BE49-F238E27FC236}">
                <a16:creationId xmlns:a16="http://schemas.microsoft.com/office/drawing/2014/main" xmlns="" id="{1E951935-6954-4B96-ACB5-A2D63925185A}"/>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xmlns="" id="{AC6B2806-E9EB-4228-80BA-8B2844AAB20D}"/>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730534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FFABD5-0764-4A22-AFB3-02B9B7B53707}"/>
              </a:ext>
            </a:extLst>
          </p:cNvPr>
          <p:cNvSpPr>
            <a:spLocks noGrp="1"/>
          </p:cNvSpPr>
          <p:nvPr>
            <p:ph type="title"/>
          </p:nvPr>
        </p:nvSpPr>
        <p:spPr/>
        <p:txBody>
          <a:bodyPr/>
          <a:lstStyle/>
          <a:p>
            <a:r>
              <a:rPr lang="en-US"/>
              <a:t>Click to edit Master title style</a:t>
            </a:r>
            <a:endParaRPr lang="hr-HR"/>
          </a:p>
        </p:txBody>
      </p:sp>
      <p:sp>
        <p:nvSpPr>
          <p:cNvPr id="3" name="Content Placeholder 2">
            <a:extLst>
              <a:ext uri="{FF2B5EF4-FFF2-40B4-BE49-F238E27FC236}">
                <a16:creationId xmlns:a16="http://schemas.microsoft.com/office/drawing/2014/main" xmlns="" id="{A51BFE66-1D73-4470-907B-AF110DF8117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xmlns="" id="{6632AD95-2E5D-4A47-BD4D-7F9CD6B73D48}"/>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5" name="Footer Placeholder 4">
            <a:extLst>
              <a:ext uri="{FF2B5EF4-FFF2-40B4-BE49-F238E27FC236}">
                <a16:creationId xmlns:a16="http://schemas.microsoft.com/office/drawing/2014/main" xmlns="" id="{ABEF0E4E-B9CB-4A0C-AA3E-54F7A3995EE8}"/>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xmlns="" id="{95F05426-0445-4534-8C7A-1A1C6703C2BE}"/>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3943836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CCF8EF-04F9-4EE1-8BD1-EB026D7689C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r-HR"/>
          </a:p>
        </p:txBody>
      </p:sp>
      <p:sp>
        <p:nvSpPr>
          <p:cNvPr id="3" name="Text Placeholder 2">
            <a:extLst>
              <a:ext uri="{FF2B5EF4-FFF2-40B4-BE49-F238E27FC236}">
                <a16:creationId xmlns:a16="http://schemas.microsoft.com/office/drawing/2014/main" xmlns="" id="{80A23448-0407-4D48-905E-48B57C2113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85284CA-9D4E-488F-865E-5C56D469319D}"/>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5" name="Footer Placeholder 4">
            <a:extLst>
              <a:ext uri="{FF2B5EF4-FFF2-40B4-BE49-F238E27FC236}">
                <a16:creationId xmlns:a16="http://schemas.microsoft.com/office/drawing/2014/main" xmlns="" id="{AE9B46C4-C5C5-4BA1-A84D-E08BE1ABBBB2}"/>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xmlns="" id="{38FB5A22-6557-41D3-9329-CA3E3A6A4B0F}"/>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11544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7FB3AB-E93C-421F-8C09-AA152F5B4DE9}"/>
              </a:ext>
            </a:extLst>
          </p:cNvPr>
          <p:cNvSpPr>
            <a:spLocks noGrp="1"/>
          </p:cNvSpPr>
          <p:nvPr>
            <p:ph type="title"/>
          </p:nvPr>
        </p:nvSpPr>
        <p:spPr/>
        <p:txBody>
          <a:bodyPr/>
          <a:lstStyle/>
          <a:p>
            <a:r>
              <a:rPr lang="en-US"/>
              <a:t>Click to edit Master title style</a:t>
            </a:r>
            <a:endParaRPr lang="hr-HR"/>
          </a:p>
        </p:txBody>
      </p:sp>
      <p:sp>
        <p:nvSpPr>
          <p:cNvPr id="3" name="Content Placeholder 2">
            <a:extLst>
              <a:ext uri="{FF2B5EF4-FFF2-40B4-BE49-F238E27FC236}">
                <a16:creationId xmlns:a16="http://schemas.microsoft.com/office/drawing/2014/main" xmlns="" id="{26BA2815-6BBB-44FC-AA94-E45396EB95C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Content Placeholder 3">
            <a:extLst>
              <a:ext uri="{FF2B5EF4-FFF2-40B4-BE49-F238E27FC236}">
                <a16:creationId xmlns:a16="http://schemas.microsoft.com/office/drawing/2014/main" xmlns="" id="{249ECB27-9EAF-4FB6-B0B0-98F01F476EB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Date Placeholder 4">
            <a:extLst>
              <a:ext uri="{FF2B5EF4-FFF2-40B4-BE49-F238E27FC236}">
                <a16:creationId xmlns:a16="http://schemas.microsoft.com/office/drawing/2014/main" xmlns="" id="{E7C50633-1E94-45FB-9A18-E40024372682}"/>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6" name="Footer Placeholder 5">
            <a:extLst>
              <a:ext uri="{FF2B5EF4-FFF2-40B4-BE49-F238E27FC236}">
                <a16:creationId xmlns:a16="http://schemas.microsoft.com/office/drawing/2014/main" xmlns="" id="{18B2427F-A4D2-487E-82F5-3717C7B66858}"/>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xmlns="" id="{9E944892-4C04-47A3-915D-45F00B0127C4}"/>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876631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770ED5-D801-4F1D-90B8-42E99ACF38F1}"/>
              </a:ext>
            </a:extLst>
          </p:cNvPr>
          <p:cNvSpPr>
            <a:spLocks noGrp="1"/>
          </p:cNvSpPr>
          <p:nvPr>
            <p:ph type="title"/>
          </p:nvPr>
        </p:nvSpPr>
        <p:spPr>
          <a:xfrm>
            <a:off x="839788" y="365125"/>
            <a:ext cx="10515600" cy="1325563"/>
          </a:xfrm>
        </p:spPr>
        <p:txBody>
          <a:bodyPr/>
          <a:lstStyle/>
          <a:p>
            <a:r>
              <a:rPr lang="en-US"/>
              <a:t>Click to edit Master title style</a:t>
            </a:r>
            <a:endParaRPr lang="hr-HR"/>
          </a:p>
        </p:txBody>
      </p:sp>
      <p:sp>
        <p:nvSpPr>
          <p:cNvPr id="3" name="Text Placeholder 2">
            <a:extLst>
              <a:ext uri="{FF2B5EF4-FFF2-40B4-BE49-F238E27FC236}">
                <a16:creationId xmlns:a16="http://schemas.microsoft.com/office/drawing/2014/main" xmlns="" id="{A85C25BE-C312-4E69-893A-CCE3C14A8F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7FA1CB15-5E62-477F-99D7-4BCBB55AEA5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Text Placeholder 4">
            <a:extLst>
              <a:ext uri="{FF2B5EF4-FFF2-40B4-BE49-F238E27FC236}">
                <a16:creationId xmlns:a16="http://schemas.microsoft.com/office/drawing/2014/main" xmlns="" id="{DB7629DB-2D6A-4BB3-8A13-55FEF8B653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9F0FED96-D721-4618-9ACD-70FCC7ED295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7" name="Date Placeholder 6">
            <a:extLst>
              <a:ext uri="{FF2B5EF4-FFF2-40B4-BE49-F238E27FC236}">
                <a16:creationId xmlns:a16="http://schemas.microsoft.com/office/drawing/2014/main" xmlns="" id="{E3BE647E-F562-49D2-91F9-FFDB01757BFD}"/>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8" name="Footer Placeholder 7">
            <a:extLst>
              <a:ext uri="{FF2B5EF4-FFF2-40B4-BE49-F238E27FC236}">
                <a16:creationId xmlns:a16="http://schemas.microsoft.com/office/drawing/2014/main" xmlns="" id="{0F2BECB3-0A54-4391-B7DA-18FF284EC039}"/>
              </a:ext>
            </a:extLst>
          </p:cNvPr>
          <p:cNvSpPr>
            <a:spLocks noGrp="1"/>
          </p:cNvSpPr>
          <p:nvPr>
            <p:ph type="ftr" sz="quarter" idx="11"/>
          </p:nvPr>
        </p:nvSpPr>
        <p:spPr/>
        <p:txBody>
          <a:bodyPr/>
          <a:lstStyle/>
          <a:p>
            <a:endParaRPr lang="hr-HR"/>
          </a:p>
        </p:txBody>
      </p:sp>
      <p:sp>
        <p:nvSpPr>
          <p:cNvPr id="9" name="Slide Number Placeholder 8">
            <a:extLst>
              <a:ext uri="{FF2B5EF4-FFF2-40B4-BE49-F238E27FC236}">
                <a16:creationId xmlns:a16="http://schemas.microsoft.com/office/drawing/2014/main" xmlns="" id="{B557D1E8-347A-45BA-BB54-41A14E9FB3BA}"/>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4931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B43B69-1FB8-45C9-A369-2E3458FD90E3}"/>
              </a:ext>
            </a:extLst>
          </p:cNvPr>
          <p:cNvSpPr>
            <a:spLocks noGrp="1"/>
          </p:cNvSpPr>
          <p:nvPr>
            <p:ph type="title"/>
          </p:nvPr>
        </p:nvSpPr>
        <p:spPr/>
        <p:txBody>
          <a:bodyPr/>
          <a:lstStyle/>
          <a:p>
            <a:r>
              <a:rPr lang="en-US"/>
              <a:t>Click to edit Master title style</a:t>
            </a:r>
            <a:endParaRPr lang="hr-HR"/>
          </a:p>
        </p:txBody>
      </p:sp>
      <p:sp>
        <p:nvSpPr>
          <p:cNvPr id="3" name="Date Placeholder 2">
            <a:extLst>
              <a:ext uri="{FF2B5EF4-FFF2-40B4-BE49-F238E27FC236}">
                <a16:creationId xmlns:a16="http://schemas.microsoft.com/office/drawing/2014/main" xmlns="" id="{ACE2E330-2F3C-411E-BC78-333E567A473F}"/>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4" name="Footer Placeholder 3">
            <a:extLst>
              <a:ext uri="{FF2B5EF4-FFF2-40B4-BE49-F238E27FC236}">
                <a16:creationId xmlns:a16="http://schemas.microsoft.com/office/drawing/2014/main" xmlns="" id="{B1A9F067-E6E7-44B2-9670-BE8DCE7D4764}"/>
              </a:ext>
            </a:extLst>
          </p:cNvPr>
          <p:cNvSpPr>
            <a:spLocks noGrp="1"/>
          </p:cNvSpPr>
          <p:nvPr>
            <p:ph type="ftr" sz="quarter" idx="11"/>
          </p:nvPr>
        </p:nvSpPr>
        <p:spPr/>
        <p:txBody>
          <a:bodyPr/>
          <a:lstStyle/>
          <a:p>
            <a:endParaRPr lang="hr-HR"/>
          </a:p>
        </p:txBody>
      </p:sp>
      <p:sp>
        <p:nvSpPr>
          <p:cNvPr id="5" name="Slide Number Placeholder 4">
            <a:extLst>
              <a:ext uri="{FF2B5EF4-FFF2-40B4-BE49-F238E27FC236}">
                <a16:creationId xmlns:a16="http://schemas.microsoft.com/office/drawing/2014/main" xmlns="" id="{31C36B93-389F-4772-A27E-9F2914E7C0AF}"/>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2334568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4BAA2B9-7E30-4535-8C80-310BDCFADBE3}"/>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3" name="Footer Placeholder 2">
            <a:extLst>
              <a:ext uri="{FF2B5EF4-FFF2-40B4-BE49-F238E27FC236}">
                <a16:creationId xmlns:a16="http://schemas.microsoft.com/office/drawing/2014/main" xmlns="" id="{AFCC32F3-B96C-4C3F-B936-89C4A6DBF0C2}"/>
              </a:ext>
            </a:extLst>
          </p:cNvPr>
          <p:cNvSpPr>
            <a:spLocks noGrp="1"/>
          </p:cNvSpPr>
          <p:nvPr>
            <p:ph type="ftr" sz="quarter" idx="11"/>
          </p:nvPr>
        </p:nvSpPr>
        <p:spPr/>
        <p:txBody>
          <a:bodyPr/>
          <a:lstStyle/>
          <a:p>
            <a:endParaRPr lang="hr-HR"/>
          </a:p>
        </p:txBody>
      </p:sp>
      <p:sp>
        <p:nvSpPr>
          <p:cNvPr id="4" name="Slide Number Placeholder 3">
            <a:extLst>
              <a:ext uri="{FF2B5EF4-FFF2-40B4-BE49-F238E27FC236}">
                <a16:creationId xmlns:a16="http://schemas.microsoft.com/office/drawing/2014/main" xmlns="" id="{81413D06-C0B4-4728-9521-7559B3E12493}"/>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530594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1D6678-653A-460D-82B0-4D6FEFF671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Content Placeholder 2">
            <a:extLst>
              <a:ext uri="{FF2B5EF4-FFF2-40B4-BE49-F238E27FC236}">
                <a16:creationId xmlns:a16="http://schemas.microsoft.com/office/drawing/2014/main" xmlns="" id="{871D919A-C9BB-4303-A369-180233B66D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Text Placeholder 3">
            <a:extLst>
              <a:ext uri="{FF2B5EF4-FFF2-40B4-BE49-F238E27FC236}">
                <a16:creationId xmlns:a16="http://schemas.microsoft.com/office/drawing/2014/main" xmlns="" id="{A4A0C1BA-10D1-4D92-8DE8-58CE5D81B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386BE92C-5D67-4EE1-A0CF-9A467AB089ED}"/>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6" name="Footer Placeholder 5">
            <a:extLst>
              <a:ext uri="{FF2B5EF4-FFF2-40B4-BE49-F238E27FC236}">
                <a16:creationId xmlns:a16="http://schemas.microsoft.com/office/drawing/2014/main" xmlns="" id="{1BDC867C-6B2D-47B3-ADC1-C8E65558598F}"/>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xmlns="" id="{A2D4237B-B721-4079-A2AE-9816C1B71610}"/>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704838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6E2E2B-4ED9-4AFC-B225-AFC5A140A1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Picture Placeholder 2">
            <a:extLst>
              <a:ext uri="{FF2B5EF4-FFF2-40B4-BE49-F238E27FC236}">
                <a16:creationId xmlns:a16="http://schemas.microsoft.com/office/drawing/2014/main" xmlns="" id="{7E9E2A45-6233-40FE-876B-113894077A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Text Placeholder 3">
            <a:extLst>
              <a:ext uri="{FF2B5EF4-FFF2-40B4-BE49-F238E27FC236}">
                <a16:creationId xmlns:a16="http://schemas.microsoft.com/office/drawing/2014/main" xmlns="" id="{D57915CA-53A7-4739-A1E3-C1060094A0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34FFA684-E9CC-4F85-BD47-2BD4CF60A06D}"/>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6" name="Footer Placeholder 5">
            <a:extLst>
              <a:ext uri="{FF2B5EF4-FFF2-40B4-BE49-F238E27FC236}">
                <a16:creationId xmlns:a16="http://schemas.microsoft.com/office/drawing/2014/main" xmlns="" id="{53F38989-3CA0-4CF8-A222-E3AE926C1BA4}"/>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xmlns="" id="{E8AE58A4-8446-478D-8BB0-9A660775E8B5}"/>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1963448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7EAF21-A60B-41DA-9C41-9541AC5A6FC3}"/>
              </a:ext>
            </a:extLst>
          </p:cNvPr>
          <p:cNvSpPr>
            <a:spLocks noGrp="1"/>
          </p:cNvSpPr>
          <p:nvPr>
            <p:ph type="title"/>
          </p:nvPr>
        </p:nvSpPr>
        <p:spPr/>
        <p:txBody>
          <a:bodyPr/>
          <a:lstStyle/>
          <a:p>
            <a:r>
              <a:rPr lang="en-US"/>
              <a:t>Click to edit Master title style</a:t>
            </a:r>
            <a:endParaRPr lang="hr-HR"/>
          </a:p>
        </p:txBody>
      </p:sp>
      <p:sp>
        <p:nvSpPr>
          <p:cNvPr id="3" name="Vertical Text Placeholder 2">
            <a:extLst>
              <a:ext uri="{FF2B5EF4-FFF2-40B4-BE49-F238E27FC236}">
                <a16:creationId xmlns:a16="http://schemas.microsoft.com/office/drawing/2014/main" xmlns="" id="{FD37A0E4-8ED8-4F0D-84A0-6A98BA0E39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xmlns="" id="{1F15302E-645E-4F9E-926C-02A5FA4A1752}"/>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5" name="Footer Placeholder 4">
            <a:extLst>
              <a:ext uri="{FF2B5EF4-FFF2-40B4-BE49-F238E27FC236}">
                <a16:creationId xmlns:a16="http://schemas.microsoft.com/office/drawing/2014/main" xmlns="" id="{BBA2A852-F654-4AD0-BC8F-8B0608B2C76E}"/>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xmlns="" id="{61680B85-788A-4832-ADAA-C6F1AF150867}"/>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244690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FB22D23-B5CE-44B9-A9B7-0CC381E968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hr-HR"/>
          </a:p>
        </p:txBody>
      </p:sp>
      <p:sp>
        <p:nvSpPr>
          <p:cNvPr id="3" name="Vertical Text Placeholder 2">
            <a:extLst>
              <a:ext uri="{FF2B5EF4-FFF2-40B4-BE49-F238E27FC236}">
                <a16:creationId xmlns:a16="http://schemas.microsoft.com/office/drawing/2014/main" xmlns="" id="{30137FEF-4AA3-4A0A-8AFE-276A8AC542B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xmlns="" id="{95AED627-AE2E-4FD6-B107-7D7DFFFCF3F9}"/>
              </a:ext>
            </a:extLst>
          </p:cNvPr>
          <p:cNvSpPr>
            <a:spLocks noGrp="1"/>
          </p:cNvSpPr>
          <p:nvPr>
            <p:ph type="dt" sz="half" idx="10"/>
          </p:nvPr>
        </p:nvSpPr>
        <p:spPr/>
        <p:txBody>
          <a:bodyPr/>
          <a:lstStyle/>
          <a:p>
            <a:fld id="{F360D7DF-FB20-4F5F-A61B-721F6233DCD7}" type="datetimeFigureOut">
              <a:rPr lang="hr-HR" smtClean="0"/>
              <a:pPr/>
              <a:t>12.4.2023.</a:t>
            </a:fld>
            <a:endParaRPr lang="hr-HR"/>
          </a:p>
        </p:txBody>
      </p:sp>
      <p:sp>
        <p:nvSpPr>
          <p:cNvPr id="5" name="Footer Placeholder 4">
            <a:extLst>
              <a:ext uri="{FF2B5EF4-FFF2-40B4-BE49-F238E27FC236}">
                <a16:creationId xmlns:a16="http://schemas.microsoft.com/office/drawing/2014/main" xmlns="" id="{7E8CBBDE-EB73-4BEA-9598-F21C5115D8E4}"/>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xmlns="" id="{68FEE413-1349-4647-B397-BDE562FF483B}"/>
              </a:ext>
            </a:extLst>
          </p:cNvPr>
          <p:cNvSpPr>
            <a:spLocks noGrp="1"/>
          </p:cNvSpPr>
          <p:nvPr>
            <p:ph type="sldNum" sz="quarter" idx="12"/>
          </p:nvPr>
        </p:nvSpPr>
        <p:spPr/>
        <p:txBody>
          <a:body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1015325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C8CD81D8-DA70-49AE-8B69-D819363825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hr-HR"/>
          </a:p>
        </p:txBody>
      </p:sp>
      <p:sp>
        <p:nvSpPr>
          <p:cNvPr id="3" name="Text Placeholder 2">
            <a:extLst>
              <a:ext uri="{FF2B5EF4-FFF2-40B4-BE49-F238E27FC236}">
                <a16:creationId xmlns:a16="http://schemas.microsoft.com/office/drawing/2014/main" xmlns="" id="{5C5E311F-8D7E-48E1-8421-555AF33155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xmlns="" id="{EC01F160-03D4-49B7-A77A-CDECD15C9C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0D7DF-FB20-4F5F-A61B-721F6233DCD7}" type="datetimeFigureOut">
              <a:rPr lang="hr-HR" smtClean="0"/>
              <a:pPr/>
              <a:t>12.4.2023.</a:t>
            </a:fld>
            <a:endParaRPr lang="hr-HR"/>
          </a:p>
        </p:txBody>
      </p:sp>
      <p:sp>
        <p:nvSpPr>
          <p:cNvPr id="5" name="Footer Placeholder 4">
            <a:extLst>
              <a:ext uri="{FF2B5EF4-FFF2-40B4-BE49-F238E27FC236}">
                <a16:creationId xmlns:a16="http://schemas.microsoft.com/office/drawing/2014/main" xmlns="" id="{E8041668-EC6E-4A10-9AF9-473D89D848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r-HR"/>
          </a:p>
        </p:txBody>
      </p:sp>
      <p:sp>
        <p:nvSpPr>
          <p:cNvPr id="6" name="Slide Number Placeholder 5">
            <a:extLst>
              <a:ext uri="{FF2B5EF4-FFF2-40B4-BE49-F238E27FC236}">
                <a16:creationId xmlns:a16="http://schemas.microsoft.com/office/drawing/2014/main" xmlns="" id="{61F4CB1E-F92D-49B5-A4CE-6676404DEF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13090B-CFAC-403F-AF3A-D3BCB212CC16}" type="slidenum">
              <a:rPr lang="hr-HR" smtClean="0"/>
              <a:pPr/>
              <a:t>‹N›</a:t>
            </a:fld>
            <a:endParaRPr lang="hr-HR"/>
          </a:p>
        </p:txBody>
      </p:sp>
    </p:spTree>
    <p:extLst>
      <p:ext uri="{BB962C8B-B14F-4D97-AF65-F5344CB8AC3E}">
        <p14:creationId xmlns:p14="http://schemas.microsoft.com/office/powerpoint/2010/main" xmlns="" val="1764375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10" Type="http://schemas.openxmlformats.org/officeDocument/2006/relationships/image" Target="../media/image13.png"/><Relationship Id="rId4" Type="http://schemas.openxmlformats.org/officeDocument/2006/relationships/image" Target="../media/image7.jpe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mailto:dalida.rittossa@Uniri.pravri.hr" TargetMode="Externa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1E116B-F72E-4E11-A62D-AAE26B8D40E9}"/>
              </a:ext>
            </a:extLst>
          </p:cNvPr>
          <p:cNvSpPr>
            <a:spLocks noGrp="1"/>
          </p:cNvSpPr>
          <p:nvPr>
            <p:ph type="ctrTitle"/>
          </p:nvPr>
        </p:nvSpPr>
        <p:spPr>
          <a:xfrm>
            <a:off x="320040" y="1570216"/>
            <a:ext cx="10163927" cy="2527121"/>
          </a:xfrm>
        </p:spPr>
        <p:txBody>
          <a:bodyPr>
            <a:normAutofit/>
          </a:bodyPr>
          <a:lstStyle/>
          <a:p>
            <a:r>
              <a:rPr lang="en-GB" sz="4000" b="1" dirty="0">
                <a:solidFill>
                  <a:srgbClr val="203864"/>
                </a:solidFill>
              </a:rPr>
              <a:t>The Social Dangerousness</a:t>
            </a:r>
          </a:p>
        </p:txBody>
      </p:sp>
      <p:sp>
        <p:nvSpPr>
          <p:cNvPr id="3" name="Subtitle 2">
            <a:extLst>
              <a:ext uri="{FF2B5EF4-FFF2-40B4-BE49-F238E27FC236}">
                <a16:creationId xmlns:a16="http://schemas.microsoft.com/office/drawing/2014/main" xmlns="" id="{8C0D0ED9-22F7-4699-AF14-D3C3BA0CAEE2}"/>
              </a:ext>
            </a:extLst>
          </p:cNvPr>
          <p:cNvSpPr>
            <a:spLocks noGrp="1"/>
          </p:cNvSpPr>
          <p:nvPr>
            <p:ph type="subTitle" idx="1"/>
          </p:nvPr>
        </p:nvSpPr>
        <p:spPr>
          <a:xfrm>
            <a:off x="320041" y="5140302"/>
            <a:ext cx="10133616" cy="1374798"/>
          </a:xfrm>
        </p:spPr>
        <p:txBody>
          <a:bodyPr>
            <a:normAutofit fontScale="92500" lnSpcReduction="20000"/>
          </a:bodyPr>
          <a:lstStyle/>
          <a:p>
            <a:endParaRPr lang="en-US" sz="1800" dirty="0">
              <a:solidFill>
                <a:schemeClr val="tx2"/>
              </a:solidFill>
            </a:endParaRPr>
          </a:p>
          <a:p>
            <a:pPr algn="r"/>
            <a:r>
              <a:rPr lang="en-GB" sz="2000" dirty="0">
                <a:solidFill>
                  <a:schemeClr val="tx2"/>
                </a:solidFill>
              </a:rPr>
              <a:t>Dalida Rittossa, J.S.D.</a:t>
            </a:r>
          </a:p>
          <a:p>
            <a:pPr algn="r"/>
            <a:r>
              <a:rPr lang="en-GB" sz="2000" dirty="0">
                <a:solidFill>
                  <a:schemeClr val="tx2"/>
                </a:solidFill>
              </a:rPr>
              <a:t>Associate Professor</a:t>
            </a:r>
          </a:p>
          <a:p>
            <a:pPr algn="r"/>
            <a:r>
              <a:rPr lang="en-GB" sz="2000" dirty="0">
                <a:solidFill>
                  <a:schemeClr val="tx2"/>
                </a:solidFill>
              </a:rPr>
              <a:t>University of Rijeka, Faculty of Law</a:t>
            </a:r>
          </a:p>
        </p:txBody>
      </p:sp>
      <p:cxnSp>
        <p:nvCxnSpPr>
          <p:cNvPr id="13" name="Straight Connector 12">
            <a:extLst>
              <a:ext uri="{FF2B5EF4-FFF2-40B4-BE49-F238E27FC236}">
                <a16:creationId xmlns:a16="http://schemas.microsoft.com/office/drawing/2014/main" xmlns="" id="{4E844D55-2498-485F-A068-303F614D4BAE}"/>
              </a:ext>
            </a:extLst>
          </p:cNvPr>
          <p:cNvCxnSpPr>
            <a:cxnSpLocks/>
          </p:cNvCxnSpPr>
          <p:nvPr/>
        </p:nvCxnSpPr>
        <p:spPr>
          <a:xfrm>
            <a:off x="331734" y="5140302"/>
            <a:ext cx="10181181" cy="0"/>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xmlns="" id="{33BBE889-19EA-4438-B198-2A37F5DAF28B}"/>
              </a:ext>
            </a:extLst>
          </p:cNvPr>
          <p:cNvPicPr>
            <a:picLocks noChangeAspect="1"/>
          </p:cNvPicPr>
          <p:nvPr/>
        </p:nvPicPr>
        <p:blipFill>
          <a:blip r:embed="rId2" cstate="print"/>
          <a:stretch>
            <a:fillRect/>
          </a:stretch>
        </p:blipFill>
        <p:spPr>
          <a:xfrm>
            <a:off x="10501221" y="-1600"/>
            <a:ext cx="1900859" cy="6858000"/>
          </a:xfrm>
          <a:prstGeom prst="rect">
            <a:avLst/>
          </a:prstGeom>
        </p:spPr>
      </p:pic>
      <p:cxnSp>
        <p:nvCxnSpPr>
          <p:cNvPr id="19" name="Straight Connector 18">
            <a:extLst>
              <a:ext uri="{FF2B5EF4-FFF2-40B4-BE49-F238E27FC236}">
                <a16:creationId xmlns:a16="http://schemas.microsoft.com/office/drawing/2014/main" xmlns="" id="{7597A951-F3AF-4358-BBAF-F5E6C9E47139}"/>
              </a:ext>
            </a:extLst>
          </p:cNvPr>
          <p:cNvCxnSpPr>
            <a:cxnSpLocks/>
          </p:cNvCxnSpPr>
          <p:nvPr/>
        </p:nvCxnSpPr>
        <p:spPr>
          <a:xfrm>
            <a:off x="331734" y="6527142"/>
            <a:ext cx="1018118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TextBox 3">
            <a:extLst>
              <a:ext uri="{FF2B5EF4-FFF2-40B4-BE49-F238E27FC236}">
                <a16:creationId xmlns:a16="http://schemas.microsoft.com/office/drawing/2014/main" xmlns="" id="{B2C0293B-D686-4F9F-BB80-F7217ADE5E22}"/>
              </a:ext>
            </a:extLst>
          </p:cNvPr>
          <p:cNvSpPr txBox="1">
            <a:spLocks noChangeArrowheads="1"/>
          </p:cNvSpPr>
          <p:nvPr/>
        </p:nvSpPr>
        <p:spPr bwMode="auto">
          <a:xfrm>
            <a:off x="331733" y="4116293"/>
            <a:ext cx="10133615"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a:endParaRPr lang="en-US" altLang="sr-Latn-RS" dirty="0">
              <a:solidFill>
                <a:schemeClr val="accent1"/>
              </a:solidFill>
            </a:endParaRPr>
          </a:p>
          <a:p>
            <a:pPr algn="r"/>
            <a:endParaRPr lang="en-US" altLang="sr-Latn-RS" dirty="0">
              <a:solidFill>
                <a:schemeClr val="accent1"/>
              </a:solidFill>
            </a:endParaRPr>
          </a:p>
          <a:p>
            <a:pPr algn="r"/>
            <a:endParaRPr lang="en-US" altLang="sr-Latn-RS" dirty="0">
              <a:solidFill>
                <a:schemeClr val="accent1"/>
              </a:solidFill>
            </a:endParaRPr>
          </a:p>
        </p:txBody>
      </p:sp>
      <p:pic>
        <p:nvPicPr>
          <p:cNvPr id="7" name="Picture 6">
            <a:extLst>
              <a:ext uri="{FF2B5EF4-FFF2-40B4-BE49-F238E27FC236}">
                <a16:creationId xmlns:a16="http://schemas.microsoft.com/office/drawing/2014/main" xmlns="" id="{3EC7F018-0169-47BB-8991-9A7DC710AAE7}"/>
              </a:ext>
            </a:extLst>
          </p:cNvPr>
          <p:cNvPicPr>
            <a:picLocks noChangeAspect="1"/>
          </p:cNvPicPr>
          <p:nvPr/>
        </p:nvPicPr>
        <p:blipFill>
          <a:blip r:embed="rId3" cstate="print"/>
          <a:stretch>
            <a:fillRect/>
          </a:stretch>
        </p:blipFill>
        <p:spPr>
          <a:xfrm>
            <a:off x="9251055" y="159476"/>
            <a:ext cx="1047619" cy="1104762"/>
          </a:xfrm>
          <a:prstGeom prst="rect">
            <a:avLst/>
          </a:prstGeom>
        </p:spPr>
      </p:pic>
      <p:pic>
        <p:nvPicPr>
          <p:cNvPr id="5" name="Picture 4">
            <a:extLst>
              <a:ext uri="{FF2B5EF4-FFF2-40B4-BE49-F238E27FC236}">
                <a16:creationId xmlns:a16="http://schemas.microsoft.com/office/drawing/2014/main" xmlns="" id="{6608E192-2EF0-433A-8024-67F22F041EBC}"/>
              </a:ext>
            </a:extLst>
          </p:cNvPr>
          <p:cNvPicPr>
            <a:picLocks noChangeAspect="1"/>
          </p:cNvPicPr>
          <p:nvPr/>
        </p:nvPicPr>
        <p:blipFill>
          <a:blip r:embed="rId4" cstate="print"/>
          <a:stretch>
            <a:fillRect/>
          </a:stretch>
        </p:blipFill>
        <p:spPr>
          <a:xfrm>
            <a:off x="18428" y="-1600"/>
            <a:ext cx="1374799" cy="1374799"/>
          </a:xfrm>
          <a:prstGeom prst="rect">
            <a:avLst/>
          </a:prstGeom>
        </p:spPr>
      </p:pic>
    </p:spTree>
    <p:extLst>
      <p:ext uri="{BB962C8B-B14F-4D97-AF65-F5344CB8AC3E}">
        <p14:creationId xmlns:p14="http://schemas.microsoft.com/office/powerpoint/2010/main" xmlns="" val="3173600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262927" y="887608"/>
            <a:ext cx="11680422" cy="5363873"/>
          </a:xfrm>
        </p:spPr>
        <p:txBody>
          <a:bodyPr>
            <a:normAutofit/>
          </a:bodyPr>
          <a:lstStyle/>
          <a:p>
            <a:pPr lvl="1">
              <a:buClr>
                <a:schemeClr val="tx2"/>
              </a:buClr>
            </a:pPr>
            <a:endParaRPr lang="hr-HR" sz="1800" dirty="0"/>
          </a:p>
        </p:txBody>
      </p:sp>
      <p:pic>
        <p:nvPicPr>
          <p:cNvPr id="7" name="Picture 4" descr="D:\Users\Dalida\Pictures\depositphotos_33916361-3d-man-thinking-sitting-on-a-backless-stool-with-blank-thought-bubble.jpg">
            <a:extLst>
              <a:ext uri="{FF2B5EF4-FFF2-40B4-BE49-F238E27FC236}">
                <a16:creationId xmlns:a16="http://schemas.microsoft.com/office/drawing/2014/main" xmlns="" id="{98289C78-D5BA-465F-BD80-A90B3718E7F0}"/>
              </a:ext>
            </a:extLst>
          </p:cNvPr>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16415" r="34722" b="6045"/>
          <a:stretch/>
        </p:blipFill>
        <p:spPr bwMode="auto">
          <a:xfrm>
            <a:off x="5348641" y="2944626"/>
            <a:ext cx="1679034" cy="1994432"/>
          </a:xfrm>
          <a:prstGeom prst="rect">
            <a:avLst/>
          </a:prstGeom>
          <a:noFill/>
          <a:extLst>
            <a:ext uri="{909E8E84-426E-40DD-AFC4-6F175D3DCCD1}">
              <a14:hiddenFill xmlns:a14="http://schemas.microsoft.com/office/drawing/2010/main" xmlns="">
                <a:solidFill>
                  <a:srgbClr val="FFFFFF"/>
                </a:solidFill>
              </a14:hiddenFill>
            </a:ext>
          </a:extLst>
        </p:spPr>
      </p:pic>
      <p:sp>
        <p:nvSpPr>
          <p:cNvPr id="39" name="TextBox 38">
            <a:extLst>
              <a:ext uri="{FF2B5EF4-FFF2-40B4-BE49-F238E27FC236}">
                <a16:creationId xmlns:a16="http://schemas.microsoft.com/office/drawing/2014/main" xmlns="" id="{E1747097-AE9E-4E69-917C-3F070AE6036D}"/>
              </a:ext>
            </a:extLst>
          </p:cNvPr>
          <p:cNvSpPr txBox="1"/>
          <p:nvPr/>
        </p:nvSpPr>
        <p:spPr>
          <a:xfrm>
            <a:off x="3018323" y="2658285"/>
            <a:ext cx="4253280" cy="2769989"/>
          </a:xfrm>
          <a:prstGeom prst="rect">
            <a:avLst/>
          </a:prstGeom>
          <a:noFill/>
        </p:spPr>
        <p:txBody>
          <a:bodyPr wrap="none" rtlCol="0">
            <a:spAutoFit/>
          </a:bodyPr>
          <a:lstStyle/>
          <a:p>
            <a:r>
              <a:rPr lang="en-US" sz="1400" dirty="0">
                <a:solidFill>
                  <a:srgbClr val="C00000"/>
                </a:solidFill>
              </a:rPr>
              <a:t>=</a:t>
            </a:r>
            <a:r>
              <a:rPr lang="en-US" sz="1400" dirty="0"/>
              <a:t> a morbid, true, real, visible, palpable fact </a:t>
            </a:r>
          </a:p>
          <a:p>
            <a:r>
              <a:rPr lang="en-US" sz="1400" dirty="0"/>
              <a:t>in the insane asylums, a chronic </a:t>
            </a:r>
          </a:p>
          <a:p>
            <a:r>
              <a:rPr lang="en-US" sz="1400" dirty="0"/>
              <a:t>disease of the brain, [...] is born </a:t>
            </a:r>
          </a:p>
          <a:p>
            <a:r>
              <a:rPr lang="en-US" sz="1400" dirty="0"/>
              <a:t>with the unfortunate person who </a:t>
            </a:r>
          </a:p>
          <a:p>
            <a:r>
              <a:rPr lang="en-US" sz="1400" dirty="0"/>
              <a:t>carries it, and never cures; </a:t>
            </a:r>
          </a:p>
          <a:p>
            <a:r>
              <a:rPr lang="en-US" sz="1400" dirty="0"/>
              <a:t>the morally insane person </a:t>
            </a:r>
          </a:p>
          <a:p>
            <a:r>
              <a:rPr lang="en-US" sz="1400" dirty="0"/>
              <a:t>was born predisposed, </a:t>
            </a:r>
          </a:p>
          <a:p>
            <a:r>
              <a:rPr lang="en-US" sz="1400" dirty="0"/>
              <a:t>formed by nature </a:t>
            </a:r>
          </a:p>
          <a:p>
            <a:r>
              <a:rPr lang="en-US" sz="1400" dirty="0"/>
              <a:t>to misbehave, hence [...] </a:t>
            </a:r>
          </a:p>
          <a:p>
            <a:r>
              <a:rPr lang="en-US" sz="1400" dirty="0"/>
              <a:t>moral insanity has </a:t>
            </a:r>
          </a:p>
          <a:p>
            <a:r>
              <a:rPr lang="en-US" sz="1400" dirty="0"/>
              <a:t>particular morbid causes, </a:t>
            </a:r>
          </a:p>
          <a:p>
            <a:r>
              <a:rPr lang="en-US" sz="1400" dirty="0"/>
              <a:t>among which the hereditary bad disposition stands out.</a:t>
            </a:r>
          </a:p>
          <a:p>
            <a:endParaRPr lang="en-US" sz="600" dirty="0"/>
          </a:p>
        </p:txBody>
      </p:sp>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2201"/>
            <a:ext cx="11704675" cy="1030349"/>
          </a:xfrm>
        </p:spPr>
        <p:txBody>
          <a:bodyPr>
            <a:normAutofit/>
          </a:bodyPr>
          <a:lstStyle/>
          <a:p>
            <a:endParaRPr lang="hr-HR" sz="3600" b="1" dirty="0">
              <a:solidFill>
                <a:schemeClr val="tx2"/>
              </a:solidFill>
            </a:endParaRPr>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3"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4" cstate="print"/>
          <a:stretch>
            <a:fillRect/>
          </a:stretch>
        </p:blipFill>
        <p:spPr>
          <a:xfrm>
            <a:off x="60986" y="6119629"/>
            <a:ext cx="743435" cy="740145"/>
          </a:xfrm>
          <a:prstGeom prst="rect">
            <a:avLst/>
          </a:prstGeom>
        </p:spPr>
      </p:pic>
      <p:sp>
        <p:nvSpPr>
          <p:cNvPr id="9" name="Cloud Callout 3">
            <a:extLst>
              <a:ext uri="{FF2B5EF4-FFF2-40B4-BE49-F238E27FC236}">
                <a16:creationId xmlns:a16="http://schemas.microsoft.com/office/drawing/2014/main" xmlns="" id="{19157801-A17A-4BA8-BBFF-BBAB5001CAE0}"/>
              </a:ext>
            </a:extLst>
          </p:cNvPr>
          <p:cNvSpPr/>
          <p:nvPr/>
        </p:nvSpPr>
        <p:spPr>
          <a:xfrm>
            <a:off x="5810247" y="1696840"/>
            <a:ext cx="2434855" cy="1117475"/>
          </a:xfrm>
          <a:prstGeom prst="cloudCallou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1400" dirty="0">
                <a:solidFill>
                  <a:srgbClr val="0066FF"/>
                </a:solidFill>
              </a:rPr>
              <a:t>Historical genesis of the concept of “Social Dangerousness”?</a:t>
            </a:r>
            <a:endParaRPr lang="hr-HR" sz="1400" dirty="0">
              <a:solidFill>
                <a:srgbClr val="0066FF"/>
              </a:solidFill>
            </a:endParaRPr>
          </a:p>
        </p:txBody>
      </p:sp>
      <p:sp>
        <p:nvSpPr>
          <p:cNvPr id="12" name="TextBox 11">
            <a:extLst>
              <a:ext uri="{FF2B5EF4-FFF2-40B4-BE49-F238E27FC236}">
                <a16:creationId xmlns:a16="http://schemas.microsoft.com/office/drawing/2014/main" xmlns="" id="{F45431C2-68C3-4D2C-9185-A27950411FC6}"/>
              </a:ext>
            </a:extLst>
          </p:cNvPr>
          <p:cNvSpPr txBox="1"/>
          <p:nvPr/>
        </p:nvSpPr>
        <p:spPr>
          <a:xfrm>
            <a:off x="562297" y="5714708"/>
            <a:ext cx="4602029" cy="369332"/>
          </a:xfrm>
          <a:prstGeom prst="rect">
            <a:avLst/>
          </a:prstGeom>
          <a:noFill/>
        </p:spPr>
        <p:txBody>
          <a:bodyPr wrap="none" rtlCol="0">
            <a:spAutoFit/>
          </a:bodyPr>
          <a:lstStyle/>
          <a:p>
            <a:r>
              <a:rPr lang="en-US" dirty="0"/>
              <a:t>Psychiatry as a basis to construct social control.</a:t>
            </a:r>
            <a:endParaRPr lang="hr-HR" dirty="0"/>
          </a:p>
        </p:txBody>
      </p:sp>
      <p:cxnSp>
        <p:nvCxnSpPr>
          <p:cNvPr id="13" name="Straight Connector 12">
            <a:extLst>
              <a:ext uri="{FF2B5EF4-FFF2-40B4-BE49-F238E27FC236}">
                <a16:creationId xmlns:a16="http://schemas.microsoft.com/office/drawing/2014/main" xmlns="" id="{E9C5071E-F838-4F3A-ABCE-90E6B77B4378}"/>
              </a:ext>
            </a:extLst>
          </p:cNvPr>
          <p:cNvCxnSpPr>
            <a:cxnSpLocks/>
          </p:cNvCxnSpPr>
          <p:nvPr/>
        </p:nvCxnSpPr>
        <p:spPr>
          <a:xfrm flipV="1">
            <a:off x="587475" y="6175657"/>
            <a:ext cx="11097706" cy="12613"/>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727891D8-27E3-4C69-BC46-9A043C065503}"/>
              </a:ext>
            </a:extLst>
          </p:cNvPr>
          <p:cNvCxnSpPr>
            <a:cxnSpLocks/>
          </p:cNvCxnSpPr>
          <p:nvPr/>
        </p:nvCxnSpPr>
        <p:spPr>
          <a:xfrm>
            <a:off x="587475" y="6082564"/>
            <a:ext cx="11097706" cy="6483"/>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xmlns="" id="{0AC9A158-ECF7-4788-9880-583DCD719562}"/>
              </a:ext>
            </a:extLst>
          </p:cNvPr>
          <p:cNvCxnSpPr>
            <a:cxnSpLocks/>
          </p:cNvCxnSpPr>
          <p:nvPr/>
        </p:nvCxnSpPr>
        <p:spPr>
          <a:xfrm>
            <a:off x="5164326" y="5911702"/>
            <a:ext cx="1863350" cy="121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xmlns="" id="{12392CDD-F5C6-4D4A-820D-1D104E83B252}"/>
              </a:ext>
            </a:extLst>
          </p:cNvPr>
          <p:cNvSpPr/>
          <p:nvPr/>
        </p:nvSpPr>
        <p:spPr>
          <a:xfrm>
            <a:off x="7287919" y="5624216"/>
            <a:ext cx="2182484" cy="3764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Social security measures</a:t>
            </a:r>
            <a:endParaRPr lang="hr-HR" sz="1400" dirty="0"/>
          </a:p>
        </p:txBody>
      </p:sp>
      <p:sp>
        <p:nvSpPr>
          <p:cNvPr id="25" name="TextBox 24">
            <a:extLst>
              <a:ext uri="{FF2B5EF4-FFF2-40B4-BE49-F238E27FC236}">
                <a16:creationId xmlns:a16="http://schemas.microsoft.com/office/drawing/2014/main" xmlns="" id="{F37375C6-EB7C-4F83-A9AE-E5130A4D5E04}"/>
              </a:ext>
            </a:extLst>
          </p:cNvPr>
          <p:cNvSpPr txBox="1"/>
          <p:nvPr/>
        </p:nvSpPr>
        <p:spPr>
          <a:xfrm>
            <a:off x="7287919" y="5284346"/>
            <a:ext cx="1261179" cy="307777"/>
          </a:xfrm>
          <a:prstGeom prst="rect">
            <a:avLst/>
          </a:prstGeom>
          <a:noFill/>
        </p:spPr>
        <p:txBody>
          <a:bodyPr wrap="none" rtlCol="0">
            <a:spAutoFit/>
          </a:bodyPr>
          <a:lstStyle/>
          <a:p>
            <a:r>
              <a:rPr lang="hr-HR" sz="1400" dirty="0"/>
              <a:t>Foucault</a:t>
            </a:r>
            <a:r>
              <a:rPr lang="en-US" sz="1400" dirty="0"/>
              <a:t>, 2009</a:t>
            </a:r>
            <a:endParaRPr lang="hr-HR" sz="1400" dirty="0"/>
          </a:p>
        </p:txBody>
      </p:sp>
      <p:sp>
        <p:nvSpPr>
          <p:cNvPr id="26" name="TextBox 25">
            <a:extLst>
              <a:ext uri="{FF2B5EF4-FFF2-40B4-BE49-F238E27FC236}">
                <a16:creationId xmlns:a16="http://schemas.microsoft.com/office/drawing/2014/main" xmlns="" id="{4F1C6017-1469-47B4-B028-AE562159C797}"/>
              </a:ext>
            </a:extLst>
          </p:cNvPr>
          <p:cNvSpPr txBox="1"/>
          <p:nvPr/>
        </p:nvSpPr>
        <p:spPr>
          <a:xfrm>
            <a:off x="9621012" y="5592123"/>
            <a:ext cx="274434" cy="369332"/>
          </a:xfrm>
          <a:prstGeom prst="rect">
            <a:avLst/>
          </a:prstGeom>
          <a:noFill/>
        </p:spPr>
        <p:txBody>
          <a:bodyPr wrap="none" rtlCol="0">
            <a:spAutoFit/>
          </a:bodyPr>
          <a:lstStyle/>
          <a:p>
            <a:r>
              <a:rPr lang="en-US" dirty="0"/>
              <a:t>/</a:t>
            </a:r>
            <a:endParaRPr lang="hr-HR" dirty="0"/>
          </a:p>
        </p:txBody>
      </p:sp>
      <p:sp>
        <p:nvSpPr>
          <p:cNvPr id="30" name="Rectangle 29">
            <a:extLst>
              <a:ext uri="{FF2B5EF4-FFF2-40B4-BE49-F238E27FC236}">
                <a16:creationId xmlns:a16="http://schemas.microsoft.com/office/drawing/2014/main" xmlns="" id="{37E403E0-97D8-4033-9425-C67F5534436E}"/>
              </a:ext>
            </a:extLst>
          </p:cNvPr>
          <p:cNvSpPr/>
          <p:nvPr/>
        </p:nvSpPr>
        <p:spPr>
          <a:xfrm>
            <a:off x="9963949" y="5595657"/>
            <a:ext cx="1594345" cy="3764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Social defense</a:t>
            </a:r>
            <a:endParaRPr lang="hr-HR" sz="1400" dirty="0"/>
          </a:p>
        </p:txBody>
      </p:sp>
      <p:sp>
        <p:nvSpPr>
          <p:cNvPr id="31" name="TextBox 30">
            <a:extLst>
              <a:ext uri="{FF2B5EF4-FFF2-40B4-BE49-F238E27FC236}">
                <a16:creationId xmlns:a16="http://schemas.microsoft.com/office/drawing/2014/main" xmlns="" id="{0FBD6912-122E-4AEE-97AE-F8B5DDE08EC9}"/>
              </a:ext>
            </a:extLst>
          </p:cNvPr>
          <p:cNvSpPr txBox="1"/>
          <p:nvPr/>
        </p:nvSpPr>
        <p:spPr>
          <a:xfrm>
            <a:off x="9963949" y="5259866"/>
            <a:ext cx="1170513" cy="307777"/>
          </a:xfrm>
          <a:prstGeom prst="rect">
            <a:avLst/>
          </a:prstGeom>
          <a:noFill/>
        </p:spPr>
        <p:txBody>
          <a:bodyPr wrap="none" rtlCol="0">
            <a:spAutoFit/>
          </a:bodyPr>
          <a:lstStyle/>
          <a:p>
            <a:r>
              <a:rPr lang="hr-HR" sz="1400" dirty="0" err="1"/>
              <a:t>Sannini</a:t>
            </a:r>
            <a:r>
              <a:rPr lang="hr-HR" sz="1400" dirty="0"/>
              <a:t>, 2014</a:t>
            </a:r>
          </a:p>
        </p:txBody>
      </p:sp>
      <p:sp>
        <p:nvSpPr>
          <p:cNvPr id="32" name="TextBox 31">
            <a:extLst>
              <a:ext uri="{FF2B5EF4-FFF2-40B4-BE49-F238E27FC236}">
                <a16:creationId xmlns:a16="http://schemas.microsoft.com/office/drawing/2014/main" xmlns="" id="{63653394-BE7F-4F1C-956D-C0CD8FEFD26C}"/>
              </a:ext>
            </a:extLst>
          </p:cNvPr>
          <p:cNvSpPr txBox="1"/>
          <p:nvPr/>
        </p:nvSpPr>
        <p:spPr>
          <a:xfrm>
            <a:off x="5150520" y="5448091"/>
            <a:ext cx="2103147" cy="523220"/>
          </a:xfrm>
          <a:prstGeom prst="rect">
            <a:avLst/>
          </a:prstGeom>
          <a:noFill/>
        </p:spPr>
        <p:txBody>
          <a:bodyPr wrap="square" rtlCol="0">
            <a:spAutoFit/>
          </a:bodyPr>
          <a:lstStyle/>
          <a:p>
            <a:r>
              <a:rPr lang="en-US" sz="1400" dirty="0">
                <a:solidFill>
                  <a:srgbClr val="C00000"/>
                </a:solidFill>
              </a:rPr>
              <a:t>The acts infringe criminal </a:t>
            </a:r>
          </a:p>
          <a:p>
            <a:r>
              <a:rPr lang="en-US" sz="1400" dirty="0">
                <a:solidFill>
                  <a:srgbClr val="C00000"/>
                </a:solidFill>
              </a:rPr>
              <a:t>and natural law norm</a:t>
            </a:r>
            <a:endParaRPr lang="hr-HR" sz="1400" dirty="0">
              <a:solidFill>
                <a:srgbClr val="C00000"/>
              </a:solidFill>
            </a:endParaRPr>
          </a:p>
        </p:txBody>
      </p:sp>
      <p:sp>
        <p:nvSpPr>
          <p:cNvPr id="35" name="Oval 34">
            <a:extLst>
              <a:ext uri="{FF2B5EF4-FFF2-40B4-BE49-F238E27FC236}">
                <a16:creationId xmlns:a16="http://schemas.microsoft.com/office/drawing/2014/main" xmlns="" id="{34418261-959C-4401-B3C1-FCB317F5D852}"/>
              </a:ext>
            </a:extLst>
          </p:cNvPr>
          <p:cNvSpPr/>
          <p:nvPr/>
        </p:nvSpPr>
        <p:spPr>
          <a:xfrm>
            <a:off x="60986" y="330460"/>
            <a:ext cx="2002176" cy="783601"/>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err="1"/>
              <a:t>Pinel</a:t>
            </a:r>
            <a:r>
              <a:rPr lang="en-US" dirty="0"/>
              <a:t>, </a:t>
            </a:r>
          </a:p>
          <a:p>
            <a:pPr algn="ctr"/>
            <a:r>
              <a:rPr lang="en-US" sz="1400" dirty="0"/>
              <a:t>by the beginning of 19 c.. </a:t>
            </a:r>
          </a:p>
        </p:txBody>
      </p:sp>
      <p:sp>
        <p:nvSpPr>
          <p:cNvPr id="36" name="Oval 35">
            <a:extLst>
              <a:ext uri="{FF2B5EF4-FFF2-40B4-BE49-F238E27FC236}">
                <a16:creationId xmlns:a16="http://schemas.microsoft.com/office/drawing/2014/main" xmlns="" id="{810EA0FD-4FC2-46C6-9555-D701932D4AFC}"/>
              </a:ext>
            </a:extLst>
          </p:cNvPr>
          <p:cNvSpPr/>
          <p:nvPr/>
        </p:nvSpPr>
        <p:spPr>
          <a:xfrm>
            <a:off x="746211" y="1351276"/>
            <a:ext cx="1857846" cy="783601"/>
          </a:xfrm>
          <a:prstGeom prst="ellipse">
            <a:avLst/>
          </a:prstGeom>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Prichard, </a:t>
            </a:r>
          </a:p>
          <a:p>
            <a:pPr algn="ctr"/>
            <a:r>
              <a:rPr lang="en-US" sz="1400" dirty="0"/>
              <a:t>1835</a:t>
            </a:r>
          </a:p>
        </p:txBody>
      </p:sp>
      <p:sp>
        <p:nvSpPr>
          <p:cNvPr id="37" name="TextBox 36">
            <a:extLst>
              <a:ext uri="{FF2B5EF4-FFF2-40B4-BE49-F238E27FC236}">
                <a16:creationId xmlns:a16="http://schemas.microsoft.com/office/drawing/2014/main" xmlns="" id="{5F1FD908-4462-4264-9D5E-1664461E2465}"/>
              </a:ext>
            </a:extLst>
          </p:cNvPr>
          <p:cNvSpPr txBox="1"/>
          <p:nvPr/>
        </p:nvSpPr>
        <p:spPr>
          <a:xfrm>
            <a:off x="179770" y="2216377"/>
            <a:ext cx="2651839" cy="2339102"/>
          </a:xfrm>
          <a:prstGeom prst="rect">
            <a:avLst/>
          </a:prstGeom>
          <a:noFill/>
        </p:spPr>
        <p:txBody>
          <a:bodyPr wrap="square" rtlCol="0">
            <a:spAutoFit/>
          </a:bodyPr>
          <a:lstStyle/>
          <a:p>
            <a:r>
              <a:rPr lang="en-US" sz="1400" dirty="0">
                <a:solidFill>
                  <a:srgbClr val="FF0000"/>
                </a:solidFill>
              </a:rPr>
              <a:t>=</a:t>
            </a:r>
            <a:r>
              <a:rPr lang="en-US" sz="1400" dirty="0"/>
              <a:t> madness consisting in a morbid </a:t>
            </a:r>
          </a:p>
          <a:p>
            <a:r>
              <a:rPr lang="en-US" sz="1400" dirty="0"/>
              <a:t>perversion of the natural feelings, </a:t>
            </a:r>
          </a:p>
          <a:p>
            <a:r>
              <a:rPr lang="en-US" sz="1400" dirty="0"/>
              <a:t>affections, inclinations, temper, </a:t>
            </a:r>
          </a:p>
          <a:p>
            <a:r>
              <a:rPr lang="en-US" sz="1400" dirty="0"/>
              <a:t>habits, moral dispositions, and </a:t>
            </a:r>
          </a:p>
          <a:p>
            <a:r>
              <a:rPr lang="en-US" sz="1400" dirty="0"/>
              <a:t>natural impulses, without any </a:t>
            </a:r>
          </a:p>
          <a:p>
            <a:r>
              <a:rPr lang="en-US" sz="1400" dirty="0"/>
              <a:t>remarkable disorder or defect of </a:t>
            </a:r>
          </a:p>
          <a:p>
            <a:r>
              <a:rPr lang="en-US" sz="1400" dirty="0"/>
              <a:t>the interest or knowing and </a:t>
            </a:r>
          </a:p>
          <a:p>
            <a:r>
              <a:rPr lang="en-US" sz="1400" dirty="0"/>
              <a:t>reasoning faculties, and </a:t>
            </a:r>
          </a:p>
          <a:p>
            <a:r>
              <a:rPr lang="en-US" sz="1400" dirty="0"/>
              <a:t>particularly without any insane </a:t>
            </a:r>
          </a:p>
          <a:p>
            <a:r>
              <a:rPr lang="en-US" sz="1400" dirty="0"/>
              <a:t>illusion or hallucinations.</a:t>
            </a:r>
          </a:p>
          <a:p>
            <a:endParaRPr lang="en-US" sz="600" dirty="0"/>
          </a:p>
        </p:txBody>
      </p:sp>
      <p:sp>
        <p:nvSpPr>
          <p:cNvPr id="38" name="Oval 37">
            <a:extLst>
              <a:ext uri="{FF2B5EF4-FFF2-40B4-BE49-F238E27FC236}">
                <a16:creationId xmlns:a16="http://schemas.microsoft.com/office/drawing/2014/main" xmlns="" id="{CCCCBD49-F94E-4B80-9500-DE5718F27AC9}"/>
              </a:ext>
            </a:extLst>
          </p:cNvPr>
          <p:cNvSpPr/>
          <p:nvPr/>
        </p:nvSpPr>
        <p:spPr>
          <a:xfrm>
            <a:off x="3511318" y="1823810"/>
            <a:ext cx="1619220" cy="797061"/>
          </a:xfrm>
          <a:prstGeom prst="ellipse">
            <a:avLst/>
          </a:prstGeom>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err="1"/>
              <a:t>Livi</a:t>
            </a:r>
            <a:r>
              <a:rPr lang="en-US" dirty="0"/>
              <a:t>, </a:t>
            </a:r>
          </a:p>
          <a:p>
            <a:pPr algn="ctr"/>
            <a:r>
              <a:rPr lang="en-US" sz="1400" dirty="0"/>
              <a:t>1876</a:t>
            </a:r>
          </a:p>
        </p:txBody>
      </p:sp>
      <p:sp>
        <p:nvSpPr>
          <p:cNvPr id="42" name="TextBox 41">
            <a:extLst>
              <a:ext uri="{FF2B5EF4-FFF2-40B4-BE49-F238E27FC236}">
                <a16:creationId xmlns:a16="http://schemas.microsoft.com/office/drawing/2014/main" xmlns="" id="{EC0A9DA8-98EF-44D0-9D9B-AE135248DC87}"/>
              </a:ext>
            </a:extLst>
          </p:cNvPr>
          <p:cNvSpPr txBox="1"/>
          <p:nvPr/>
        </p:nvSpPr>
        <p:spPr>
          <a:xfrm>
            <a:off x="5649686" y="72467"/>
            <a:ext cx="6611328" cy="1569660"/>
          </a:xfrm>
          <a:prstGeom prst="rect">
            <a:avLst/>
          </a:prstGeom>
          <a:noFill/>
        </p:spPr>
        <p:txBody>
          <a:bodyPr wrap="square" rtlCol="0">
            <a:spAutoFit/>
          </a:bodyPr>
          <a:lstStyle/>
          <a:p>
            <a:r>
              <a:rPr lang="en-US" sz="1200" dirty="0"/>
              <a:t>Incorrect behavior, annoys other patients, is disobedient, intolerant of discipline, cries over nothing, has a tendency to steal [...]. It is very difficult to make an accurate judgment about the state of his mental abilities, because the patient hardly or insufficiently responds to the questions addressed to him. Thus, the reporter could only get him to say nothing more than his name and age [...] he does not obey even the most elementary commands [...] very little attention. Prof. </a:t>
            </a:r>
            <a:r>
              <a:rPr lang="en-US" sz="1200" dirty="0" err="1"/>
              <a:t>Mingazzini</a:t>
            </a:r>
            <a:r>
              <a:rPr lang="en-US" sz="1200" dirty="0"/>
              <a:t> knows the patient and considers him </a:t>
            </a:r>
            <a:r>
              <a:rPr lang="en-US" sz="1200" b="1" dirty="0">
                <a:solidFill>
                  <a:schemeClr val="tx2"/>
                </a:solidFill>
              </a:rPr>
              <a:t>a </a:t>
            </a:r>
            <a:r>
              <a:rPr lang="en-US" sz="1200" b="1" dirty="0">
                <a:solidFill>
                  <a:schemeClr val="accent1">
                    <a:lumMod val="75000"/>
                  </a:schemeClr>
                </a:solidFill>
              </a:rPr>
              <a:t>moral lunatic</a:t>
            </a:r>
            <a:r>
              <a:rPr lang="en-US" sz="1200" dirty="0"/>
              <a:t>: Anamnesis and behavior confirm this. Certainly he is a severe imbecile who shows marked antisocial tendencies: </a:t>
            </a:r>
            <a:r>
              <a:rPr lang="en-US" sz="1200" b="1" dirty="0">
                <a:solidFill>
                  <a:schemeClr val="accent1">
                    <a:lumMod val="75000"/>
                  </a:schemeClr>
                </a:solidFill>
              </a:rPr>
              <a:t>today he is dangerous to himself, tomorrow perhaps to others</a:t>
            </a:r>
            <a:r>
              <a:rPr lang="en-US" sz="1200" dirty="0"/>
              <a:t>. </a:t>
            </a:r>
            <a:endParaRPr lang="hr-HR" sz="1200" dirty="0"/>
          </a:p>
        </p:txBody>
      </p:sp>
      <p:sp>
        <p:nvSpPr>
          <p:cNvPr id="43" name="TextBox 42">
            <a:extLst>
              <a:ext uri="{FF2B5EF4-FFF2-40B4-BE49-F238E27FC236}">
                <a16:creationId xmlns:a16="http://schemas.microsoft.com/office/drawing/2014/main" xmlns="" id="{4896FD2E-66F2-483A-A773-01D995FBB677}"/>
              </a:ext>
            </a:extLst>
          </p:cNvPr>
          <p:cNvSpPr txBox="1"/>
          <p:nvPr/>
        </p:nvSpPr>
        <p:spPr>
          <a:xfrm>
            <a:off x="8175564" y="3960424"/>
            <a:ext cx="4253280" cy="646331"/>
          </a:xfrm>
          <a:prstGeom prst="rect">
            <a:avLst/>
          </a:prstGeom>
          <a:noFill/>
        </p:spPr>
        <p:txBody>
          <a:bodyPr wrap="square" rtlCol="0">
            <a:spAutoFit/>
          </a:bodyPr>
          <a:lstStyle/>
          <a:p>
            <a:r>
              <a:rPr lang="en-US" sz="1200" i="1" dirty="0"/>
              <a:t>Mental examination from the medical records of Giovanni C., </a:t>
            </a:r>
            <a:r>
              <a:rPr lang="en-US" sz="1200" i="1" dirty="0">
                <a:solidFill>
                  <a:srgbClr val="FF0000"/>
                </a:solidFill>
              </a:rPr>
              <a:t>a</a:t>
            </a:r>
            <a:r>
              <a:rPr lang="en-US" sz="1200" i="1" dirty="0"/>
              <a:t> </a:t>
            </a:r>
            <a:r>
              <a:rPr lang="en-US" sz="1200" i="1" dirty="0">
                <a:solidFill>
                  <a:srgbClr val="FF0000"/>
                </a:solidFill>
              </a:rPr>
              <a:t>nine-year-old boy </a:t>
            </a:r>
            <a:r>
              <a:rPr lang="en-US" sz="1200" i="1" dirty="0"/>
              <a:t>who was admitted to the Santa Maria </a:t>
            </a:r>
            <a:r>
              <a:rPr lang="en-US" sz="1200" i="1" dirty="0" err="1"/>
              <a:t>della</a:t>
            </a:r>
            <a:r>
              <a:rPr lang="en-US" sz="1200" i="1" dirty="0"/>
              <a:t> Pietà Institution in Rome in May </a:t>
            </a:r>
            <a:r>
              <a:rPr lang="en-US" sz="1200" b="1" i="1" dirty="0"/>
              <a:t>1903</a:t>
            </a:r>
            <a:r>
              <a:rPr lang="en-US" sz="1200" i="1" dirty="0"/>
              <a:t>. (</a:t>
            </a:r>
            <a:r>
              <a:rPr lang="en-US" sz="1200" i="1" dirty="0" err="1"/>
              <a:t>Sannini</a:t>
            </a:r>
            <a:r>
              <a:rPr lang="en-US" sz="1200" i="1" dirty="0"/>
              <a:t>, 2014)</a:t>
            </a:r>
            <a:endParaRPr lang="hr-HR" sz="1200" i="1" dirty="0"/>
          </a:p>
        </p:txBody>
      </p:sp>
      <p:sp>
        <p:nvSpPr>
          <p:cNvPr id="47" name="TextBox 46">
            <a:extLst>
              <a:ext uri="{FF2B5EF4-FFF2-40B4-BE49-F238E27FC236}">
                <a16:creationId xmlns:a16="http://schemas.microsoft.com/office/drawing/2014/main" xmlns="" id="{96F77D58-EEF1-41C2-BF0C-03440FA17AA4}"/>
              </a:ext>
            </a:extLst>
          </p:cNvPr>
          <p:cNvSpPr txBox="1"/>
          <p:nvPr/>
        </p:nvSpPr>
        <p:spPr>
          <a:xfrm>
            <a:off x="8419509" y="1518563"/>
            <a:ext cx="3765390" cy="2462213"/>
          </a:xfrm>
          <a:prstGeom prst="rect">
            <a:avLst/>
          </a:prstGeom>
          <a:noFill/>
        </p:spPr>
        <p:txBody>
          <a:bodyPr wrap="none" rtlCol="0">
            <a:spAutoFit/>
          </a:bodyPr>
          <a:lstStyle/>
          <a:p>
            <a:r>
              <a:rPr lang="en-US" sz="1400" u="sng" dirty="0"/>
              <a:t>His admission to a mental hospital is therefore </a:t>
            </a:r>
          </a:p>
          <a:p>
            <a:r>
              <a:rPr lang="en-US" sz="1400" u="sng" dirty="0"/>
              <a:t>considered justified</a:t>
            </a:r>
            <a:r>
              <a:rPr lang="en-US" sz="1400" dirty="0"/>
              <a:t>, adding to what has </a:t>
            </a:r>
          </a:p>
          <a:p>
            <a:r>
              <a:rPr lang="en-US" sz="1400" dirty="0"/>
              <a:t>already been said the absolute lack of emotional </a:t>
            </a:r>
          </a:p>
          <a:p>
            <a:r>
              <a:rPr lang="en-US" sz="1400" dirty="0"/>
              <a:t>feelings, so that as a whole he is affected by </a:t>
            </a:r>
          </a:p>
          <a:p>
            <a:r>
              <a:rPr lang="en-US" sz="1400" dirty="0"/>
              <a:t>one of the most severe forms of deficiency, </a:t>
            </a:r>
          </a:p>
          <a:p>
            <a:r>
              <a:rPr lang="en-US" sz="1400" dirty="0"/>
              <a:t>with impulsive, </a:t>
            </a:r>
            <a:r>
              <a:rPr lang="en-US" sz="1400" b="1" dirty="0">
                <a:solidFill>
                  <a:schemeClr val="accent1">
                    <a:lumMod val="75000"/>
                  </a:schemeClr>
                </a:solidFill>
              </a:rPr>
              <a:t>amoral</a:t>
            </a:r>
            <a:r>
              <a:rPr lang="en-US" sz="1400" dirty="0"/>
              <a:t> tendencies. </a:t>
            </a:r>
          </a:p>
          <a:p>
            <a:r>
              <a:rPr lang="en-US" sz="1400" dirty="0"/>
              <a:t>As the son of an alcoholic, his path in life is </a:t>
            </a:r>
          </a:p>
          <a:p>
            <a:r>
              <a:rPr lang="en-US" sz="1400" dirty="0"/>
              <a:t>clearly marked</a:t>
            </a:r>
            <a:r>
              <a:rPr lang="en-US" sz="1400" i="1" dirty="0">
                <a:solidFill>
                  <a:srgbClr val="C00000"/>
                </a:solidFill>
              </a:rPr>
              <a:t>: the future will show if and </a:t>
            </a:r>
          </a:p>
          <a:p>
            <a:r>
              <a:rPr lang="en-US" sz="1400" i="1" dirty="0">
                <a:solidFill>
                  <a:srgbClr val="C00000"/>
                </a:solidFill>
              </a:rPr>
              <a:t>to what extent education can improve him </a:t>
            </a:r>
          </a:p>
          <a:p>
            <a:r>
              <a:rPr lang="en-US" sz="1400" i="1" dirty="0">
                <a:solidFill>
                  <a:srgbClr val="C00000"/>
                </a:solidFill>
              </a:rPr>
              <a:t>and if one day he can return to society </a:t>
            </a:r>
          </a:p>
          <a:p>
            <a:r>
              <a:rPr lang="en-US" sz="1400" i="1" dirty="0">
                <a:solidFill>
                  <a:srgbClr val="C00000"/>
                </a:solidFill>
              </a:rPr>
              <a:t>without posing danger to it</a:t>
            </a:r>
            <a:r>
              <a:rPr lang="en-US" sz="1400" dirty="0"/>
              <a:t>.</a:t>
            </a:r>
            <a:endParaRPr lang="hr-HR" sz="1400" dirty="0"/>
          </a:p>
        </p:txBody>
      </p:sp>
      <p:sp>
        <p:nvSpPr>
          <p:cNvPr id="48" name="Rectangle: Rounded Corners 47">
            <a:extLst>
              <a:ext uri="{FF2B5EF4-FFF2-40B4-BE49-F238E27FC236}">
                <a16:creationId xmlns:a16="http://schemas.microsoft.com/office/drawing/2014/main" xmlns="" id="{11368A0E-EB1C-4F10-8FCF-48CB52390590}"/>
              </a:ext>
            </a:extLst>
          </p:cNvPr>
          <p:cNvSpPr/>
          <p:nvPr/>
        </p:nvSpPr>
        <p:spPr>
          <a:xfrm>
            <a:off x="2751113" y="283243"/>
            <a:ext cx="2165104" cy="914400"/>
          </a:xfrm>
          <a:prstGeom prst="roundRect">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r>
              <a:rPr lang="hr-HR" sz="2400" dirty="0">
                <a:solidFill>
                  <a:schemeClr val="accent1"/>
                </a:solidFill>
              </a:rPr>
              <a:t>Moral </a:t>
            </a:r>
            <a:r>
              <a:rPr lang="en-US" sz="2400" dirty="0">
                <a:solidFill>
                  <a:schemeClr val="accent1"/>
                </a:solidFill>
              </a:rPr>
              <a:t>insanity</a:t>
            </a:r>
          </a:p>
        </p:txBody>
      </p:sp>
      <p:sp>
        <p:nvSpPr>
          <p:cNvPr id="49" name="Oval 48">
            <a:extLst>
              <a:ext uri="{FF2B5EF4-FFF2-40B4-BE49-F238E27FC236}">
                <a16:creationId xmlns:a16="http://schemas.microsoft.com/office/drawing/2014/main" xmlns="" id="{F28F73EA-2A41-4F57-9580-B603A2DCF1B9}"/>
              </a:ext>
            </a:extLst>
          </p:cNvPr>
          <p:cNvSpPr/>
          <p:nvPr/>
        </p:nvSpPr>
        <p:spPr>
          <a:xfrm>
            <a:off x="368831" y="4495867"/>
            <a:ext cx="1681659" cy="785274"/>
          </a:xfrm>
          <a:prstGeom prst="ellipse">
            <a:avLst/>
          </a:prstGeom>
          <a:ln>
            <a:solidFill>
              <a:srgbClr val="203864"/>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err="1"/>
              <a:t>Tamburini</a:t>
            </a:r>
            <a:r>
              <a:rPr lang="en-US" dirty="0"/>
              <a:t>, </a:t>
            </a:r>
          </a:p>
          <a:p>
            <a:pPr algn="ctr"/>
            <a:r>
              <a:rPr lang="en-US" sz="1400" dirty="0"/>
              <a:t>1876</a:t>
            </a:r>
          </a:p>
        </p:txBody>
      </p:sp>
      <p:sp>
        <p:nvSpPr>
          <p:cNvPr id="50" name="TextBox 49">
            <a:extLst>
              <a:ext uri="{FF2B5EF4-FFF2-40B4-BE49-F238E27FC236}">
                <a16:creationId xmlns:a16="http://schemas.microsoft.com/office/drawing/2014/main" xmlns="" id="{6B23EB02-E015-4DDC-AADA-18A7FD628BA8}"/>
              </a:ext>
            </a:extLst>
          </p:cNvPr>
          <p:cNvSpPr txBox="1"/>
          <p:nvPr/>
        </p:nvSpPr>
        <p:spPr>
          <a:xfrm>
            <a:off x="285841" y="5204010"/>
            <a:ext cx="3321136" cy="523220"/>
          </a:xfrm>
          <a:prstGeom prst="rect">
            <a:avLst/>
          </a:prstGeom>
          <a:noFill/>
        </p:spPr>
        <p:txBody>
          <a:bodyPr wrap="square" rtlCol="0">
            <a:spAutoFit/>
          </a:bodyPr>
          <a:lstStyle/>
          <a:p>
            <a:r>
              <a:rPr lang="en-US" sz="1400" dirty="0">
                <a:solidFill>
                  <a:srgbClr val="008000"/>
                </a:solidFill>
              </a:rPr>
              <a:t>=</a:t>
            </a:r>
            <a:r>
              <a:rPr lang="en-US" sz="1400" dirty="0"/>
              <a:t> necessity to introduce forensic psychiatric institutions for criminals</a:t>
            </a:r>
          </a:p>
        </p:txBody>
      </p:sp>
      <p:sp>
        <p:nvSpPr>
          <p:cNvPr id="51" name="Rectangle: Rounded Corners 50">
            <a:extLst>
              <a:ext uri="{FF2B5EF4-FFF2-40B4-BE49-F238E27FC236}">
                <a16:creationId xmlns:a16="http://schemas.microsoft.com/office/drawing/2014/main" xmlns="" id="{C5F61A3E-C0B0-4682-AD21-2FD0CC64D5F4}"/>
              </a:ext>
            </a:extLst>
          </p:cNvPr>
          <p:cNvSpPr/>
          <p:nvPr/>
        </p:nvSpPr>
        <p:spPr>
          <a:xfrm>
            <a:off x="7564650" y="4803493"/>
            <a:ext cx="3993644" cy="415836"/>
          </a:xfrm>
          <a:prstGeom prst="roundRect">
            <a:avLst/>
          </a:prstGeom>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r>
              <a:rPr lang="en-US" sz="1200" dirty="0"/>
              <a:t>1876, Martino </a:t>
            </a:r>
            <a:r>
              <a:rPr lang="en-US" sz="1200" dirty="0" err="1"/>
              <a:t>Beltrani</a:t>
            </a:r>
            <a:r>
              <a:rPr lang="en-US" sz="1200" dirty="0"/>
              <a:t> Scalia’s administrative act approved “a section for maniacs” at the penal institution in Aversa </a:t>
            </a:r>
            <a:endParaRPr lang="hr-HR" sz="1200" dirty="0"/>
          </a:p>
        </p:txBody>
      </p:sp>
    </p:spTree>
    <p:extLst>
      <p:ext uri="{BB962C8B-B14F-4D97-AF65-F5344CB8AC3E}">
        <p14:creationId xmlns:p14="http://schemas.microsoft.com/office/powerpoint/2010/main" xmlns="" val="23077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0-#ppt_w/2"/>
                                          </p:val>
                                        </p:tav>
                                        <p:tav tm="100000">
                                          <p:val>
                                            <p:strVal val="#ppt_x"/>
                                          </p:val>
                                        </p:tav>
                                      </p:tavLst>
                                    </p:anim>
                                    <p:anim calcmode="lin" valueType="num">
                                      <p:cBhvr additive="base">
                                        <p:cTn id="15"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36"/>
                                        </p:tgtEl>
                                        <p:attrNameLst>
                                          <p:attrName>style.visibility</p:attrName>
                                        </p:attrNameLst>
                                      </p:cBhvr>
                                      <p:to>
                                        <p:strVal val="visible"/>
                                      </p:to>
                                    </p:set>
                                    <p:anim calcmode="lin" valueType="num">
                                      <p:cBhvr additive="base">
                                        <p:cTn id="20" dur="500" fill="hold"/>
                                        <p:tgtEl>
                                          <p:spTgt spid="36"/>
                                        </p:tgtEl>
                                        <p:attrNameLst>
                                          <p:attrName>ppt_x</p:attrName>
                                        </p:attrNameLst>
                                      </p:cBhvr>
                                      <p:tavLst>
                                        <p:tav tm="0">
                                          <p:val>
                                            <p:strVal val="0-#ppt_w/2"/>
                                          </p:val>
                                        </p:tav>
                                        <p:tav tm="100000">
                                          <p:val>
                                            <p:strVal val="#ppt_x"/>
                                          </p:val>
                                        </p:tav>
                                      </p:tavLst>
                                    </p:anim>
                                    <p:anim calcmode="lin" valueType="num">
                                      <p:cBhvr additive="base">
                                        <p:cTn id="21" dur="500" fill="hold"/>
                                        <p:tgtEl>
                                          <p:spTgt spid="36"/>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0-#ppt_w/2"/>
                                          </p:val>
                                        </p:tav>
                                        <p:tav tm="100000">
                                          <p:val>
                                            <p:strVal val="#ppt_x"/>
                                          </p:val>
                                        </p:tav>
                                      </p:tavLst>
                                    </p:anim>
                                    <p:anim calcmode="lin" valueType="num">
                                      <p:cBhvr additive="base">
                                        <p:cTn id="25"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500" fill="hold"/>
                                        <p:tgtEl>
                                          <p:spTgt spid="38"/>
                                        </p:tgtEl>
                                        <p:attrNameLst>
                                          <p:attrName>ppt_x</p:attrName>
                                        </p:attrNameLst>
                                      </p:cBhvr>
                                      <p:tavLst>
                                        <p:tav tm="0">
                                          <p:val>
                                            <p:strVal val="0-#ppt_w/2"/>
                                          </p:val>
                                        </p:tav>
                                        <p:tav tm="100000">
                                          <p:val>
                                            <p:strVal val="#ppt_x"/>
                                          </p:val>
                                        </p:tav>
                                      </p:tavLst>
                                    </p:anim>
                                    <p:anim calcmode="lin" valueType="num">
                                      <p:cBhvr additive="base">
                                        <p:cTn id="31" dur="500" fill="hold"/>
                                        <p:tgtEl>
                                          <p:spTgt spid="3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39"/>
                                        </p:tgtEl>
                                        <p:attrNameLst>
                                          <p:attrName>style.visibility</p:attrName>
                                        </p:attrNameLst>
                                      </p:cBhvr>
                                      <p:to>
                                        <p:strVal val="visible"/>
                                      </p:to>
                                    </p:set>
                                    <p:anim calcmode="lin" valueType="num">
                                      <p:cBhvr additive="base">
                                        <p:cTn id="34" dur="500" fill="hold"/>
                                        <p:tgtEl>
                                          <p:spTgt spid="39"/>
                                        </p:tgtEl>
                                        <p:attrNameLst>
                                          <p:attrName>ppt_x</p:attrName>
                                        </p:attrNameLst>
                                      </p:cBhvr>
                                      <p:tavLst>
                                        <p:tav tm="0">
                                          <p:val>
                                            <p:strVal val="0-#ppt_w/2"/>
                                          </p:val>
                                        </p:tav>
                                        <p:tav tm="100000">
                                          <p:val>
                                            <p:strVal val="#ppt_x"/>
                                          </p:val>
                                        </p:tav>
                                      </p:tavLst>
                                    </p:anim>
                                    <p:anim calcmode="lin" valueType="num">
                                      <p:cBhvr additive="base">
                                        <p:cTn id="35"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49"/>
                                        </p:tgtEl>
                                        <p:attrNameLst>
                                          <p:attrName>style.visibility</p:attrName>
                                        </p:attrNameLst>
                                      </p:cBhvr>
                                      <p:to>
                                        <p:strVal val="visible"/>
                                      </p:to>
                                    </p:set>
                                    <p:anim calcmode="lin" valueType="num">
                                      <p:cBhvr additive="base">
                                        <p:cTn id="40" dur="500" fill="hold"/>
                                        <p:tgtEl>
                                          <p:spTgt spid="49"/>
                                        </p:tgtEl>
                                        <p:attrNameLst>
                                          <p:attrName>ppt_x</p:attrName>
                                        </p:attrNameLst>
                                      </p:cBhvr>
                                      <p:tavLst>
                                        <p:tav tm="0">
                                          <p:val>
                                            <p:strVal val="0-#ppt_w/2"/>
                                          </p:val>
                                        </p:tav>
                                        <p:tav tm="100000">
                                          <p:val>
                                            <p:strVal val="#ppt_x"/>
                                          </p:val>
                                        </p:tav>
                                      </p:tavLst>
                                    </p:anim>
                                    <p:anim calcmode="lin" valueType="num">
                                      <p:cBhvr additive="base">
                                        <p:cTn id="41" dur="500" fill="hold"/>
                                        <p:tgtEl>
                                          <p:spTgt spid="49"/>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0-#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7" presetClass="entr" presetSubtype="0" fill="hold" grpId="0" nodeType="click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fade">
                                      <p:cBhvr>
                                        <p:cTn id="50" dur="1000"/>
                                        <p:tgtEl>
                                          <p:spTgt spid="51"/>
                                        </p:tgtEl>
                                      </p:cBhvr>
                                    </p:animEffect>
                                    <p:anim calcmode="lin" valueType="num">
                                      <p:cBhvr>
                                        <p:cTn id="51" dur="1000" fill="hold"/>
                                        <p:tgtEl>
                                          <p:spTgt spid="51"/>
                                        </p:tgtEl>
                                        <p:attrNameLst>
                                          <p:attrName>ppt_x</p:attrName>
                                        </p:attrNameLst>
                                      </p:cBhvr>
                                      <p:tavLst>
                                        <p:tav tm="0">
                                          <p:val>
                                            <p:strVal val="#ppt_x"/>
                                          </p:val>
                                        </p:tav>
                                        <p:tav tm="100000">
                                          <p:val>
                                            <p:strVal val="#ppt_x"/>
                                          </p:val>
                                        </p:tav>
                                      </p:tavLst>
                                    </p:anim>
                                    <p:anim calcmode="lin" valueType="num">
                                      <p:cBhvr>
                                        <p:cTn id="52"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7" presetClass="entr" presetSubtype="0" fill="hold" grpId="0" nodeType="click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1000"/>
                                        <p:tgtEl>
                                          <p:spTgt spid="43"/>
                                        </p:tgtEl>
                                      </p:cBhvr>
                                    </p:animEffect>
                                    <p:anim calcmode="lin" valueType="num">
                                      <p:cBhvr>
                                        <p:cTn id="68" dur="1000" fill="hold"/>
                                        <p:tgtEl>
                                          <p:spTgt spid="43"/>
                                        </p:tgtEl>
                                        <p:attrNameLst>
                                          <p:attrName>ppt_x</p:attrName>
                                        </p:attrNameLst>
                                      </p:cBhvr>
                                      <p:tavLst>
                                        <p:tav tm="0">
                                          <p:val>
                                            <p:strVal val="#ppt_x"/>
                                          </p:val>
                                        </p:tav>
                                        <p:tav tm="100000">
                                          <p:val>
                                            <p:strVal val="#ppt_x"/>
                                          </p:val>
                                        </p:tav>
                                      </p:tavLst>
                                    </p:anim>
                                    <p:anim calcmode="lin" valueType="num">
                                      <p:cBhvr>
                                        <p:cTn id="6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8" fill="hold" nodeType="click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 fill="hold"/>
                                        <p:tgtEl>
                                          <p:spTgt spid="23"/>
                                        </p:tgtEl>
                                        <p:attrNameLst>
                                          <p:attrName>ppt_x</p:attrName>
                                        </p:attrNameLst>
                                      </p:cBhvr>
                                      <p:tavLst>
                                        <p:tav tm="0">
                                          <p:val>
                                            <p:strVal val="0-#ppt_w/2"/>
                                          </p:val>
                                        </p:tav>
                                        <p:tav tm="100000">
                                          <p:val>
                                            <p:strVal val="#ppt_x"/>
                                          </p:val>
                                        </p:tav>
                                      </p:tavLst>
                                    </p:anim>
                                    <p:anim calcmode="lin" valueType="num">
                                      <p:cBhvr additive="base">
                                        <p:cTn id="75" dur="500" fill="hold"/>
                                        <p:tgtEl>
                                          <p:spTgt spid="23"/>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additive="base">
                                        <p:cTn id="78" dur="500" fill="hold"/>
                                        <p:tgtEl>
                                          <p:spTgt spid="32"/>
                                        </p:tgtEl>
                                        <p:attrNameLst>
                                          <p:attrName>ppt_x</p:attrName>
                                        </p:attrNameLst>
                                      </p:cBhvr>
                                      <p:tavLst>
                                        <p:tav tm="0">
                                          <p:val>
                                            <p:strVal val="0-#ppt_w/2"/>
                                          </p:val>
                                        </p:tav>
                                        <p:tav tm="100000">
                                          <p:val>
                                            <p:strVal val="#ppt_x"/>
                                          </p:val>
                                        </p:tav>
                                      </p:tavLst>
                                    </p:anim>
                                    <p:anim calcmode="lin" valueType="num">
                                      <p:cBhvr additive="base">
                                        <p:cTn id="79" dur="500" fill="hold"/>
                                        <p:tgtEl>
                                          <p:spTgt spid="3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0-#ppt_w/2"/>
                                          </p:val>
                                        </p:tav>
                                        <p:tav tm="100000">
                                          <p:val>
                                            <p:strVal val="#ppt_x"/>
                                          </p:val>
                                        </p:tav>
                                      </p:tavLst>
                                    </p:anim>
                                    <p:anim calcmode="lin" valueType="num">
                                      <p:cBhvr additive="base">
                                        <p:cTn id="83" dur="500" fill="hold"/>
                                        <p:tgtEl>
                                          <p:spTgt spid="25"/>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fill="hold"/>
                                        <p:tgtEl>
                                          <p:spTgt spid="31"/>
                                        </p:tgtEl>
                                        <p:attrNameLst>
                                          <p:attrName>ppt_x</p:attrName>
                                        </p:attrNameLst>
                                      </p:cBhvr>
                                      <p:tavLst>
                                        <p:tav tm="0">
                                          <p:val>
                                            <p:strVal val="0-#ppt_w/2"/>
                                          </p:val>
                                        </p:tav>
                                        <p:tav tm="100000">
                                          <p:val>
                                            <p:strVal val="#ppt_x"/>
                                          </p:val>
                                        </p:tav>
                                      </p:tavLst>
                                    </p:anim>
                                    <p:anim calcmode="lin" valueType="num">
                                      <p:cBhvr additive="base">
                                        <p:cTn id="87" dur="500" fill="hold"/>
                                        <p:tgtEl>
                                          <p:spTgt spid="31"/>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500" fill="hold"/>
                                        <p:tgtEl>
                                          <p:spTgt spid="30"/>
                                        </p:tgtEl>
                                        <p:attrNameLst>
                                          <p:attrName>ppt_x</p:attrName>
                                        </p:attrNameLst>
                                      </p:cBhvr>
                                      <p:tavLst>
                                        <p:tav tm="0">
                                          <p:val>
                                            <p:strVal val="0-#ppt_w/2"/>
                                          </p:val>
                                        </p:tav>
                                        <p:tav tm="100000">
                                          <p:val>
                                            <p:strVal val="#ppt_x"/>
                                          </p:val>
                                        </p:tav>
                                      </p:tavLst>
                                    </p:anim>
                                    <p:anim calcmode="lin" valueType="num">
                                      <p:cBhvr additive="base">
                                        <p:cTn id="91" dur="500" fill="hold"/>
                                        <p:tgtEl>
                                          <p:spTgt spid="30"/>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 fill="hold"/>
                                        <p:tgtEl>
                                          <p:spTgt spid="26"/>
                                        </p:tgtEl>
                                        <p:attrNameLst>
                                          <p:attrName>ppt_x</p:attrName>
                                        </p:attrNameLst>
                                      </p:cBhvr>
                                      <p:tavLst>
                                        <p:tav tm="0">
                                          <p:val>
                                            <p:strVal val="0-#ppt_w/2"/>
                                          </p:val>
                                        </p:tav>
                                        <p:tav tm="100000">
                                          <p:val>
                                            <p:strVal val="#ppt_x"/>
                                          </p:val>
                                        </p:tav>
                                      </p:tavLst>
                                    </p:anim>
                                    <p:anim calcmode="lin" valueType="num">
                                      <p:cBhvr additive="base">
                                        <p:cTn id="95" dur="5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fill="hold"/>
                                        <p:tgtEl>
                                          <p:spTgt spid="24"/>
                                        </p:tgtEl>
                                        <p:attrNameLst>
                                          <p:attrName>ppt_x</p:attrName>
                                        </p:attrNameLst>
                                      </p:cBhvr>
                                      <p:tavLst>
                                        <p:tav tm="0">
                                          <p:val>
                                            <p:strVal val="0-#ppt_w/2"/>
                                          </p:val>
                                        </p:tav>
                                        <p:tav tm="100000">
                                          <p:val>
                                            <p:strVal val="#ppt_x"/>
                                          </p:val>
                                        </p:tav>
                                      </p:tavLst>
                                    </p:anim>
                                    <p:anim calcmode="lin" valueType="num">
                                      <p:cBhvr additive="base">
                                        <p:cTn id="99" dur="5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500" fill="hold"/>
                                        <p:tgtEl>
                                          <p:spTgt spid="12"/>
                                        </p:tgtEl>
                                        <p:attrNameLst>
                                          <p:attrName>ppt_x</p:attrName>
                                        </p:attrNameLst>
                                      </p:cBhvr>
                                      <p:tavLst>
                                        <p:tav tm="0">
                                          <p:val>
                                            <p:strVal val="0-#ppt_w/2"/>
                                          </p:val>
                                        </p:tav>
                                        <p:tav tm="100000">
                                          <p:val>
                                            <p:strVal val="#ppt_x"/>
                                          </p:val>
                                        </p:tav>
                                      </p:tavLst>
                                    </p:anim>
                                    <p:anim calcmode="lin" valueType="num">
                                      <p:cBhvr additive="base">
                                        <p:cTn id="103" dur="500" fill="hold"/>
                                        <p:tgtEl>
                                          <p:spTgt spid="12"/>
                                        </p:tgtEl>
                                        <p:attrNameLst>
                                          <p:attrName>ppt_y</p:attrName>
                                        </p:attrNameLst>
                                      </p:cBhvr>
                                      <p:tavLst>
                                        <p:tav tm="0">
                                          <p:val>
                                            <p:strVal val="#ppt_y"/>
                                          </p:val>
                                        </p:tav>
                                        <p:tav tm="100000">
                                          <p:val>
                                            <p:strVal val="#ppt_y"/>
                                          </p:val>
                                        </p:tav>
                                      </p:tavLst>
                                    </p:anim>
                                  </p:childTnLst>
                                </p:cTn>
                              </p:par>
                              <p:par>
                                <p:cTn id="104" presetID="2" presetClass="entr" presetSubtype="8"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500" fill="hold"/>
                                        <p:tgtEl>
                                          <p:spTgt spid="18"/>
                                        </p:tgtEl>
                                        <p:attrNameLst>
                                          <p:attrName>ppt_x</p:attrName>
                                        </p:attrNameLst>
                                      </p:cBhvr>
                                      <p:tavLst>
                                        <p:tav tm="0">
                                          <p:val>
                                            <p:strVal val="0-#ppt_w/2"/>
                                          </p:val>
                                        </p:tav>
                                        <p:tav tm="100000">
                                          <p:val>
                                            <p:strVal val="#ppt_x"/>
                                          </p:val>
                                        </p:tav>
                                      </p:tavLst>
                                    </p:anim>
                                    <p:anim calcmode="lin" valueType="num">
                                      <p:cBhvr additive="base">
                                        <p:cTn id="107" dur="500" fill="hold"/>
                                        <p:tgtEl>
                                          <p:spTgt spid="18"/>
                                        </p:tgtEl>
                                        <p:attrNameLst>
                                          <p:attrName>ppt_y</p:attrName>
                                        </p:attrNameLst>
                                      </p:cBhvr>
                                      <p:tavLst>
                                        <p:tav tm="0">
                                          <p:val>
                                            <p:strVal val="#ppt_y"/>
                                          </p:val>
                                        </p:tav>
                                        <p:tav tm="100000">
                                          <p:val>
                                            <p:strVal val="#ppt_y"/>
                                          </p:val>
                                        </p:tav>
                                      </p:tavLst>
                                    </p:anim>
                                  </p:childTnLst>
                                </p:cTn>
                              </p:par>
                              <p:par>
                                <p:cTn id="108" presetID="2" presetClass="entr" presetSubtype="8" fill="hold"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500" fill="hold"/>
                                        <p:tgtEl>
                                          <p:spTgt spid="13"/>
                                        </p:tgtEl>
                                        <p:attrNameLst>
                                          <p:attrName>ppt_x</p:attrName>
                                        </p:attrNameLst>
                                      </p:cBhvr>
                                      <p:tavLst>
                                        <p:tav tm="0">
                                          <p:val>
                                            <p:strVal val="0-#ppt_w/2"/>
                                          </p:val>
                                        </p:tav>
                                        <p:tav tm="100000">
                                          <p:val>
                                            <p:strVal val="#ppt_x"/>
                                          </p:val>
                                        </p:tav>
                                      </p:tavLst>
                                    </p:anim>
                                    <p:anim calcmode="lin" valueType="num">
                                      <p:cBhvr additive="base">
                                        <p:cTn id="11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12" grpId="0"/>
      <p:bldP spid="24" grpId="0" animBg="1"/>
      <p:bldP spid="25" grpId="0"/>
      <p:bldP spid="26" grpId="0"/>
      <p:bldP spid="30" grpId="0" animBg="1"/>
      <p:bldP spid="31" grpId="0"/>
      <p:bldP spid="32" grpId="0"/>
      <p:bldP spid="35" grpId="0" animBg="1"/>
      <p:bldP spid="36" grpId="0" animBg="1"/>
      <p:bldP spid="37" grpId="0"/>
      <p:bldP spid="38" grpId="0" animBg="1"/>
      <p:bldP spid="42" grpId="0"/>
      <p:bldP spid="43" grpId="0"/>
      <p:bldP spid="47" grpId="0"/>
      <p:bldP spid="48" grpId="0" animBg="1"/>
      <p:bldP spid="49" grpId="0" animBg="1"/>
      <p:bldP spid="50" grpId="0"/>
      <p:bldP spid="5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2201"/>
            <a:ext cx="11704675" cy="1030349"/>
          </a:xfrm>
        </p:spPr>
        <p:txBody>
          <a:bodyPr>
            <a:normAutofit/>
          </a:bodyPr>
          <a:lstStyle/>
          <a:p>
            <a:endParaRPr lang="en-US" sz="3600" b="1" dirty="0">
              <a:solidFill>
                <a:schemeClr val="tx2"/>
              </a:solidFill>
            </a:endParaRP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267915" y="946298"/>
            <a:ext cx="11680422" cy="5363873"/>
          </a:xfrm>
        </p:spPr>
        <p:txBody>
          <a:bodyPr>
            <a:normAutofit/>
          </a:bodyPr>
          <a:lstStyle/>
          <a:p>
            <a:pPr lvl="1">
              <a:buClr>
                <a:schemeClr val="tx2"/>
              </a:buClr>
            </a:pPr>
            <a:endParaRPr lang="en-US" b="1" dirty="0"/>
          </a:p>
          <a:p>
            <a:pPr lvl="1">
              <a:buClr>
                <a:schemeClr val="tx2"/>
              </a:buClr>
            </a:pPr>
            <a:endParaRPr lang="en-US" b="1" dirty="0"/>
          </a:p>
          <a:p>
            <a:pPr lvl="1">
              <a:buClr>
                <a:schemeClr val="tx2"/>
              </a:buClr>
            </a:pPr>
            <a:endParaRPr lang="en-US" b="1" dirty="0"/>
          </a:p>
          <a:p>
            <a:pPr lvl="1">
              <a:buClr>
                <a:schemeClr val="tx2"/>
              </a:buClr>
            </a:pPr>
            <a:endParaRPr lang="en-US" b="1" dirty="0"/>
          </a:p>
          <a:p>
            <a:pPr lvl="1">
              <a:buClr>
                <a:schemeClr val="tx2"/>
              </a:buClr>
            </a:pPr>
            <a:endParaRPr lang="en-US" b="1"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sp>
        <p:nvSpPr>
          <p:cNvPr id="6" name="Rectangle: Rounded Corners 5">
            <a:extLst>
              <a:ext uri="{FF2B5EF4-FFF2-40B4-BE49-F238E27FC236}">
                <a16:creationId xmlns:a16="http://schemas.microsoft.com/office/drawing/2014/main" xmlns="" id="{EE77EF1D-4E89-48EB-BD70-9DA3BD2603FE}"/>
              </a:ext>
            </a:extLst>
          </p:cNvPr>
          <p:cNvSpPr/>
          <p:nvPr/>
        </p:nvSpPr>
        <p:spPr>
          <a:xfrm>
            <a:off x="549660" y="4172754"/>
            <a:ext cx="9825149" cy="1561928"/>
          </a:xfrm>
          <a:prstGeom prst="roundRect">
            <a:avLst/>
          </a:prstGeom>
          <a:ln w="19050"/>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“Sometimes I </a:t>
            </a:r>
            <a:r>
              <a:rPr lang="en-US" dirty="0" err="1"/>
              <a:t>ain’t</a:t>
            </a:r>
            <a:r>
              <a:rPr lang="en-US" dirty="0"/>
              <a:t> so </a:t>
            </a:r>
            <a:r>
              <a:rPr lang="en-US" dirty="0" err="1"/>
              <a:t>sho</a:t>
            </a:r>
            <a:r>
              <a:rPr lang="en-US" dirty="0"/>
              <a:t> who's got ere a right to say when a man is crazy and when he </a:t>
            </a:r>
            <a:r>
              <a:rPr lang="en-US" dirty="0" err="1"/>
              <a:t>ain’t</a:t>
            </a:r>
            <a:r>
              <a:rPr lang="en-US" dirty="0"/>
              <a:t>. Sometimes I think it </a:t>
            </a:r>
            <a:r>
              <a:rPr lang="en-US" dirty="0" err="1"/>
              <a:t>ain’t</a:t>
            </a:r>
            <a:r>
              <a:rPr lang="en-US" dirty="0"/>
              <a:t> none of us pure crazy and </a:t>
            </a:r>
            <a:r>
              <a:rPr lang="en-US" dirty="0" err="1"/>
              <a:t>ain’t</a:t>
            </a:r>
            <a:r>
              <a:rPr lang="en-US" dirty="0"/>
              <a:t> none of us pure sane until the balance of us talks him that-a-way. It's like it </a:t>
            </a:r>
            <a:r>
              <a:rPr lang="en-US" dirty="0" err="1"/>
              <a:t>ain’t</a:t>
            </a:r>
            <a:r>
              <a:rPr lang="en-US" dirty="0"/>
              <a:t> so much what a fellow does, but it's the way the majority of folks is looking at him when he does it.”</a:t>
            </a:r>
          </a:p>
          <a:p>
            <a:pPr algn="r"/>
            <a:r>
              <a:rPr lang="en-US" i="1" dirty="0"/>
              <a:t>William Faulkner, As I Lay Dying, 1930</a:t>
            </a:r>
            <a:endParaRPr lang="hr-HR" i="1" dirty="0"/>
          </a:p>
        </p:txBody>
      </p:sp>
      <p:pic>
        <p:nvPicPr>
          <p:cNvPr id="7" name="Picture 6">
            <a:extLst>
              <a:ext uri="{FF2B5EF4-FFF2-40B4-BE49-F238E27FC236}">
                <a16:creationId xmlns:a16="http://schemas.microsoft.com/office/drawing/2014/main" xmlns="" id="{C68D1284-720B-48AC-B410-685D533557DC}"/>
              </a:ext>
            </a:extLst>
          </p:cNvPr>
          <p:cNvPicPr>
            <a:picLocks noChangeAspect="1"/>
          </p:cNvPicPr>
          <p:nvPr/>
        </p:nvPicPr>
        <p:blipFill>
          <a:blip r:embed="rId4" cstate="print"/>
          <a:stretch>
            <a:fillRect/>
          </a:stretch>
        </p:blipFill>
        <p:spPr>
          <a:xfrm>
            <a:off x="8229599" y="1545968"/>
            <a:ext cx="3455581" cy="2159738"/>
          </a:xfrm>
          <a:prstGeom prst="rect">
            <a:avLst/>
          </a:prstGeom>
        </p:spPr>
      </p:pic>
      <p:sp>
        <p:nvSpPr>
          <p:cNvPr id="9" name="Rectangle: Rounded Corners 8">
            <a:extLst>
              <a:ext uri="{FF2B5EF4-FFF2-40B4-BE49-F238E27FC236}">
                <a16:creationId xmlns:a16="http://schemas.microsoft.com/office/drawing/2014/main" xmlns="" id="{F593450D-60D6-45FB-876F-ECC584E91717}"/>
              </a:ext>
            </a:extLst>
          </p:cNvPr>
          <p:cNvSpPr/>
          <p:nvPr/>
        </p:nvSpPr>
        <p:spPr>
          <a:xfrm>
            <a:off x="2158409" y="1233891"/>
            <a:ext cx="3455581"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Social Dangerousness</a:t>
            </a:r>
          </a:p>
        </p:txBody>
      </p:sp>
      <p:cxnSp>
        <p:nvCxnSpPr>
          <p:cNvPr id="11" name="Straight Connector 10">
            <a:extLst>
              <a:ext uri="{FF2B5EF4-FFF2-40B4-BE49-F238E27FC236}">
                <a16:creationId xmlns:a16="http://schemas.microsoft.com/office/drawing/2014/main" xmlns="" id="{49068AD8-B866-46FD-9907-DE4CF7A8198B}"/>
              </a:ext>
            </a:extLst>
          </p:cNvPr>
          <p:cNvCxnSpPr/>
          <p:nvPr/>
        </p:nvCxnSpPr>
        <p:spPr>
          <a:xfrm>
            <a:off x="804421" y="2313760"/>
            <a:ext cx="6000416" cy="0"/>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xmlns="" id="{B4C674A1-BBE2-4B3C-9041-F9BB6EF1568C}"/>
              </a:ext>
            </a:extLst>
          </p:cNvPr>
          <p:cNvSpPr txBox="1"/>
          <p:nvPr/>
        </p:nvSpPr>
        <p:spPr>
          <a:xfrm>
            <a:off x="2423058" y="2615339"/>
            <a:ext cx="3099951" cy="523220"/>
          </a:xfrm>
          <a:prstGeom prst="rect">
            <a:avLst/>
          </a:prstGeom>
          <a:noFill/>
        </p:spPr>
        <p:txBody>
          <a:bodyPr wrap="none" rtlCol="0">
            <a:spAutoFit/>
          </a:bodyPr>
          <a:lstStyle/>
          <a:p>
            <a:r>
              <a:rPr lang="en-US" sz="2800" dirty="0"/>
              <a:t>Normal v. Abnormal</a:t>
            </a:r>
            <a:endParaRPr lang="hr-HR" sz="2800" dirty="0"/>
          </a:p>
        </p:txBody>
      </p:sp>
      <p:cxnSp>
        <p:nvCxnSpPr>
          <p:cNvPr id="14" name="Straight Arrow Connector 13">
            <a:extLst>
              <a:ext uri="{FF2B5EF4-FFF2-40B4-BE49-F238E27FC236}">
                <a16:creationId xmlns:a16="http://schemas.microsoft.com/office/drawing/2014/main" xmlns="" id="{4F679973-E700-4F94-8B31-81FE95070621}"/>
              </a:ext>
            </a:extLst>
          </p:cNvPr>
          <p:cNvCxnSpPr/>
          <p:nvPr/>
        </p:nvCxnSpPr>
        <p:spPr>
          <a:xfrm>
            <a:off x="3147237" y="3221665"/>
            <a:ext cx="0" cy="744279"/>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xmlns="" id="{ECE75262-08A6-4109-BDDD-A85CD12366FF}"/>
              </a:ext>
            </a:extLst>
          </p:cNvPr>
          <p:cNvCxnSpPr/>
          <p:nvPr/>
        </p:nvCxnSpPr>
        <p:spPr>
          <a:xfrm>
            <a:off x="3671777" y="3221665"/>
            <a:ext cx="0" cy="744279"/>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xmlns="" id="{62BCA7BD-58BE-47D5-A310-C376C5EF9ECF}"/>
              </a:ext>
            </a:extLst>
          </p:cNvPr>
          <p:cNvCxnSpPr/>
          <p:nvPr/>
        </p:nvCxnSpPr>
        <p:spPr>
          <a:xfrm>
            <a:off x="4143152" y="3221665"/>
            <a:ext cx="0" cy="744279"/>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xmlns="" id="{1F8FACA4-56ED-4FED-A6AD-71EB806AA36A}"/>
              </a:ext>
            </a:extLst>
          </p:cNvPr>
          <p:cNvCxnSpPr/>
          <p:nvPr/>
        </p:nvCxnSpPr>
        <p:spPr>
          <a:xfrm>
            <a:off x="4614530" y="3221665"/>
            <a:ext cx="0" cy="744279"/>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027057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2201"/>
            <a:ext cx="11704675" cy="1030349"/>
          </a:xfrm>
        </p:spPr>
        <p:txBody>
          <a:bodyPr>
            <a:normAutofit/>
          </a:bodyPr>
          <a:lstStyle/>
          <a:p>
            <a:r>
              <a:rPr lang="en-US" sz="3600" b="1" dirty="0">
                <a:solidFill>
                  <a:schemeClr val="tx2"/>
                </a:solidFill>
              </a:rPr>
              <a:t>Normal v. Abnormal</a:t>
            </a:r>
            <a:r>
              <a:rPr lang="hr-HR" sz="3600" b="1" dirty="0">
                <a:solidFill>
                  <a:schemeClr val="tx2"/>
                </a:solidFill>
              </a:rPr>
              <a:t>?</a:t>
            </a: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267915" y="946298"/>
            <a:ext cx="11680422" cy="5363873"/>
          </a:xfrm>
        </p:spPr>
        <p:txBody>
          <a:bodyPr>
            <a:normAutofit/>
          </a:bodyPr>
          <a:lstStyle/>
          <a:p>
            <a:pPr lvl="1">
              <a:buClr>
                <a:schemeClr val="tx2"/>
              </a:buClr>
            </a:pPr>
            <a:endParaRPr lang="hr-HR" sz="1800"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sp>
        <p:nvSpPr>
          <p:cNvPr id="7" name="Content Placeholder 2">
            <a:extLst>
              <a:ext uri="{FF2B5EF4-FFF2-40B4-BE49-F238E27FC236}">
                <a16:creationId xmlns:a16="http://schemas.microsoft.com/office/drawing/2014/main" xmlns="" id="{89FE9EB0-12B6-4272-B2D4-A3CAA5246606}"/>
              </a:ext>
            </a:extLst>
          </p:cNvPr>
          <p:cNvSpPr txBox="1">
            <a:spLocks/>
          </p:cNvSpPr>
          <p:nvPr/>
        </p:nvSpPr>
        <p:spPr>
          <a:xfrm>
            <a:off x="1436154" y="2593267"/>
            <a:ext cx="3140075" cy="4206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Font typeface="Arial" panose="020B0604020202020204" pitchFamily="34" charset="0"/>
              <a:buNone/>
            </a:pPr>
            <a:r>
              <a:rPr lang="hr-HR" altLang="sr-Latn-RS" sz="1800" b="1" dirty="0" err="1">
                <a:latin typeface="Verdana" panose="020B0604030504040204" pitchFamily="34" charset="0"/>
                <a:ea typeface="Verdana" panose="020B0604030504040204" pitchFamily="34" charset="0"/>
                <a:cs typeface="Verdana" panose="020B0604030504040204" pitchFamily="34" charset="0"/>
              </a:rPr>
              <a:t>Ludwig</a:t>
            </a:r>
            <a:r>
              <a:rPr lang="hr-HR" altLang="sr-Latn-RS" sz="1800" b="1" dirty="0">
                <a:latin typeface="Verdana" panose="020B0604030504040204" pitchFamily="34" charset="0"/>
                <a:ea typeface="Verdana" panose="020B0604030504040204" pitchFamily="34" charset="0"/>
                <a:cs typeface="Verdana" panose="020B0604030504040204" pitchFamily="34" charset="0"/>
              </a:rPr>
              <a:t> van</a:t>
            </a:r>
            <a:r>
              <a:rPr lang="en-US" altLang="sr-Latn-RS" sz="1800" b="1" dirty="0">
                <a:latin typeface="Verdana" panose="020B0604030504040204" pitchFamily="34" charset="0"/>
                <a:ea typeface="Verdana" panose="020B0604030504040204" pitchFamily="34" charset="0"/>
                <a:cs typeface="Verdana" panose="020B0604030504040204" pitchFamily="34" charset="0"/>
              </a:rPr>
              <a:t> </a:t>
            </a:r>
            <a:r>
              <a:rPr lang="hr-HR" altLang="sr-Latn-RS" sz="1800" b="1" dirty="0">
                <a:latin typeface="Verdana" panose="020B0604030504040204" pitchFamily="34" charset="0"/>
                <a:ea typeface="Verdana" panose="020B0604030504040204" pitchFamily="34" charset="0"/>
                <a:cs typeface="Verdana" panose="020B0604030504040204" pitchFamily="34" charset="0"/>
              </a:rPr>
              <a:t>Beethoven</a:t>
            </a:r>
            <a:r>
              <a:rPr lang="hr-HR" altLang="sr-Latn-RS" sz="1800" dirty="0">
                <a:latin typeface="Verdana" panose="020B0604030504040204" pitchFamily="34" charset="0"/>
                <a:ea typeface="Verdana" panose="020B0604030504040204" pitchFamily="34" charset="0"/>
                <a:cs typeface="Verdana" panose="020B0604030504040204" pitchFamily="34" charset="0"/>
              </a:rPr>
              <a:t> </a:t>
            </a:r>
          </a:p>
        </p:txBody>
      </p:sp>
      <p:pic>
        <p:nvPicPr>
          <p:cNvPr id="9" name="Picture 4" descr="beethoven">
            <a:extLst>
              <a:ext uri="{FF2B5EF4-FFF2-40B4-BE49-F238E27FC236}">
                <a16:creationId xmlns:a16="http://schemas.microsoft.com/office/drawing/2014/main" xmlns="" id="{9F7FACCC-4173-4862-B64C-AE05AF02980F}"/>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468089" y="3059798"/>
            <a:ext cx="1465262" cy="1384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TextBox 4">
            <a:extLst>
              <a:ext uri="{FF2B5EF4-FFF2-40B4-BE49-F238E27FC236}">
                <a16:creationId xmlns:a16="http://schemas.microsoft.com/office/drawing/2014/main" xmlns="" id="{7E3D2759-BFFD-44F3-912A-BEA9A08BA8B9}"/>
              </a:ext>
            </a:extLst>
          </p:cNvPr>
          <p:cNvSpPr txBox="1">
            <a:spLocks noChangeArrowheads="1"/>
          </p:cNvSpPr>
          <p:nvPr/>
        </p:nvSpPr>
        <p:spPr bwMode="auto">
          <a:xfrm>
            <a:off x="7651093" y="471222"/>
            <a:ext cx="1793875"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hr-HR" altLang="sr-Latn-RS" b="1" dirty="0"/>
              <a:t>Ernest </a:t>
            </a:r>
            <a:endParaRPr lang="en-US" altLang="sr-Latn-RS" b="1" dirty="0"/>
          </a:p>
          <a:p>
            <a:r>
              <a:rPr lang="hr-HR" altLang="sr-Latn-RS" b="1" dirty="0"/>
              <a:t>Hemingway</a:t>
            </a:r>
            <a:r>
              <a:rPr lang="hr-HR" altLang="sr-Latn-RS" dirty="0"/>
              <a:t> </a:t>
            </a:r>
            <a:endParaRPr lang="en-US" altLang="sr-Latn-RS" dirty="0"/>
          </a:p>
        </p:txBody>
      </p:sp>
      <p:sp>
        <p:nvSpPr>
          <p:cNvPr id="11" name="TextBox 6">
            <a:extLst>
              <a:ext uri="{FF2B5EF4-FFF2-40B4-BE49-F238E27FC236}">
                <a16:creationId xmlns:a16="http://schemas.microsoft.com/office/drawing/2014/main" xmlns="" id="{17BBCE5F-81A1-4245-AC66-97CE154DDB33}"/>
              </a:ext>
            </a:extLst>
          </p:cNvPr>
          <p:cNvSpPr txBox="1">
            <a:spLocks noChangeArrowheads="1"/>
          </p:cNvSpPr>
          <p:nvPr/>
        </p:nvSpPr>
        <p:spPr bwMode="auto">
          <a:xfrm>
            <a:off x="7816558" y="3132764"/>
            <a:ext cx="1271588"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marL="342900" indent="-342900">
              <a:defRPr>
                <a:solidFill>
                  <a:schemeClr val="tx1"/>
                </a:solidFill>
                <a:latin typeface="Verdana" panose="020B0604030504040204" pitchFamily="34" charset="0"/>
              </a:defRPr>
            </a:lvl1pPr>
            <a:lvl2pPr>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lvl="1"/>
            <a:r>
              <a:rPr lang="en-US" altLang="sr-Latn-RS" b="1"/>
              <a:t>Virginia </a:t>
            </a:r>
          </a:p>
          <a:p>
            <a:pPr marL="0" lvl="1"/>
            <a:r>
              <a:rPr lang="en-US" altLang="sr-Latn-RS" b="1"/>
              <a:t>Woolf</a:t>
            </a:r>
            <a:endParaRPr lang="en-US" altLang="sr-Latn-RS"/>
          </a:p>
        </p:txBody>
      </p:sp>
      <p:sp>
        <p:nvSpPr>
          <p:cNvPr id="12" name="TextBox 8">
            <a:extLst>
              <a:ext uri="{FF2B5EF4-FFF2-40B4-BE49-F238E27FC236}">
                <a16:creationId xmlns:a16="http://schemas.microsoft.com/office/drawing/2014/main" xmlns="" id="{BB38CA25-B7CB-460E-91C9-4A64BD53C4E7}"/>
              </a:ext>
            </a:extLst>
          </p:cNvPr>
          <p:cNvSpPr txBox="1">
            <a:spLocks noChangeArrowheads="1"/>
          </p:cNvSpPr>
          <p:nvPr/>
        </p:nvSpPr>
        <p:spPr bwMode="auto">
          <a:xfrm>
            <a:off x="8590867" y="4371889"/>
            <a:ext cx="1763713"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hr-HR" altLang="sr-Latn-RS" b="1" dirty="0"/>
              <a:t>Nikola Tesla</a:t>
            </a:r>
            <a:endParaRPr lang="hr-HR" altLang="sr-Latn-RS" dirty="0"/>
          </a:p>
        </p:txBody>
      </p:sp>
      <p:sp>
        <p:nvSpPr>
          <p:cNvPr id="13" name="TextBox 10">
            <a:extLst>
              <a:ext uri="{FF2B5EF4-FFF2-40B4-BE49-F238E27FC236}">
                <a16:creationId xmlns:a16="http://schemas.microsoft.com/office/drawing/2014/main" xmlns="" id="{80B6ACBA-4FF3-4B90-9B20-6B76348E9905}"/>
              </a:ext>
            </a:extLst>
          </p:cNvPr>
          <p:cNvSpPr txBox="1">
            <a:spLocks noChangeArrowheads="1"/>
          </p:cNvSpPr>
          <p:nvPr/>
        </p:nvSpPr>
        <p:spPr bwMode="auto">
          <a:xfrm>
            <a:off x="6098989" y="5563703"/>
            <a:ext cx="256540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hr-HR" altLang="sr-Latn-RS" b="1" dirty="0"/>
              <a:t>John </a:t>
            </a:r>
            <a:r>
              <a:rPr lang="hr-HR" altLang="sr-Latn-RS" b="1" dirty="0" err="1"/>
              <a:t>Forbes</a:t>
            </a:r>
            <a:r>
              <a:rPr lang="hr-HR" altLang="sr-Latn-RS" b="1" dirty="0"/>
              <a:t> Nash </a:t>
            </a:r>
          </a:p>
        </p:txBody>
      </p:sp>
      <p:pic>
        <p:nvPicPr>
          <p:cNvPr id="14" name="Picture 13" descr="Jutarnji list - PIŠE MILJENKO JERGOVIĆ Bekim Sejranović i razumijevanje  granice koja je prošla između nas">
            <a:extLst>
              <a:ext uri="{FF2B5EF4-FFF2-40B4-BE49-F238E27FC236}">
                <a16:creationId xmlns:a16="http://schemas.microsoft.com/office/drawing/2014/main" xmlns="" id="{69C7E366-7DE2-4259-BC1D-12BA53818DA1}"/>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r="44437"/>
          <a:stretch>
            <a:fillRect/>
          </a:stretch>
        </p:blipFill>
        <p:spPr bwMode="auto">
          <a:xfrm>
            <a:off x="5122718" y="657433"/>
            <a:ext cx="1316038" cy="157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 name="Content Placeholder 2">
            <a:extLst>
              <a:ext uri="{FF2B5EF4-FFF2-40B4-BE49-F238E27FC236}">
                <a16:creationId xmlns:a16="http://schemas.microsoft.com/office/drawing/2014/main" xmlns="" id="{ABD3A07A-C8E9-4B91-B264-17F66B6D2779}"/>
              </a:ext>
            </a:extLst>
          </p:cNvPr>
          <p:cNvSpPr txBox="1">
            <a:spLocks/>
          </p:cNvSpPr>
          <p:nvPr/>
        </p:nvSpPr>
        <p:spPr bwMode="auto">
          <a:xfrm>
            <a:off x="2555875" y="1202696"/>
            <a:ext cx="2484438" cy="485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457200">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defTabSz="45720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200150" indent="-285750" defTabSz="4572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543050" indent="-171450" defTabSz="4572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00250" indent="-171450" defTabSz="4572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457450" indent="-171450" defTabSz="4572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14650" indent="-171450" defTabSz="4572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371850" indent="-171450" defTabSz="4572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29050" indent="-171450" defTabSz="4572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eaLnBrk="1" hangingPunct="1">
              <a:buFont typeface="Arial" panose="020B0604020202020204" pitchFamily="34" charset="0"/>
              <a:buNone/>
            </a:pPr>
            <a:r>
              <a:rPr lang="en-US" altLang="sr-Latn-RS" sz="1800" b="1" dirty="0" err="1">
                <a:latin typeface="Verdana" panose="020B0604030504040204" pitchFamily="34" charset="0"/>
                <a:ea typeface="Verdana" panose="020B0604030504040204" pitchFamily="34" charset="0"/>
                <a:cs typeface="Verdana" panose="020B0604030504040204" pitchFamily="34" charset="0"/>
              </a:rPr>
              <a:t>Bekim</a:t>
            </a:r>
            <a:r>
              <a:rPr lang="en-US" altLang="sr-Latn-RS" sz="1800" b="1" dirty="0">
                <a:latin typeface="Verdana" panose="020B0604030504040204" pitchFamily="34" charset="0"/>
                <a:ea typeface="Verdana" panose="020B0604030504040204" pitchFamily="34" charset="0"/>
                <a:cs typeface="Verdana" panose="020B0604030504040204" pitchFamily="34" charset="0"/>
              </a:rPr>
              <a:t> </a:t>
            </a:r>
            <a:r>
              <a:rPr lang="en-US" altLang="sr-Latn-RS" sz="1800" b="1" dirty="0" err="1">
                <a:latin typeface="Verdana" panose="020B0604030504040204" pitchFamily="34" charset="0"/>
                <a:ea typeface="Verdana" panose="020B0604030504040204" pitchFamily="34" charset="0"/>
                <a:cs typeface="Verdana" panose="020B0604030504040204" pitchFamily="34" charset="0"/>
              </a:rPr>
              <a:t>Sejranović</a:t>
            </a:r>
            <a:endParaRPr lang="hr-HR" altLang="sr-Latn-RS" sz="1800" dirty="0">
              <a:latin typeface="Verdana" panose="020B0604030504040204" pitchFamily="34" charset="0"/>
              <a:ea typeface="Verdana" panose="020B0604030504040204" pitchFamily="34" charset="0"/>
              <a:cs typeface="Verdana" panose="020B0604030504040204" pitchFamily="34" charset="0"/>
            </a:endParaRPr>
          </a:p>
        </p:txBody>
      </p:sp>
      <p:pic>
        <p:nvPicPr>
          <p:cNvPr id="16" name="Picture 1">
            <a:extLst>
              <a:ext uri="{FF2B5EF4-FFF2-40B4-BE49-F238E27FC236}">
                <a16:creationId xmlns:a16="http://schemas.microsoft.com/office/drawing/2014/main" xmlns="" id="{B4BF829E-460C-4A40-B072-71DB5849E1C4}"/>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611194" y="3893140"/>
            <a:ext cx="1287463" cy="1924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 name="TextBox 6">
            <a:extLst>
              <a:ext uri="{FF2B5EF4-FFF2-40B4-BE49-F238E27FC236}">
                <a16:creationId xmlns:a16="http://schemas.microsoft.com/office/drawing/2014/main" xmlns="" id="{8463BCC7-4181-45F0-8C38-D9B6950BA584}"/>
              </a:ext>
            </a:extLst>
          </p:cNvPr>
          <p:cNvSpPr txBox="1">
            <a:spLocks noChangeArrowheads="1"/>
          </p:cNvSpPr>
          <p:nvPr/>
        </p:nvSpPr>
        <p:spPr bwMode="auto">
          <a:xfrm>
            <a:off x="2127774" y="4990080"/>
            <a:ext cx="1746250"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342900" indent="-342900">
              <a:defRPr>
                <a:solidFill>
                  <a:schemeClr val="tx1"/>
                </a:solidFill>
                <a:latin typeface="Verdana" panose="020B0604030504040204" pitchFamily="34" charset="0"/>
              </a:defRPr>
            </a:lvl1pPr>
            <a:lvl2pPr>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lvl="1"/>
            <a:r>
              <a:rPr lang="hr-HR" altLang="sr-Latn-RS" b="1" dirty="0" err="1"/>
              <a:t>Bruce</a:t>
            </a:r>
            <a:r>
              <a:rPr lang="hr-HR" altLang="sr-Latn-RS" b="1" dirty="0"/>
              <a:t> </a:t>
            </a:r>
            <a:endParaRPr lang="en-US" altLang="sr-Latn-RS" b="1" dirty="0"/>
          </a:p>
          <a:p>
            <a:pPr marL="0" lvl="1"/>
            <a:r>
              <a:rPr lang="hr-HR" altLang="sr-Latn-RS" b="1" dirty="0"/>
              <a:t>Springsteen</a:t>
            </a:r>
            <a:endParaRPr lang="hr-HR" altLang="sr-Latn-RS" dirty="0"/>
          </a:p>
        </p:txBody>
      </p:sp>
      <p:pic>
        <p:nvPicPr>
          <p:cNvPr id="18" name="Picture 2">
            <a:extLst>
              <a:ext uri="{FF2B5EF4-FFF2-40B4-BE49-F238E27FC236}">
                <a16:creationId xmlns:a16="http://schemas.microsoft.com/office/drawing/2014/main" xmlns="" id="{03E9D364-9F24-4377-AFE5-2C7B7B0E2BA8}"/>
              </a:ext>
            </a:extLst>
          </p:cNvPr>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10354580" y="4180769"/>
            <a:ext cx="1274763" cy="1709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 name="Picture 15" descr="Ernest hemingway,author,journalist,fiction,20th century - free image from  needpix.com">
            <a:extLst>
              <a:ext uri="{FF2B5EF4-FFF2-40B4-BE49-F238E27FC236}">
                <a16:creationId xmlns:a16="http://schemas.microsoft.com/office/drawing/2014/main" xmlns="" id="{3E9288AF-261C-46EF-AE81-94FE5B010E8A}"/>
              </a:ext>
            </a:extLst>
          </p:cNvPr>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10321365" y="263260"/>
            <a:ext cx="1314450" cy="1708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Picture 3">
            <a:extLst>
              <a:ext uri="{FF2B5EF4-FFF2-40B4-BE49-F238E27FC236}">
                <a16:creationId xmlns:a16="http://schemas.microsoft.com/office/drawing/2014/main" xmlns="" id="{69E75F0E-1BD0-429B-8141-C3E940DE3F3E}"/>
              </a:ext>
            </a:extLst>
          </p:cNvPr>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6314506" y="2613087"/>
            <a:ext cx="1346200" cy="1882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 name="Picture 4">
            <a:extLst>
              <a:ext uri="{FF2B5EF4-FFF2-40B4-BE49-F238E27FC236}">
                <a16:creationId xmlns:a16="http://schemas.microsoft.com/office/drawing/2014/main" xmlns="" id="{B0760C82-CA6E-4916-9A67-69E19FB86074}"/>
              </a:ext>
            </a:extLst>
          </p:cNvPr>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4247959" y="4755819"/>
            <a:ext cx="1812925" cy="1203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 name="Rectangle: Rounded Corners 21">
            <a:extLst>
              <a:ext uri="{FF2B5EF4-FFF2-40B4-BE49-F238E27FC236}">
                <a16:creationId xmlns:a16="http://schemas.microsoft.com/office/drawing/2014/main" xmlns="" id="{EA58D3F9-52F7-42A4-948A-EDBD1EA8C535}"/>
              </a:ext>
            </a:extLst>
          </p:cNvPr>
          <p:cNvSpPr/>
          <p:nvPr/>
        </p:nvSpPr>
        <p:spPr>
          <a:xfrm>
            <a:off x="472849" y="953076"/>
            <a:ext cx="2036763" cy="7889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dirty="0"/>
              <a:t>Miss Misery on the island of Sus</a:t>
            </a:r>
            <a:r>
              <a:rPr lang="en-US" dirty="0"/>
              <a:t>a</a:t>
            </a:r>
            <a:r>
              <a:rPr lang="pl-PL" dirty="0"/>
              <a:t>k</a:t>
            </a:r>
            <a:endParaRPr lang="hr-HR" dirty="0"/>
          </a:p>
        </p:txBody>
      </p:sp>
      <p:cxnSp>
        <p:nvCxnSpPr>
          <p:cNvPr id="25" name="Straight Arrow Connector 24">
            <a:extLst>
              <a:ext uri="{FF2B5EF4-FFF2-40B4-BE49-F238E27FC236}">
                <a16:creationId xmlns:a16="http://schemas.microsoft.com/office/drawing/2014/main" xmlns="" id="{E821BB5A-DCF1-4C74-B867-43F049AF0AC1}"/>
              </a:ext>
            </a:extLst>
          </p:cNvPr>
          <p:cNvCxnSpPr/>
          <p:nvPr/>
        </p:nvCxnSpPr>
        <p:spPr>
          <a:xfrm>
            <a:off x="2555875" y="1582145"/>
            <a:ext cx="2484438"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xmlns="" id="{EE4BB065-525B-44DE-BD62-6AFCD8F758A0}"/>
              </a:ext>
            </a:extLst>
          </p:cNvPr>
          <p:cNvSpPr txBox="1"/>
          <p:nvPr/>
        </p:nvSpPr>
        <p:spPr>
          <a:xfrm>
            <a:off x="1601801" y="1698588"/>
            <a:ext cx="3580083" cy="369332"/>
          </a:xfrm>
          <a:prstGeom prst="rect">
            <a:avLst/>
          </a:prstGeom>
          <a:noFill/>
        </p:spPr>
        <p:txBody>
          <a:bodyPr wrap="none" rtlCol="0">
            <a:spAutoFit/>
          </a:bodyPr>
          <a:lstStyle/>
          <a:p>
            <a:r>
              <a:rPr lang="en-US" i="1" dirty="0">
                <a:solidFill>
                  <a:schemeClr val="accent5">
                    <a:lumMod val="75000"/>
                  </a:schemeClr>
                </a:solidFill>
              </a:rPr>
              <a:t>Bipolar disorder (Manic depression)</a:t>
            </a:r>
          </a:p>
        </p:txBody>
      </p:sp>
      <p:sp>
        <p:nvSpPr>
          <p:cNvPr id="27" name="TextBox 26">
            <a:extLst>
              <a:ext uri="{FF2B5EF4-FFF2-40B4-BE49-F238E27FC236}">
                <a16:creationId xmlns:a16="http://schemas.microsoft.com/office/drawing/2014/main" xmlns="" id="{78C2B091-91AD-4E1A-92EB-DDF6F0EAF159}"/>
              </a:ext>
            </a:extLst>
          </p:cNvPr>
          <p:cNvSpPr txBox="1"/>
          <p:nvPr/>
        </p:nvSpPr>
        <p:spPr>
          <a:xfrm>
            <a:off x="7494644" y="1645916"/>
            <a:ext cx="4632102" cy="692497"/>
          </a:xfrm>
          <a:prstGeom prst="rect">
            <a:avLst/>
          </a:prstGeom>
          <a:noFill/>
        </p:spPr>
        <p:txBody>
          <a:bodyPr wrap="none" rtlCol="0">
            <a:spAutoFit/>
          </a:bodyPr>
          <a:lstStyle/>
          <a:p>
            <a:r>
              <a:rPr lang="en-US" sz="1300" i="1" dirty="0">
                <a:solidFill>
                  <a:schemeClr val="accent5">
                    <a:lumMod val="75000"/>
                  </a:schemeClr>
                </a:solidFill>
              </a:rPr>
              <a:t>Bipolar disorder, alcohol dependence, </a:t>
            </a:r>
          </a:p>
          <a:p>
            <a:r>
              <a:rPr lang="en-US" sz="1300" i="1" dirty="0">
                <a:solidFill>
                  <a:schemeClr val="accent5">
                    <a:lumMod val="75000"/>
                  </a:schemeClr>
                </a:solidFill>
              </a:rPr>
              <a:t>traumatic brain injury, and probable </a:t>
            </a:r>
          </a:p>
          <a:p>
            <a:r>
              <a:rPr lang="en-US" sz="1300" i="1" dirty="0">
                <a:solidFill>
                  <a:schemeClr val="accent5">
                    <a:lumMod val="75000"/>
                  </a:schemeClr>
                </a:solidFill>
              </a:rPr>
              <a:t>borderline and narcissistic personality traits, depression, psychosis</a:t>
            </a:r>
            <a:endParaRPr lang="hr-HR" sz="1300" i="1" dirty="0">
              <a:solidFill>
                <a:schemeClr val="accent5">
                  <a:lumMod val="75000"/>
                </a:schemeClr>
              </a:solidFill>
            </a:endParaRPr>
          </a:p>
        </p:txBody>
      </p:sp>
      <p:sp>
        <p:nvSpPr>
          <p:cNvPr id="29" name="TextBox 28">
            <a:extLst>
              <a:ext uri="{FF2B5EF4-FFF2-40B4-BE49-F238E27FC236}">
                <a16:creationId xmlns:a16="http://schemas.microsoft.com/office/drawing/2014/main" xmlns="" id="{85B2812A-436E-4CA3-8B6F-7C05AFD0FD4C}"/>
              </a:ext>
            </a:extLst>
          </p:cNvPr>
          <p:cNvSpPr txBox="1"/>
          <p:nvPr/>
        </p:nvSpPr>
        <p:spPr>
          <a:xfrm>
            <a:off x="8911297" y="3377716"/>
            <a:ext cx="1693092" cy="369332"/>
          </a:xfrm>
          <a:prstGeom prst="rect">
            <a:avLst/>
          </a:prstGeom>
          <a:noFill/>
        </p:spPr>
        <p:txBody>
          <a:bodyPr wrap="none" rtlCol="0">
            <a:spAutoFit/>
          </a:bodyPr>
          <a:lstStyle/>
          <a:p>
            <a:r>
              <a:rPr lang="en-US" i="1" dirty="0">
                <a:solidFill>
                  <a:schemeClr val="accent5">
                    <a:lumMod val="75000"/>
                  </a:schemeClr>
                </a:solidFill>
              </a:rPr>
              <a:t>Bipolar disorder</a:t>
            </a:r>
          </a:p>
        </p:txBody>
      </p:sp>
      <p:sp>
        <p:nvSpPr>
          <p:cNvPr id="30" name="TextBox 29">
            <a:extLst>
              <a:ext uri="{FF2B5EF4-FFF2-40B4-BE49-F238E27FC236}">
                <a16:creationId xmlns:a16="http://schemas.microsoft.com/office/drawing/2014/main" xmlns="" id="{39C41ABD-B240-4AE1-BE92-0F032694D4E3}"/>
              </a:ext>
            </a:extLst>
          </p:cNvPr>
          <p:cNvSpPr txBox="1"/>
          <p:nvPr/>
        </p:nvSpPr>
        <p:spPr>
          <a:xfrm>
            <a:off x="7369792" y="4713812"/>
            <a:ext cx="3012491" cy="369332"/>
          </a:xfrm>
          <a:prstGeom prst="rect">
            <a:avLst/>
          </a:prstGeom>
          <a:noFill/>
        </p:spPr>
        <p:txBody>
          <a:bodyPr wrap="none" rtlCol="0">
            <a:spAutoFit/>
          </a:bodyPr>
          <a:lstStyle/>
          <a:p>
            <a:r>
              <a:rPr lang="en-US" i="1" dirty="0">
                <a:solidFill>
                  <a:schemeClr val="accent5">
                    <a:lumMod val="75000"/>
                  </a:schemeClr>
                </a:solidFill>
              </a:rPr>
              <a:t>Obsessive compulsive disorder</a:t>
            </a:r>
          </a:p>
        </p:txBody>
      </p:sp>
      <p:sp>
        <p:nvSpPr>
          <p:cNvPr id="31" name="TextBox 30">
            <a:extLst>
              <a:ext uri="{FF2B5EF4-FFF2-40B4-BE49-F238E27FC236}">
                <a16:creationId xmlns:a16="http://schemas.microsoft.com/office/drawing/2014/main" xmlns="" id="{DCA2329E-1005-4EBD-83A3-649D1EBA1AA3}"/>
              </a:ext>
            </a:extLst>
          </p:cNvPr>
          <p:cNvSpPr txBox="1"/>
          <p:nvPr/>
        </p:nvSpPr>
        <p:spPr>
          <a:xfrm>
            <a:off x="1436154" y="2915815"/>
            <a:ext cx="1693092" cy="369332"/>
          </a:xfrm>
          <a:prstGeom prst="rect">
            <a:avLst/>
          </a:prstGeom>
          <a:noFill/>
        </p:spPr>
        <p:txBody>
          <a:bodyPr wrap="none" rtlCol="0">
            <a:spAutoFit/>
          </a:bodyPr>
          <a:lstStyle/>
          <a:p>
            <a:r>
              <a:rPr lang="en-US" i="1" dirty="0">
                <a:solidFill>
                  <a:schemeClr val="accent5">
                    <a:lumMod val="75000"/>
                  </a:schemeClr>
                </a:solidFill>
              </a:rPr>
              <a:t>Bipolar disorder</a:t>
            </a:r>
          </a:p>
        </p:txBody>
      </p:sp>
      <p:sp>
        <p:nvSpPr>
          <p:cNvPr id="32" name="TextBox 31">
            <a:extLst>
              <a:ext uri="{FF2B5EF4-FFF2-40B4-BE49-F238E27FC236}">
                <a16:creationId xmlns:a16="http://schemas.microsoft.com/office/drawing/2014/main" xmlns="" id="{210A1400-BD05-4E20-8E80-AC45B523C0B1}"/>
              </a:ext>
            </a:extLst>
          </p:cNvPr>
          <p:cNvSpPr txBox="1"/>
          <p:nvPr/>
        </p:nvSpPr>
        <p:spPr>
          <a:xfrm>
            <a:off x="2180428" y="5604590"/>
            <a:ext cx="1268296" cy="369332"/>
          </a:xfrm>
          <a:prstGeom prst="rect">
            <a:avLst/>
          </a:prstGeom>
          <a:noFill/>
        </p:spPr>
        <p:txBody>
          <a:bodyPr wrap="none" rtlCol="0">
            <a:spAutoFit/>
          </a:bodyPr>
          <a:lstStyle/>
          <a:p>
            <a:r>
              <a:rPr lang="en-US" i="1" dirty="0">
                <a:solidFill>
                  <a:schemeClr val="accent5">
                    <a:lumMod val="75000"/>
                  </a:schemeClr>
                </a:solidFill>
              </a:rPr>
              <a:t>Depression </a:t>
            </a:r>
          </a:p>
        </p:txBody>
      </p:sp>
      <p:sp>
        <p:nvSpPr>
          <p:cNvPr id="33" name="TextBox 32">
            <a:extLst>
              <a:ext uri="{FF2B5EF4-FFF2-40B4-BE49-F238E27FC236}">
                <a16:creationId xmlns:a16="http://schemas.microsoft.com/office/drawing/2014/main" xmlns="" id="{BD21033A-992A-4444-893B-B48992BA9D26}"/>
              </a:ext>
            </a:extLst>
          </p:cNvPr>
          <p:cNvSpPr txBox="1"/>
          <p:nvPr/>
        </p:nvSpPr>
        <p:spPr>
          <a:xfrm>
            <a:off x="6142598" y="5887765"/>
            <a:ext cx="1518108" cy="369332"/>
          </a:xfrm>
          <a:prstGeom prst="rect">
            <a:avLst/>
          </a:prstGeom>
          <a:noFill/>
        </p:spPr>
        <p:txBody>
          <a:bodyPr wrap="none" rtlCol="0">
            <a:spAutoFit/>
          </a:bodyPr>
          <a:lstStyle/>
          <a:p>
            <a:r>
              <a:rPr lang="en-US" i="1" dirty="0">
                <a:solidFill>
                  <a:schemeClr val="accent5">
                    <a:lumMod val="75000"/>
                  </a:schemeClr>
                </a:solidFill>
              </a:rPr>
              <a:t>Schizophrenia </a:t>
            </a:r>
          </a:p>
        </p:txBody>
      </p:sp>
    </p:spTree>
    <p:extLst>
      <p:ext uri="{BB962C8B-B14F-4D97-AF65-F5344CB8AC3E}">
        <p14:creationId xmlns:p14="http://schemas.microsoft.com/office/powerpoint/2010/main" xmlns="" val="3031345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67915" y="11209"/>
            <a:ext cx="11704675" cy="1030349"/>
          </a:xfrm>
        </p:spPr>
        <p:txBody>
          <a:bodyPr>
            <a:normAutofit/>
          </a:bodyPr>
          <a:lstStyle/>
          <a:p>
            <a:r>
              <a:rPr lang="en-US" sz="3600" b="1" dirty="0">
                <a:solidFill>
                  <a:schemeClr val="tx2"/>
                </a:solidFill>
              </a:rPr>
              <a:t>Social Dangerousness and Free Will?</a:t>
            </a: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120501" y="946298"/>
            <a:ext cx="11827836" cy="5363873"/>
          </a:xfrm>
        </p:spPr>
        <p:txBody>
          <a:bodyPr>
            <a:normAutofit/>
          </a:bodyPr>
          <a:lstStyle/>
          <a:p>
            <a:pPr lvl="1">
              <a:buClr>
                <a:schemeClr val="tx2"/>
              </a:buClr>
            </a:pPr>
            <a:endParaRPr lang="en-US" sz="1800" dirty="0"/>
          </a:p>
          <a:p>
            <a:pPr lvl="1">
              <a:buClr>
                <a:schemeClr val="tx2"/>
              </a:buClr>
            </a:pPr>
            <a:endParaRPr lang="en-US" sz="1800" dirty="0"/>
          </a:p>
          <a:p>
            <a:pPr lvl="1">
              <a:buClr>
                <a:schemeClr val="tx2"/>
              </a:buClr>
            </a:pPr>
            <a:endParaRPr lang="en-US" sz="800" dirty="0"/>
          </a:p>
          <a:p>
            <a:pPr lvl="1">
              <a:buClr>
                <a:schemeClr val="tx2"/>
              </a:buClr>
            </a:pPr>
            <a:r>
              <a:rPr lang="en-US" sz="1800" dirty="0">
                <a:solidFill>
                  <a:srgbClr val="800000"/>
                </a:solidFill>
              </a:rPr>
              <a:t>Hegel and his followers</a:t>
            </a:r>
          </a:p>
          <a:p>
            <a:pPr lvl="1">
              <a:buClr>
                <a:schemeClr val="tx2"/>
              </a:buClr>
            </a:pPr>
            <a:endParaRPr lang="en-US" sz="1800" dirty="0"/>
          </a:p>
          <a:p>
            <a:pPr lvl="1">
              <a:buClr>
                <a:schemeClr val="tx2"/>
              </a:buClr>
            </a:pPr>
            <a:endParaRPr lang="en-US" sz="1800" dirty="0"/>
          </a:p>
          <a:p>
            <a:pPr lvl="1">
              <a:buClr>
                <a:schemeClr val="tx2"/>
              </a:buClr>
            </a:pPr>
            <a:r>
              <a:rPr lang="en-US" sz="1800" dirty="0">
                <a:solidFill>
                  <a:srgbClr val="008000"/>
                </a:solidFill>
              </a:rPr>
              <a:t>Italian Positivist School</a:t>
            </a:r>
          </a:p>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endParaRPr lang="en-US" sz="800"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cxnSp>
        <p:nvCxnSpPr>
          <p:cNvPr id="9" name="Straight Arrow Connector 8">
            <a:extLst>
              <a:ext uri="{FF2B5EF4-FFF2-40B4-BE49-F238E27FC236}">
                <a16:creationId xmlns:a16="http://schemas.microsoft.com/office/drawing/2014/main" xmlns="" id="{6EF73719-F569-4662-B537-0D314E576519}"/>
              </a:ext>
            </a:extLst>
          </p:cNvPr>
          <p:cNvCxnSpPr/>
          <p:nvPr/>
        </p:nvCxnSpPr>
        <p:spPr>
          <a:xfrm>
            <a:off x="3630096" y="1903350"/>
            <a:ext cx="57626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xmlns="" id="{980EBFAD-BFB0-4175-BB1F-8D6FB124513B}"/>
              </a:ext>
            </a:extLst>
          </p:cNvPr>
          <p:cNvSpPr txBox="1"/>
          <p:nvPr/>
        </p:nvSpPr>
        <p:spPr>
          <a:xfrm>
            <a:off x="4413287" y="1718684"/>
            <a:ext cx="2657475" cy="369332"/>
          </a:xfrm>
          <a:prstGeom prst="rect">
            <a:avLst/>
          </a:prstGeom>
          <a:noFill/>
        </p:spPr>
        <p:txBody>
          <a:bodyPr>
            <a:spAutoFit/>
          </a:bodyPr>
          <a:lstStyle/>
          <a:p>
            <a:pPr>
              <a:defRPr/>
            </a:pPr>
            <a:r>
              <a:rPr lang="en-GB" altLang="sr-Latn-RS" dirty="0">
                <a:solidFill>
                  <a:srgbClr val="800000"/>
                </a:solidFill>
                <a:latin typeface="+mn-lt"/>
              </a:rPr>
              <a:t>Absolute indeterminism</a:t>
            </a:r>
          </a:p>
        </p:txBody>
      </p:sp>
      <p:sp>
        <p:nvSpPr>
          <p:cNvPr id="11" name="TextBox 10">
            <a:extLst>
              <a:ext uri="{FF2B5EF4-FFF2-40B4-BE49-F238E27FC236}">
                <a16:creationId xmlns:a16="http://schemas.microsoft.com/office/drawing/2014/main" xmlns="" id="{E16DE2F6-E53A-44B0-864A-6597ED24A0F1}"/>
              </a:ext>
            </a:extLst>
          </p:cNvPr>
          <p:cNvSpPr txBox="1"/>
          <p:nvPr/>
        </p:nvSpPr>
        <p:spPr>
          <a:xfrm>
            <a:off x="10967016" y="175004"/>
            <a:ext cx="970137" cy="369332"/>
          </a:xfrm>
          <a:prstGeom prst="rect">
            <a:avLst/>
          </a:prstGeom>
          <a:noFill/>
        </p:spPr>
        <p:txBody>
          <a:bodyPr wrap="none">
            <a:spAutoFit/>
          </a:bodyPr>
          <a:lstStyle/>
          <a:p>
            <a:pPr>
              <a:defRPr/>
            </a:pPr>
            <a:r>
              <a:rPr lang="en-GB" dirty="0">
                <a:solidFill>
                  <a:srgbClr val="C00000"/>
                </a:solidFill>
                <a:latin typeface="+mn-lt"/>
              </a:rPr>
              <a:t>Idealism</a:t>
            </a:r>
          </a:p>
        </p:txBody>
      </p:sp>
      <p:cxnSp>
        <p:nvCxnSpPr>
          <p:cNvPr id="12" name="Straight Arrow Connector 11">
            <a:extLst>
              <a:ext uri="{FF2B5EF4-FFF2-40B4-BE49-F238E27FC236}">
                <a16:creationId xmlns:a16="http://schemas.microsoft.com/office/drawing/2014/main" xmlns="" id="{A6476181-8718-4CEF-B003-C9333530ED9B}"/>
              </a:ext>
            </a:extLst>
          </p:cNvPr>
          <p:cNvCxnSpPr/>
          <p:nvPr/>
        </p:nvCxnSpPr>
        <p:spPr>
          <a:xfrm>
            <a:off x="3555202" y="2863668"/>
            <a:ext cx="57626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xmlns="" id="{9CBB496A-C376-423B-B0DB-42EE62EA0779}"/>
              </a:ext>
            </a:extLst>
          </p:cNvPr>
          <p:cNvSpPr txBox="1"/>
          <p:nvPr/>
        </p:nvSpPr>
        <p:spPr>
          <a:xfrm>
            <a:off x="4413286" y="2681474"/>
            <a:ext cx="2657475" cy="369332"/>
          </a:xfrm>
          <a:prstGeom prst="rect">
            <a:avLst/>
          </a:prstGeom>
          <a:noFill/>
        </p:spPr>
        <p:txBody>
          <a:bodyPr>
            <a:spAutoFit/>
          </a:bodyPr>
          <a:lstStyle/>
          <a:p>
            <a:pPr>
              <a:defRPr/>
            </a:pPr>
            <a:r>
              <a:rPr lang="en-GB" altLang="sr-Latn-RS" dirty="0">
                <a:solidFill>
                  <a:srgbClr val="008000"/>
                </a:solidFill>
                <a:latin typeface="+mn-lt"/>
              </a:rPr>
              <a:t>Absolute determinism</a:t>
            </a:r>
          </a:p>
        </p:txBody>
      </p:sp>
      <p:sp>
        <p:nvSpPr>
          <p:cNvPr id="14" name="TextBox 13">
            <a:extLst>
              <a:ext uri="{FF2B5EF4-FFF2-40B4-BE49-F238E27FC236}">
                <a16:creationId xmlns:a16="http://schemas.microsoft.com/office/drawing/2014/main" xmlns="" id="{5B4D91D5-C62E-4ADF-B88D-079B2B402F10}"/>
              </a:ext>
            </a:extLst>
          </p:cNvPr>
          <p:cNvSpPr txBox="1"/>
          <p:nvPr/>
        </p:nvSpPr>
        <p:spPr>
          <a:xfrm>
            <a:off x="10026730" y="2344162"/>
            <a:ext cx="1933734" cy="369332"/>
          </a:xfrm>
          <a:prstGeom prst="rect">
            <a:avLst/>
          </a:prstGeom>
          <a:noFill/>
        </p:spPr>
        <p:txBody>
          <a:bodyPr wrap="square">
            <a:spAutoFit/>
          </a:bodyPr>
          <a:lstStyle/>
          <a:p>
            <a:pPr>
              <a:defRPr/>
            </a:pPr>
            <a:r>
              <a:rPr lang="en-GB" dirty="0">
                <a:solidFill>
                  <a:srgbClr val="C00000"/>
                </a:solidFill>
                <a:latin typeface="+mn-lt"/>
              </a:rPr>
              <a:t>Fatalistic approach</a:t>
            </a:r>
          </a:p>
        </p:txBody>
      </p:sp>
      <p:pic>
        <p:nvPicPr>
          <p:cNvPr id="15" name="Picture 8" descr="Slikovni rezultat za professor moriarty star trek">
            <a:extLst>
              <a:ext uri="{FF2B5EF4-FFF2-40B4-BE49-F238E27FC236}">
                <a16:creationId xmlns:a16="http://schemas.microsoft.com/office/drawing/2014/main" xmlns="" id="{2EBA5BAB-A05D-4B67-9F2C-537676BCD9BC}"/>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86436" y="4018529"/>
            <a:ext cx="2044549" cy="15340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TextBox 15">
            <a:extLst>
              <a:ext uri="{FF2B5EF4-FFF2-40B4-BE49-F238E27FC236}">
                <a16:creationId xmlns:a16="http://schemas.microsoft.com/office/drawing/2014/main" xmlns="" id="{A20A3A99-0C98-408E-BE5D-60A3EAB7F7CF}"/>
              </a:ext>
            </a:extLst>
          </p:cNvPr>
          <p:cNvSpPr txBox="1"/>
          <p:nvPr/>
        </p:nvSpPr>
        <p:spPr>
          <a:xfrm>
            <a:off x="85638" y="5730287"/>
            <a:ext cx="3070225" cy="368300"/>
          </a:xfrm>
          <a:prstGeom prst="rect">
            <a:avLst/>
          </a:prstGeom>
          <a:noFill/>
        </p:spPr>
        <p:txBody>
          <a:bodyPr wrap="none">
            <a:spAutoFit/>
          </a:bodyPr>
          <a:lstStyle/>
          <a:p>
            <a:pPr>
              <a:defRPr/>
            </a:pPr>
            <a:r>
              <a:rPr lang="hr-HR" dirty="0">
                <a:latin typeface="+mn-lt"/>
              </a:rPr>
              <a:t>"Sherlock Holmes Program 3A"</a:t>
            </a:r>
            <a:endParaRPr lang="en-GB" dirty="0">
              <a:latin typeface="+mn-lt"/>
            </a:endParaRPr>
          </a:p>
        </p:txBody>
      </p:sp>
      <p:sp>
        <p:nvSpPr>
          <p:cNvPr id="7" name="TextBox 6">
            <a:extLst>
              <a:ext uri="{FF2B5EF4-FFF2-40B4-BE49-F238E27FC236}">
                <a16:creationId xmlns:a16="http://schemas.microsoft.com/office/drawing/2014/main" xmlns="" id="{2EC4172B-1EFE-4C69-9927-35F64AECA1E2}"/>
              </a:ext>
            </a:extLst>
          </p:cNvPr>
          <p:cNvSpPr txBox="1"/>
          <p:nvPr/>
        </p:nvSpPr>
        <p:spPr>
          <a:xfrm>
            <a:off x="7519599" y="515533"/>
            <a:ext cx="4551900" cy="1200329"/>
          </a:xfrm>
          <a:prstGeom prst="rect">
            <a:avLst/>
          </a:prstGeom>
          <a:noFill/>
        </p:spPr>
        <p:txBody>
          <a:bodyPr wrap="square" rtlCol="0">
            <a:spAutoFit/>
          </a:bodyPr>
          <a:lstStyle/>
          <a:p>
            <a:pPr marL="171450" indent="-171450">
              <a:buClr>
                <a:schemeClr val="tx2"/>
              </a:buClr>
              <a:buFont typeface="Arial" panose="020B0604020202020204" pitchFamily="34" charset="0"/>
              <a:buChar char="•"/>
            </a:pPr>
            <a:r>
              <a:rPr lang="en-US" sz="1200" dirty="0"/>
              <a:t>Free will of man = full freedom of choice, independent of all influences, external and internal motives. </a:t>
            </a:r>
          </a:p>
          <a:p>
            <a:pPr marL="171450" indent="-171450">
              <a:buClr>
                <a:schemeClr val="tx2"/>
              </a:buClr>
              <a:buFont typeface="Arial" panose="020B0604020202020204" pitchFamily="34" charset="0"/>
              <a:buChar char="•"/>
            </a:pPr>
            <a:r>
              <a:rPr lang="en-US" sz="1200" dirty="0"/>
              <a:t>The commission of a crime is always the result of the perpetrator's free choice, and criminal responsibility is a moral responsibility. </a:t>
            </a:r>
          </a:p>
          <a:p>
            <a:pPr marL="171450" indent="-171450">
              <a:buClr>
                <a:schemeClr val="tx2"/>
              </a:buClr>
              <a:buFont typeface="Arial" panose="020B0604020202020204" pitchFamily="34" charset="0"/>
              <a:buChar char="•"/>
            </a:pPr>
            <a:r>
              <a:rPr lang="en-US" sz="1200" dirty="0"/>
              <a:t>If we punish the criminal, we respect them as a reasonable human being.</a:t>
            </a:r>
            <a:endParaRPr lang="hr-HR" sz="1200" dirty="0"/>
          </a:p>
        </p:txBody>
      </p:sp>
      <p:cxnSp>
        <p:nvCxnSpPr>
          <p:cNvPr id="20" name="Straight Arrow Connector 19">
            <a:extLst>
              <a:ext uri="{FF2B5EF4-FFF2-40B4-BE49-F238E27FC236}">
                <a16:creationId xmlns:a16="http://schemas.microsoft.com/office/drawing/2014/main" xmlns="" id="{EF7A83B2-24A2-4CFF-951F-0BC201A56D7C}"/>
              </a:ext>
            </a:extLst>
          </p:cNvPr>
          <p:cNvCxnSpPr>
            <a:cxnSpLocks/>
          </p:cNvCxnSpPr>
          <p:nvPr/>
        </p:nvCxnSpPr>
        <p:spPr>
          <a:xfrm flipV="1">
            <a:off x="6486191" y="879944"/>
            <a:ext cx="1033408" cy="8117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xmlns="" id="{58983B18-D863-4BEC-8231-912BF56497C8}"/>
              </a:ext>
            </a:extLst>
          </p:cNvPr>
          <p:cNvSpPr txBox="1"/>
          <p:nvPr/>
        </p:nvSpPr>
        <p:spPr>
          <a:xfrm>
            <a:off x="7738814" y="2761967"/>
            <a:ext cx="4386292" cy="3046988"/>
          </a:xfrm>
          <a:prstGeom prst="rect">
            <a:avLst/>
          </a:prstGeom>
          <a:noFill/>
        </p:spPr>
        <p:txBody>
          <a:bodyPr wrap="square" rtlCol="0">
            <a:spAutoFit/>
          </a:bodyPr>
          <a:lstStyle/>
          <a:p>
            <a:pPr marL="171450" indent="-171450">
              <a:buClr>
                <a:schemeClr val="tx2"/>
              </a:buClr>
              <a:buFont typeface="Arial" panose="020B0604020202020204" pitchFamily="34" charset="0"/>
              <a:buChar char="•"/>
            </a:pPr>
            <a:r>
              <a:rPr lang="en-US" sz="1200" dirty="0"/>
              <a:t>Free will is completely denied, it is a mere automatism, i.e. the result of certain endogenous or exogenous factors. </a:t>
            </a:r>
          </a:p>
          <a:p>
            <a:pPr marL="171450" indent="-171450">
              <a:buClr>
                <a:schemeClr val="tx2"/>
              </a:buClr>
              <a:buFont typeface="Arial" panose="020B0604020202020204" pitchFamily="34" charset="0"/>
              <a:buChar char="•"/>
            </a:pPr>
            <a:r>
              <a:rPr lang="en-US" sz="1200" dirty="0"/>
              <a:t>The commission of a crime is a compelled behavior, and consequently there is no criminal liability as a moral category. </a:t>
            </a:r>
          </a:p>
          <a:p>
            <a:pPr marL="171450" indent="-171450">
              <a:buClr>
                <a:schemeClr val="tx2"/>
              </a:buClr>
              <a:buFont typeface="Arial" panose="020B0604020202020204" pitchFamily="34" charset="0"/>
              <a:buChar char="•"/>
            </a:pPr>
            <a:r>
              <a:rPr lang="en-US" sz="1200" dirty="0"/>
              <a:t>The mental basis of </a:t>
            </a:r>
            <a:r>
              <a:rPr lang="en-US" sz="1200" dirty="0" err="1"/>
              <a:t>imputability</a:t>
            </a:r>
            <a:r>
              <a:rPr lang="en-US" sz="1200" dirty="0"/>
              <a:t> does not exist because the will is completely subordinated to the lethal effect of causation.</a:t>
            </a:r>
          </a:p>
          <a:p>
            <a:pPr marL="171450" indent="-171450">
              <a:buClr>
                <a:schemeClr val="tx2"/>
              </a:buClr>
              <a:buFont typeface="Arial" panose="020B0604020202020204" pitchFamily="34" charset="0"/>
              <a:buChar char="•"/>
            </a:pPr>
            <a:r>
              <a:rPr lang="en-US" sz="1200" dirty="0"/>
              <a:t>A social, legal responsibility is constructed on the fact that perpetrator’s behavior endangers other members of the social community.</a:t>
            </a:r>
          </a:p>
          <a:p>
            <a:pPr marL="171450" indent="-171450">
              <a:buClr>
                <a:schemeClr val="tx2"/>
              </a:buClr>
              <a:buFont typeface="Arial" panose="020B0604020202020204" pitchFamily="34" charset="0"/>
              <a:buChar char="•"/>
            </a:pPr>
            <a:r>
              <a:rPr lang="en-US" sz="1200" dirty="0"/>
              <a:t>Responsibility is thus not suppressed, as the followers of the Classical School think, but it is "modified in moral interpretation." Madness knows no excuses.</a:t>
            </a:r>
          </a:p>
          <a:p>
            <a:pPr marL="171450" indent="-171450">
              <a:buClr>
                <a:schemeClr val="tx2"/>
              </a:buClr>
              <a:buFont typeface="Arial" panose="020B0604020202020204" pitchFamily="34" charset="0"/>
              <a:buChar char="•"/>
            </a:pPr>
            <a:r>
              <a:rPr lang="en-US" sz="1200" dirty="0"/>
              <a:t>Psychiatry functions as a specialized branch of public [...] hygiene, institutionalized as a measure of social security. (Foucault, 2009)</a:t>
            </a:r>
          </a:p>
          <a:p>
            <a:pPr marL="171450" indent="-171450">
              <a:buClr>
                <a:schemeClr val="tx2"/>
              </a:buClr>
              <a:buFont typeface="Arial" panose="020B0604020202020204" pitchFamily="34" charset="0"/>
              <a:buChar char="•"/>
            </a:pPr>
            <a:endParaRPr lang="hr-HR" sz="1200" dirty="0"/>
          </a:p>
        </p:txBody>
      </p:sp>
      <p:cxnSp>
        <p:nvCxnSpPr>
          <p:cNvPr id="24" name="Straight Arrow Connector 23">
            <a:extLst>
              <a:ext uri="{FF2B5EF4-FFF2-40B4-BE49-F238E27FC236}">
                <a16:creationId xmlns:a16="http://schemas.microsoft.com/office/drawing/2014/main" xmlns="" id="{EA3DEE7F-899F-4A63-9741-2E05FE884485}"/>
              </a:ext>
            </a:extLst>
          </p:cNvPr>
          <p:cNvCxnSpPr/>
          <p:nvPr/>
        </p:nvCxnSpPr>
        <p:spPr>
          <a:xfrm>
            <a:off x="6486191" y="2995102"/>
            <a:ext cx="1030668" cy="6579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10BF3D9D-6830-4305-A033-8AE89D8A513F}"/>
              </a:ext>
            </a:extLst>
          </p:cNvPr>
          <p:cNvSpPr txBox="1"/>
          <p:nvPr/>
        </p:nvSpPr>
        <p:spPr>
          <a:xfrm>
            <a:off x="1523023" y="1253403"/>
            <a:ext cx="3814955" cy="369332"/>
          </a:xfrm>
          <a:prstGeom prst="rect">
            <a:avLst/>
          </a:prstGeom>
          <a:noFill/>
        </p:spPr>
        <p:txBody>
          <a:bodyPr wrap="square" rtlCol="0">
            <a:spAutoFit/>
          </a:bodyPr>
          <a:lstStyle/>
          <a:p>
            <a:r>
              <a:rPr lang="en-US" dirty="0">
                <a:solidFill>
                  <a:srgbClr val="800000"/>
                </a:solidFill>
              </a:rPr>
              <a:t>Criminal offence  </a:t>
            </a:r>
            <a:r>
              <a:rPr lang="hr-HR" dirty="0"/>
              <a:t>– </a:t>
            </a:r>
            <a:r>
              <a:rPr lang="en-US" dirty="0">
                <a:solidFill>
                  <a:srgbClr val="800000"/>
                </a:solidFill>
              </a:rPr>
              <a:t>guilt</a:t>
            </a:r>
            <a:r>
              <a:rPr lang="hr-HR" dirty="0"/>
              <a:t> – </a:t>
            </a:r>
            <a:r>
              <a:rPr lang="en-US" dirty="0">
                <a:solidFill>
                  <a:srgbClr val="800000"/>
                </a:solidFill>
              </a:rPr>
              <a:t>punishment</a:t>
            </a:r>
            <a:r>
              <a:rPr lang="hr-HR" dirty="0"/>
              <a:t>.</a:t>
            </a:r>
          </a:p>
        </p:txBody>
      </p:sp>
      <p:sp>
        <p:nvSpPr>
          <p:cNvPr id="22" name="TextBox 21">
            <a:extLst>
              <a:ext uri="{FF2B5EF4-FFF2-40B4-BE49-F238E27FC236}">
                <a16:creationId xmlns:a16="http://schemas.microsoft.com/office/drawing/2014/main" xmlns="" id="{89A560C1-35BF-4552-A612-A2B6384EEADB}"/>
              </a:ext>
            </a:extLst>
          </p:cNvPr>
          <p:cNvSpPr txBox="1"/>
          <p:nvPr/>
        </p:nvSpPr>
        <p:spPr>
          <a:xfrm>
            <a:off x="879886" y="3191426"/>
            <a:ext cx="5366454" cy="369332"/>
          </a:xfrm>
          <a:prstGeom prst="rect">
            <a:avLst/>
          </a:prstGeom>
          <a:noFill/>
        </p:spPr>
        <p:txBody>
          <a:bodyPr wrap="square" rtlCol="0">
            <a:spAutoFit/>
          </a:bodyPr>
          <a:lstStyle/>
          <a:p>
            <a:r>
              <a:rPr lang="en-US" dirty="0">
                <a:solidFill>
                  <a:srgbClr val="008000"/>
                </a:solidFill>
              </a:rPr>
              <a:t>Offender</a:t>
            </a:r>
            <a:r>
              <a:rPr lang="en-US" dirty="0"/>
              <a:t> </a:t>
            </a:r>
            <a:r>
              <a:rPr lang="hr-HR" dirty="0"/>
              <a:t>– </a:t>
            </a:r>
            <a:r>
              <a:rPr lang="en-US" dirty="0">
                <a:solidFill>
                  <a:srgbClr val="008000"/>
                </a:solidFill>
              </a:rPr>
              <a:t>dangerousness</a:t>
            </a:r>
            <a:r>
              <a:rPr lang="hr-HR" dirty="0"/>
              <a:t> – </a:t>
            </a:r>
            <a:r>
              <a:rPr lang="en-US" dirty="0">
                <a:solidFill>
                  <a:srgbClr val="008000"/>
                </a:solidFill>
              </a:rPr>
              <a:t>social security measures</a:t>
            </a:r>
            <a:r>
              <a:rPr lang="hr-HR" dirty="0"/>
              <a:t>.</a:t>
            </a:r>
          </a:p>
        </p:txBody>
      </p:sp>
      <p:graphicFrame>
        <p:nvGraphicFramePr>
          <p:cNvPr id="19" name="Table 18">
            <a:extLst>
              <a:ext uri="{FF2B5EF4-FFF2-40B4-BE49-F238E27FC236}">
                <a16:creationId xmlns:a16="http://schemas.microsoft.com/office/drawing/2014/main" xmlns="" id="{3455DAFE-64BF-4081-8049-48302D0DAA9B}"/>
              </a:ext>
            </a:extLst>
          </p:cNvPr>
          <p:cNvGraphicFramePr>
            <a:graphicFrameLocks noGrp="1"/>
          </p:cNvGraphicFramePr>
          <p:nvPr>
            <p:extLst>
              <p:ext uri="{D42A27DB-BD31-4B8C-83A1-F6EECF244321}">
                <p14:modId xmlns:p14="http://schemas.microsoft.com/office/powerpoint/2010/main" xmlns="" val="2222576712"/>
              </p:ext>
            </p:extLst>
          </p:nvPr>
        </p:nvGraphicFramePr>
        <p:xfrm>
          <a:off x="3185673" y="4756419"/>
          <a:ext cx="4098670" cy="609600"/>
        </p:xfrm>
        <a:graphic>
          <a:graphicData uri="http://schemas.openxmlformats.org/drawingml/2006/table">
            <a:tbl>
              <a:tblPr firstRow="1" bandRow="1">
                <a:tableStyleId>{5C22544A-7EE6-4342-B048-85BDC9FD1C3A}</a:tableStyleId>
              </a:tblPr>
              <a:tblGrid>
                <a:gridCol w="819734">
                  <a:extLst>
                    <a:ext uri="{9D8B030D-6E8A-4147-A177-3AD203B41FA5}">
                      <a16:colId xmlns:a16="http://schemas.microsoft.com/office/drawing/2014/main" xmlns="" val="2387485145"/>
                    </a:ext>
                  </a:extLst>
                </a:gridCol>
                <a:gridCol w="819734">
                  <a:extLst>
                    <a:ext uri="{9D8B030D-6E8A-4147-A177-3AD203B41FA5}">
                      <a16:colId xmlns:a16="http://schemas.microsoft.com/office/drawing/2014/main" xmlns="" val="4246221577"/>
                    </a:ext>
                  </a:extLst>
                </a:gridCol>
                <a:gridCol w="819734">
                  <a:extLst>
                    <a:ext uri="{9D8B030D-6E8A-4147-A177-3AD203B41FA5}">
                      <a16:colId xmlns:a16="http://schemas.microsoft.com/office/drawing/2014/main" xmlns="" val="959319899"/>
                    </a:ext>
                  </a:extLst>
                </a:gridCol>
                <a:gridCol w="819734">
                  <a:extLst>
                    <a:ext uri="{9D8B030D-6E8A-4147-A177-3AD203B41FA5}">
                      <a16:colId xmlns:a16="http://schemas.microsoft.com/office/drawing/2014/main" xmlns="" val="611558106"/>
                    </a:ext>
                  </a:extLst>
                </a:gridCol>
                <a:gridCol w="819734">
                  <a:extLst>
                    <a:ext uri="{9D8B030D-6E8A-4147-A177-3AD203B41FA5}">
                      <a16:colId xmlns:a16="http://schemas.microsoft.com/office/drawing/2014/main" xmlns="" val="106715175"/>
                    </a:ext>
                  </a:extLst>
                </a:gridCol>
              </a:tblGrid>
              <a:tr h="277000">
                <a:tc>
                  <a:txBody>
                    <a:bodyPr/>
                    <a:lstStyle/>
                    <a:p>
                      <a:r>
                        <a:rPr lang="en-US" sz="1400" dirty="0"/>
                        <a:t>1865</a:t>
                      </a:r>
                      <a:endParaRPr lang="hr-HR" sz="1400" dirty="0"/>
                    </a:p>
                  </a:txBody>
                  <a:tcPr/>
                </a:tc>
                <a:tc>
                  <a:txBody>
                    <a:bodyPr/>
                    <a:lstStyle/>
                    <a:p>
                      <a:r>
                        <a:rPr lang="en-US" sz="1400" dirty="0"/>
                        <a:t>1874</a:t>
                      </a:r>
                      <a:endParaRPr lang="hr-HR" sz="1400" dirty="0"/>
                    </a:p>
                  </a:txBody>
                  <a:tcPr/>
                </a:tc>
                <a:tc>
                  <a:txBody>
                    <a:bodyPr/>
                    <a:lstStyle/>
                    <a:p>
                      <a:r>
                        <a:rPr lang="en-US" sz="1400" dirty="0"/>
                        <a:t>1881</a:t>
                      </a:r>
                      <a:endParaRPr lang="hr-HR" sz="1400" dirty="0"/>
                    </a:p>
                  </a:txBody>
                  <a:tcPr/>
                </a:tc>
                <a:tc>
                  <a:txBody>
                    <a:bodyPr/>
                    <a:lstStyle/>
                    <a:p>
                      <a:r>
                        <a:rPr lang="en-US" sz="1400" dirty="0"/>
                        <a:t>1898</a:t>
                      </a:r>
                      <a:endParaRPr lang="hr-HR" sz="1400" dirty="0"/>
                    </a:p>
                  </a:txBody>
                  <a:tcPr/>
                </a:tc>
                <a:tc>
                  <a:txBody>
                    <a:bodyPr/>
                    <a:lstStyle/>
                    <a:p>
                      <a:r>
                        <a:rPr lang="en-US" sz="1400" dirty="0"/>
                        <a:t>1914</a:t>
                      </a:r>
                      <a:endParaRPr lang="hr-HR" sz="1400" dirty="0"/>
                    </a:p>
                  </a:txBody>
                  <a:tcPr/>
                </a:tc>
                <a:extLst>
                  <a:ext uri="{0D108BD9-81ED-4DB2-BD59-A6C34878D82A}">
                    <a16:rowId xmlns:a16="http://schemas.microsoft.com/office/drawing/2014/main" xmlns="" val="4143621766"/>
                  </a:ext>
                </a:extLst>
              </a:tr>
              <a:tr h="277000">
                <a:tc>
                  <a:txBody>
                    <a:bodyPr/>
                    <a:lstStyle/>
                    <a:p>
                      <a:r>
                        <a:rPr lang="en-US" sz="1400" dirty="0"/>
                        <a:t>7700</a:t>
                      </a:r>
                      <a:endParaRPr lang="hr-HR" sz="1400" dirty="0"/>
                    </a:p>
                  </a:txBody>
                  <a:tcPr/>
                </a:tc>
                <a:tc>
                  <a:txBody>
                    <a:bodyPr/>
                    <a:lstStyle/>
                    <a:p>
                      <a:r>
                        <a:rPr lang="en-US" sz="1400" dirty="0"/>
                        <a:t>12210</a:t>
                      </a:r>
                      <a:endParaRPr lang="hr-HR" sz="1400" dirty="0"/>
                    </a:p>
                  </a:txBody>
                  <a:tcPr/>
                </a:tc>
                <a:tc>
                  <a:txBody>
                    <a:bodyPr/>
                    <a:lstStyle/>
                    <a:p>
                      <a:r>
                        <a:rPr lang="en-US" sz="1400" dirty="0"/>
                        <a:t>18000</a:t>
                      </a:r>
                      <a:endParaRPr lang="hr-HR" sz="1400" dirty="0"/>
                    </a:p>
                  </a:txBody>
                  <a:tcPr/>
                </a:tc>
                <a:tc>
                  <a:txBody>
                    <a:bodyPr/>
                    <a:lstStyle/>
                    <a:p>
                      <a:r>
                        <a:rPr lang="en-US" sz="1400" dirty="0"/>
                        <a:t>36873</a:t>
                      </a:r>
                      <a:endParaRPr lang="hr-HR" sz="1400" dirty="0"/>
                    </a:p>
                  </a:txBody>
                  <a:tcPr/>
                </a:tc>
                <a:tc>
                  <a:txBody>
                    <a:bodyPr/>
                    <a:lstStyle/>
                    <a:p>
                      <a:r>
                        <a:rPr lang="en-US" sz="1400" dirty="0"/>
                        <a:t>54311</a:t>
                      </a:r>
                      <a:endParaRPr lang="hr-HR" sz="1400" dirty="0"/>
                    </a:p>
                  </a:txBody>
                  <a:tcPr/>
                </a:tc>
                <a:extLst>
                  <a:ext uri="{0D108BD9-81ED-4DB2-BD59-A6C34878D82A}">
                    <a16:rowId xmlns:a16="http://schemas.microsoft.com/office/drawing/2014/main" xmlns="" val="1340177329"/>
                  </a:ext>
                </a:extLst>
              </a:tr>
            </a:tbl>
          </a:graphicData>
        </a:graphic>
      </p:graphicFrame>
      <p:sp>
        <p:nvSpPr>
          <p:cNvPr id="23" name="TextBox 22">
            <a:extLst>
              <a:ext uri="{FF2B5EF4-FFF2-40B4-BE49-F238E27FC236}">
                <a16:creationId xmlns:a16="http://schemas.microsoft.com/office/drawing/2014/main" xmlns="" id="{EC1285D8-22A6-4306-BCF7-9302764D70D3}"/>
              </a:ext>
            </a:extLst>
          </p:cNvPr>
          <p:cNvSpPr txBox="1"/>
          <p:nvPr/>
        </p:nvSpPr>
        <p:spPr>
          <a:xfrm>
            <a:off x="3136173" y="4441751"/>
            <a:ext cx="3984489" cy="307777"/>
          </a:xfrm>
          <a:prstGeom prst="rect">
            <a:avLst/>
          </a:prstGeom>
          <a:noFill/>
        </p:spPr>
        <p:txBody>
          <a:bodyPr wrap="none" rtlCol="0">
            <a:spAutoFit/>
          </a:bodyPr>
          <a:lstStyle/>
          <a:p>
            <a:r>
              <a:rPr lang="en-US" sz="1400" dirty="0"/>
              <a:t>No. of compulsory detention in Italy </a:t>
            </a:r>
            <a:r>
              <a:rPr lang="en-US" sz="1400" i="1" dirty="0"/>
              <a:t>(</a:t>
            </a:r>
            <a:r>
              <a:rPr lang="en-US" sz="1400" i="1" dirty="0" err="1"/>
              <a:t>Sannini</a:t>
            </a:r>
            <a:r>
              <a:rPr lang="en-US" sz="1400" i="1" dirty="0"/>
              <a:t>, 2014)</a:t>
            </a:r>
            <a:r>
              <a:rPr lang="en-US" sz="1400" dirty="0"/>
              <a:t> </a:t>
            </a:r>
            <a:endParaRPr lang="hr-HR" sz="1400" dirty="0"/>
          </a:p>
        </p:txBody>
      </p:sp>
    </p:spTree>
    <p:extLst>
      <p:ext uri="{BB962C8B-B14F-4D97-AF65-F5344CB8AC3E}">
        <p14:creationId xmlns:p14="http://schemas.microsoft.com/office/powerpoint/2010/main" xmlns="" val="38716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2" fill="hold" nodeType="click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0-#ppt_w/2"/>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0-#ppt_w/2"/>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80">
                                          <p:stCondLst>
                                            <p:cond delay="0"/>
                                          </p:stCondLst>
                                        </p:cTn>
                                        <p:tgtEl>
                                          <p:spTgt spid="11"/>
                                        </p:tgtEl>
                                      </p:cBhvr>
                                    </p:animEffect>
                                    <p:anim calcmode="lin" valueType="num">
                                      <p:cBhvr>
                                        <p:cTn id="35"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40" dur="26">
                                          <p:stCondLst>
                                            <p:cond delay="650"/>
                                          </p:stCondLst>
                                        </p:cTn>
                                        <p:tgtEl>
                                          <p:spTgt spid="11"/>
                                        </p:tgtEl>
                                      </p:cBhvr>
                                      <p:to x="100000" y="60000"/>
                                    </p:animScale>
                                    <p:animScale>
                                      <p:cBhvr>
                                        <p:cTn id="41" dur="166" decel="50000">
                                          <p:stCondLst>
                                            <p:cond delay="676"/>
                                          </p:stCondLst>
                                        </p:cTn>
                                        <p:tgtEl>
                                          <p:spTgt spid="11"/>
                                        </p:tgtEl>
                                      </p:cBhvr>
                                      <p:to x="100000" y="100000"/>
                                    </p:animScale>
                                    <p:animScale>
                                      <p:cBhvr>
                                        <p:cTn id="42" dur="26">
                                          <p:stCondLst>
                                            <p:cond delay="1312"/>
                                          </p:stCondLst>
                                        </p:cTn>
                                        <p:tgtEl>
                                          <p:spTgt spid="11"/>
                                        </p:tgtEl>
                                      </p:cBhvr>
                                      <p:to x="100000" y="80000"/>
                                    </p:animScale>
                                    <p:animScale>
                                      <p:cBhvr>
                                        <p:cTn id="43" dur="166" decel="50000">
                                          <p:stCondLst>
                                            <p:cond delay="1338"/>
                                          </p:stCondLst>
                                        </p:cTn>
                                        <p:tgtEl>
                                          <p:spTgt spid="11"/>
                                        </p:tgtEl>
                                      </p:cBhvr>
                                      <p:to x="100000" y="100000"/>
                                    </p:animScale>
                                    <p:animScale>
                                      <p:cBhvr>
                                        <p:cTn id="44" dur="26">
                                          <p:stCondLst>
                                            <p:cond delay="1642"/>
                                          </p:stCondLst>
                                        </p:cTn>
                                        <p:tgtEl>
                                          <p:spTgt spid="11"/>
                                        </p:tgtEl>
                                      </p:cBhvr>
                                      <p:to x="100000" y="90000"/>
                                    </p:animScale>
                                    <p:animScale>
                                      <p:cBhvr>
                                        <p:cTn id="45" dur="166" decel="50000">
                                          <p:stCondLst>
                                            <p:cond delay="1668"/>
                                          </p:stCondLst>
                                        </p:cTn>
                                        <p:tgtEl>
                                          <p:spTgt spid="11"/>
                                        </p:tgtEl>
                                      </p:cBhvr>
                                      <p:to x="100000" y="100000"/>
                                    </p:animScale>
                                    <p:animScale>
                                      <p:cBhvr>
                                        <p:cTn id="46" dur="26">
                                          <p:stCondLst>
                                            <p:cond delay="1808"/>
                                          </p:stCondLst>
                                        </p:cTn>
                                        <p:tgtEl>
                                          <p:spTgt spid="11"/>
                                        </p:tgtEl>
                                      </p:cBhvr>
                                      <p:to x="100000" y="95000"/>
                                    </p:animScale>
                                    <p:animScale>
                                      <p:cBhvr>
                                        <p:cTn id="47" dur="166" decel="50000">
                                          <p:stCondLst>
                                            <p:cond delay="1834"/>
                                          </p:stCondLst>
                                        </p:cTn>
                                        <p:tgtEl>
                                          <p:spTgt spid="11"/>
                                        </p:tgtEl>
                                      </p:cBhvr>
                                      <p:to x="100000" y="100000"/>
                                    </p:animScale>
                                  </p:childTnLst>
                                </p:cTn>
                              </p:par>
                            </p:childTnLst>
                          </p:cTn>
                        </p:par>
                      </p:childTnLst>
                    </p:cTn>
                  </p:par>
                  <p:par>
                    <p:cTn id="48" fill="hold">
                      <p:stCondLst>
                        <p:cond delay="indefinite"/>
                      </p:stCondLst>
                      <p:childTnLst>
                        <p:par>
                          <p:cTn id="49" fill="hold">
                            <p:stCondLst>
                              <p:cond delay="0"/>
                            </p:stCondLst>
                            <p:childTnLst>
                              <p:par>
                                <p:cTn id="50" presetID="2" presetClass="entr" presetSubtype="8" fill="hold" nodeType="clickEffect">
                                  <p:stCondLst>
                                    <p:cond delay="0"/>
                                  </p:stCondLst>
                                  <p:childTnLst>
                                    <p:set>
                                      <p:cBhvr>
                                        <p:cTn id="51" dur="1" fill="hold">
                                          <p:stCondLst>
                                            <p:cond delay="0"/>
                                          </p:stCondLst>
                                        </p:cTn>
                                        <p:tgtEl>
                                          <p:spTgt spid="3">
                                            <p:txEl>
                                              <p:pRg st="6" end="6"/>
                                            </p:txEl>
                                          </p:spTgt>
                                        </p:tgtEl>
                                        <p:attrNameLst>
                                          <p:attrName>style.visibility</p:attrName>
                                        </p:attrNameLst>
                                      </p:cBhvr>
                                      <p:to>
                                        <p:strVal val="visible"/>
                                      </p:to>
                                    </p:set>
                                    <p:anim calcmode="lin" valueType="num">
                                      <p:cBhvr additive="base">
                                        <p:cTn id="52"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53"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nodeType="click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500" fill="hold"/>
                                        <p:tgtEl>
                                          <p:spTgt spid="12"/>
                                        </p:tgtEl>
                                        <p:attrNameLst>
                                          <p:attrName>ppt_x</p:attrName>
                                        </p:attrNameLst>
                                      </p:cBhvr>
                                      <p:tavLst>
                                        <p:tav tm="0">
                                          <p:val>
                                            <p:strVal val="0-#ppt_w/2"/>
                                          </p:val>
                                        </p:tav>
                                        <p:tav tm="100000">
                                          <p:val>
                                            <p:strVal val="#ppt_x"/>
                                          </p:val>
                                        </p:tav>
                                      </p:tavLst>
                                    </p:anim>
                                    <p:anim calcmode="lin" valueType="num">
                                      <p:cBhvr additive="base">
                                        <p:cTn id="59" dur="5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fill="hold"/>
                                        <p:tgtEl>
                                          <p:spTgt spid="13"/>
                                        </p:tgtEl>
                                        <p:attrNameLst>
                                          <p:attrName>ppt_x</p:attrName>
                                        </p:attrNameLst>
                                      </p:cBhvr>
                                      <p:tavLst>
                                        <p:tav tm="0">
                                          <p:val>
                                            <p:strVal val="0-#ppt_w/2"/>
                                          </p:val>
                                        </p:tav>
                                        <p:tav tm="100000">
                                          <p:val>
                                            <p:strVal val="#ppt_x"/>
                                          </p:val>
                                        </p:tav>
                                      </p:tavLst>
                                    </p:anim>
                                    <p:anim calcmode="lin" valueType="num">
                                      <p:cBhvr additive="base">
                                        <p:cTn id="63"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1000"/>
                                        <p:tgtEl>
                                          <p:spTgt spid="22"/>
                                        </p:tgtEl>
                                      </p:cBhvr>
                                    </p:animEffect>
                                    <p:anim calcmode="lin" valueType="num">
                                      <p:cBhvr>
                                        <p:cTn id="69" dur="1000" fill="hold"/>
                                        <p:tgtEl>
                                          <p:spTgt spid="22"/>
                                        </p:tgtEl>
                                        <p:attrNameLst>
                                          <p:attrName>ppt_x</p:attrName>
                                        </p:attrNameLst>
                                      </p:cBhvr>
                                      <p:tavLst>
                                        <p:tav tm="0">
                                          <p:val>
                                            <p:strVal val="#ppt_x"/>
                                          </p:val>
                                        </p:tav>
                                        <p:tav tm="100000">
                                          <p:val>
                                            <p:strVal val="#ppt_x"/>
                                          </p:val>
                                        </p:tav>
                                      </p:tavLst>
                                    </p:anim>
                                    <p:anim calcmode="lin" valueType="num">
                                      <p:cBhvr>
                                        <p:cTn id="7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9" fill="hold" nodeType="clickEffect">
                                  <p:stCondLst>
                                    <p:cond delay="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500" fill="hold"/>
                                        <p:tgtEl>
                                          <p:spTgt spid="24"/>
                                        </p:tgtEl>
                                        <p:attrNameLst>
                                          <p:attrName>ppt_x</p:attrName>
                                        </p:attrNameLst>
                                      </p:cBhvr>
                                      <p:tavLst>
                                        <p:tav tm="0">
                                          <p:val>
                                            <p:strVal val="0-#ppt_w/2"/>
                                          </p:val>
                                        </p:tav>
                                        <p:tav tm="100000">
                                          <p:val>
                                            <p:strVal val="#ppt_x"/>
                                          </p:val>
                                        </p:tav>
                                      </p:tavLst>
                                    </p:anim>
                                    <p:anim calcmode="lin" valueType="num">
                                      <p:cBhvr additive="base">
                                        <p:cTn id="76" dur="500" fill="hold"/>
                                        <p:tgtEl>
                                          <p:spTgt spid="24"/>
                                        </p:tgtEl>
                                        <p:attrNameLst>
                                          <p:attrName>ppt_y</p:attrName>
                                        </p:attrNameLst>
                                      </p:cBhvr>
                                      <p:tavLst>
                                        <p:tav tm="0">
                                          <p:val>
                                            <p:strVal val="0-#ppt_h/2"/>
                                          </p:val>
                                        </p:tav>
                                        <p:tav tm="100000">
                                          <p:val>
                                            <p:strVal val="#ppt_y"/>
                                          </p:val>
                                        </p:tav>
                                      </p:tavLst>
                                    </p:anim>
                                  </p:childTnLst>
                                </p:cTn>
                              </p:par>
                              <p:par>
                                <p:cTn id="77" presetID="2" presetClass="entr" presetSubtype="9"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0-#ppt_w/2"/>
                                          </p:val>
                                        </p:tav>
                                        <p:tav tm="100000">
                                          <p:val>
                                            <p:strVal val="#ppt_x"/>
                                          </p:val>
                                        </p:tav>
                                      </p:tavLst>
                                    </p:anim>
                                    <p:anim calcmode="lin" valueType="num">
                                      <p:cBhvr additive="base">
                                        <p:cTn id="80"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6" presetClass="entr" presetSubtype="0" fill="hold" grpId="0" nodeType="click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wipe(down)">
                                      <p:cBhvr>
                                        <p:cTn id="85" dur="580">
                                          <p:stCondLst>
                                            <p:cond delay="0"/>
                                          </p:stCondLst>
                                        </p:cTn>
                                        <p:tgtEl>
                                          <p:spTgt spid="14"/>
                                        </p:tgtEl>
                                      </p:cBhvr>
                                    </p:animEffect>
                                    <p:anim calcmode="lin" valueType="num">
                                      <p:cBhvr>
                                        <p:cTn id="86"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91" dur="26">
                                          <p:stCondLst>
                                            <p:cond delay="650"/>
                                          </p:stCondLst>
                                        </p:cTn>
                                        <p:tgtEl>
                                          <p:spTgt spid="14"/>
                                        </p:tgtEl>
                                      </p:cBhvr>
                                      <p:to x="100000" y="60000"/>
                                    </p:animScale>
                                    <p:animScale>
                                      <p:cBhvr>
                                        <p:cTn id="92" dur="166" decel="50000">
                                          <p:stCondLst>
                                            <p:cond delay="676"/>
                                          </p:stCondLst>
                                        </p:cTn>
                                        <p:tgtEl>
                                          <p:spTgt spid="14"/>
                                        </p:tgtEl>
                                      </p:cBhvr>
                                      <p:to x="100000" y="100000"/>
                                    </p:animScale>
                                    <p:animScale>
                                      <p:cBhvr>
                                        <p:cTn id="93" dur="26">
                                          <p:stCondLst>
                                            <p:cond delay="1312"/>
                                          </p:stCondLst>
                                        </p:cTn>
                                        <p:tgtEl>
                                          <p:spTgt spid="14"/>
                                        </p:tgtEl>
                                      </p:cBhvr>
                                      <p:to x="100000" y="80000"/>
                                    </p:animScale>
                                    <p:animScale>
                                      <p:cBhvr>
                                        <p:cTn id="94" dur="166" decel="50000">
                                          <p:stCondLst>
                                            <p:cond delay="1338"/>
                                          </p:stCondLst>
                                        </p:cTn>
                                        <p:tgtEl>
                                          <p:spTgt spid="14"/>
                                        </p:tgtEl>
                                      </p:cBhvr>
                                      <p:to x="100000" y="100000"/>
                                    </p:animScale>
                                    <p:animScale>
                                      <p:cBhvr>
                                        <p:cTn id="95" dur="26">
                                          <p:stCondLst>
                                            <p:cond delay="1642"/>
                                          </p:stCondLst>
                                        </p:cTn>
                                        <p:tgtEl>
                                          <p:spTgt spid="14"/>
                                        </p:tgtEl>
                                      </p:cBhvr>
                                      <p:to x="100000" y="90000"/>
                                    </p:animScale>
                                    <p:animScale>
                                      <p:cBhvr>
                                        <p:cTn id="96" dur="166" decel="50000">
                                          <p:stCondLst>
                                            <p:cond delay="1668"/>
                                          </p:stCondLst>
                                        </p:cTn>
                                        <p:tgtEl>
                                          <p:spTgt spid="14"/>
                                        </p:tgtEl>
                                      </p:cBhvr>
                                      <p:to x="100000" y="100000"/>
                                    </p:animScale>
                                    <p:animScale>
                                      <p:cBhvr>
                                        <p:cTn id="97" dur="26">
                                          <p:stCondLst>
                                            <p:cond delay="1808"/>
                                          </p:stCondLst>
                                        </p:cTn>
                                        <p:tgtEl>
                                          <p:spTgt spid="14"/>
                                        </p:tgtEl>
                                      </p:cBhvr>
                                      <p:to x="100000" y="95000"/>
                                    </p:animScale>
                                    <p:animScale>
                                      <p:cBhvr>
                                        <p:cTn id="98" dur="166" decel="50000">
                                          <p:stCondLst>
                                            <p:cond delay="1834"/>
                                          </p:stCondLst>
                                        </p:cTn>
                                        <p:tgtEl>
                                          <p:spTgt spid="14"/>
                                        </p:tgtEl>
                                      </p:cBhvr>
                                      <p:to x="100000" y="100000"/>
                                    </p:animScale>
                                  </p:childTnLst>
                                </p:cTn>
                              </p:par>
                            </p:childTnLst>
                          </p:cTn>
                        </p:par>
                      </p:childTnLst>
                    </p:cTn>
                  </p:par>
                  <p:par>
                    <p:cTn id="99" fill="hold">
                      <p:stCondLst>
                        <p:cond delay="indefinite"/>
                      </p:stCondLst>
                      <p:childTnLst>
                        <p:par>
                          <p:cTn id="100" fill="hold">
                            <p:stCondLst>
                              <p:cond delay="0"/>
                            </p:stCondLst>
                            <p:childTnLst>
                              <p:par>
                                <p:cTn id="101" presetID="47" presetClass="entr" presetSubtype="0" fill="hold" nodeType="clickEffect">
                                  <p:stCondLst>
                                    <p:cond delay="0"/>
                                  </p:stCondLst>
                                  <p:childTnLst>
                                    <p:set>
                                      <p:cBhvr>
                                        <p:cTn id="102" dur="1" fill="hold">
                                          <p:stCondLst>
                                            <p:cond delay="0"/>
                                          </p:stCondLst>
                                        </p:cTn>
                                        <p:tgtEl>
                                          <p:spTgt spid="15"/>
                                        </p:tgtEl>
                                        <p:attrNameLst>
                                          <p:attrName>style.visibility</p:attrName>
                                        </p:attrNameLst>
                                      </p:cBhvr>
                                      <p:to>
                                        <p:strVal val="visible"/>
                                      </p:to>
                                    </p:set>
                                    <p:animEffect transition="in" filter="fade">
                                      <p:cBhvr>
                                        <p:cTn id="103" dur="1000"/>
                                        <p:tgtEl>
                                          <p:spTgt spid="15"/>
                                        </p:tgtEl>
                                      </p:cBhvr>
                                    </p:animEffect>
                                    <p:anim calcmode="lin" valueType="num">
                                      <p:cBhvr>
                                        <p:cTn id="104" dur="1000" fill="hold"/>
                                        <p:tgtEl>
                                          <p:spTgt spid="15"/>
                                        </p:tgtEl>
                                        <p:attrNameLst>
                                          <p:attrName>ppt_x</p:attrName>
                                        </p:attrNameLst>
                                      </p:cBhvr>
                                      <p:tavLst>
                                        <p:tav tm="0">
                                          <p:val>
                                            <p:strVal val="#ppt_x"/>
                                          </p:val>
                                        </p:tav>
                                        <p:tav tm="100000">
                                          <p:val>
                                            <p:strVal val="#ppt_x"/>
                                          </p:val>
                                        </p:tav>
                                      </p:tavLst>
                                    </p:anim>
                                    <p:anim calcmode="lin" valueType="num">
                                      <p:cBhvr>
                                        <p:cTn id="105" dur="1000" fill="hold"/>
                                        <p:tgtEl>
                                          <p:spTgt spid="15"/>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fade">
                                      <p:cBhvr>
                                        <p:cTn id="108" dur="1000"/>
                                        <p:tgtEl>
                                          <p:spTgt spid="16"/>
                                        </p:tgtEl>
                                      </p:cBhvr>
                                    </p:animEffect>
                                    <p:anim calcmode="lin" valueType="num">
                                      <p:cBhvr>
                                        <p:cTn id="109" dur="1000" fill="hold"/>
                                        <p:tgtEl>
                                          <p:spTgt spid="16"/>
                                        </p:tgtEl>
                                        <p:attrNameLst>
                                          <p:attrName>ppt_x</p:attrName>
                                        </p:attrNameLst>
                                      </p:cBhvr>
                                      <p:tavLst>
                                        <p:tav tm="0">
                                          <p:val>
                                            <p:strVal val="#ppt_x"/>
                                          </p:val>
                                        </p:tav>
                                        <p:tav tm="100000">
                                          <p:val>
                                            <p:strVal val="#ppt_x"/>
                                          </p:val>
                                        </p:tav>
                                      </p:tavLst>
                                    </p:anim>
                                    <p:anim calcmode="lin" valueType="num">
                                      <p:cBhvr>
                                        <p:cTn id="11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47" presetClass="entr" presetSubtype="0" fill="hold" grpId="0" nodeType="click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fade">
                                      <p:cBhvr>
                                        <p:cTn id="115" dur="1000"/>
                                        <p:tgtEl>
                                          <p:spTgt spid="23"/>
                                        </p:tgtEl>
                                      </p:cBhvr>
                                    </p:animEffect>
                                    <p:anim calcmode="lin" valueType="num">
                                      <p:cBhvr>
                                        <p:cTn id="116" dur="1000" fill="hold"/>
                                        <p:tgtEl>
                                          <p:spTgt spid="23"/>
                                        </p:tgtEl>
                                        <p:attrNameLst>
                                          <p:attrName>ppt_x</p:attrName>
                                        </p:attrNameLst>
                                      </p:cBhvr>
                                      <p:tavLst>
                                        <p:tav tm="0">
                                          <p:val>
                                            <p:strVal val="#ppt_x"/>
                                          </p:val>
                                        </p:tav>
                                        <p:tav tm="100000">
                                          <p:val>
                                            <p:strVal val="#ppt_x"/>
                                          </p:val>
                                        </p:tav>
                                      </p:tavLst>
                                    </p:anim>
                                    <p:anim calcmode="lin" valueType="num">
                                      <p:cBhvr>
                                        <p:cTn id="117" dur="1000" fill="hold"/>
                                        <p:tgtEl>
                                          <p:spTgt spid="23"/>
                                        </p:tgtEl>
                                        <p:attrNameLst>
                                          <p:attrName>ppt_y</p:attrName>
                                        </p:attrNameLst>
                                      </p:cBhvr>
                                      <p:tavLst>
                                        <p:tav tm="0">
                                          <p:val>
                                            <p:strVal val="#ppt_y-.1"/>
                                          </p:val>
                                        </p:tav>
                                        <p:tav tm="100000">
                                          <p:val>
                                            <p:strVal val="#ppt_y"/>
                                          </p:val>
                                        </p:tav>
                                      </p:tavLst>
                                    </p:anim>
                                  </p:childTnLst>
                                </p:cTn>
                              </p:par>
                              <p:par>
                                <p:cTn id="118" presetID="47" presetClass="entr" presetSubtype="0" fill="hold" nodeType="withEffect">
                                  <p:stCondLst>
                                    <p:cond delay="0"/>
                                  </p:stCondLst>
                                  <p:childTnLst>
                                    <p:set>
                                      <p:cBhvr>
                                        <p:cTn id="119" dur="1" fill="hold">
                                          <p:stCondLst>
                                            <p:cond delay="0"/>
                                          </p:stCondLst>
                                        </p:cTn>
                                        <p:tgtEl>
                                          <p:spTgt spid="19"/>
                                        </p:tgtEl>
                                        <p:attrNameLst>
                                          <p:attrName>style.visibility</p:attrName>
                                        </p:attrNameLst>
                                      </p:cBhvr>
                                      <p:to>
                                        <p:strVal val="visible"/>
                                      </p:to>
                                    </p:set>
                                    <p:animEffect transition="in" filter="fade">
                                      <p:cBhvr>
                                        <p:cTn id="120" dur="1000"/>
                                        <p:tgtEl>
                                          <p:spTgt spid="19"/>
                                        </p:tgtEl>
                                      </p:cBhvr>
                                    </p:animEffect>
                                    <p:anim calcmode="lin" valueType="num">
                                      <p:cBhvr>
                                        <p:cTn id="121" dur="1000" fill="hold"/>
                                        <p:tgtEl>
                                          <p:spTgt spid="19"/>
                                        </p:tgtEl>
                                        <p:attrNameLst>
                                          <p:attrName>ppt_x</p:attrName>
                                        </p:attrNameLst>
                                      </p:cBhvr>
                                      <p:tavLst>
                                        <p:tav tm="0">
                                          <p:val>
                                            <p:strVal val="#ppt_x"/>
                                          </p:val>
                                        </p:tav>
                                        <p:tav tm="100000">
                                          <p:val>
                                            <p:strVal val="#ppt_x"/>
                                          </p:val>
                                        </p:tav>
                                      </p:tavLst>
                                    </p:anim>
                                    <p:anim calcmode="lin" valueType="num">
                                      <p:cBhvr>
                                        <p:cTn id="12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p:bldP spid="14" grpId="0"/>
      <p:bldP spid="16" grpId="0"/>
      <p:bldP spid="7" grpId="0"/>
      <p:bldP spid="21" grpId="0"/>
      <p:bldP spid="6"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xmlns="" id="{DA2DDA2E-88B9-4A64-9708-719CBAC51BCC}"/>
              </a:ext>
            </a:extLst>
          </p:cNvPr>
          <p:cNvPicPr>
            <a:picLocks noChangeAspect="1"/>
          </p:cNvPicPr>
          <p:nvPr/>
        </p:nvPicPr>
        <p:blipFill>
          <a:blip r:embed="rId2" cstate="print"/>
          <a:stretch>
            <a:fillRect/>
          </a:stretch>
        </p:blipFill>
        <p:spPr>
          <a:xfrm>
            <a:off x="2422422" y="3852603"/>
            <a:ext cx="705345" cy="705345"/>
          </a:xfrm>
          <a:prstGeom prst="rect">
            <a:avLst/>
          </a:prstGeom>
        </p:spPr>
      </p:pic>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2201"/>
            <a:ext cx="11704675" cy="1030349"/>
          </a:xfrm>
        </p:spPr>
        <p:txBody>
          <a:bodyPr>
            <a:normAutofit/>
          </a:bodyPr>
          <a:lstStyle/>
          <a:p>
            <a:endParaRPr lang="hr-HR" sz="3600" b="1" dirty="0">
              <a:solidFill>
                <a:schemeClr val="tx2"/>
              </a:solidFill>
            </a:endParaRP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60099" y="1267520"/>
            <a:ext cx="11680422" cy="5767916"/>
          </a:xfrm>
        </p:spPr>
        <p:txBody>
          <a:bodyPr>
            <a:normAutofit/>
          </a:bodyPr>
          <a:lstStyle/>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r>
              <a:rPr lang="en-US" sz="1800" dirty="0"/>
              <a:t>RELATIVE DETERMINISM /</a:t>
            </a:r>
          </a:p>
          <a:p>
            <a:pPr lvl="1">
              <a:buClr>
                <a:schemeClr val="tx2"/>
              </a:buClr>
            </a:pPr>
            <a:r>
              <a:rPr lang="en-US" sz="1800" dirty="0"/>
              <a:t>RELATIVE INDETERMINISM</a:t>
            </a:r>
          </a:p>
          <a:p>
            <a:pPr lvl="1">
              <a:buClr>
                <a:schemeClr val="tx2"/>
              </a:buClr>
            </a:pPr>
            <a:endParaRPr lang="hr-HR" sz="1800"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3"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4" cstate="print"/>
          <a:stretch>
            <a:fillRect/>
          </a:stretch>
        </p:blipFill>
        <p:spPr>
          <a:xfrm>
            <a:off x="60986" y="6119629"/>
            <a:ext cx="743435" cy="740145"/>
          </a:xfrm>
          <a:prstGeom prst="rect">
            <a:avLst/>
          </a:prstGeom>
        </p:spPr>
      </p:pic>
      <p:sp>
        <p:nvSpPr>
          <p:cNvPr id="9" name="Rounded Rectangle 14">
            <a:extLst>
              <a:ext uri="{FF2B5EF4-FFF2-40B4-BE49-F238E27FC236}">
                <a16:creationId xmlns:a16="http://schemas.microsoft.com/office/drawing/2014/main" xmlns="" id="{F70AC015-2E55-4A0A-AF63-23F8A293D65E}"/>
              </a:ext>
            </a:extLst>
          </p:cNvPr>
          <p:cNvSpPr/>
          <p:nvPr/>
        </p:nvSpPr>
        <p:spPr>
          <a:xfrm>
            <a:off x="177062" y="4513678"/>
            <a:ext cx="3780428" cy="1539418"/>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en-US" sz="1600" dirty="0"/>
              <a:t>The mentally incompetent are always socially dangerous? </a:t>
            </a:r>
          </a:p>
          <a:p>
            <a:pPr algn="ctr">
              <a:defRPr/>
            </a:pPr>
            <a:r>
              <a:rPr lang="en-US" sz="2400" dirty="0"/>
              <a:t>=</a:t>
            </a:r>
          </a:p>
          <a:p>
            <a:pPr algn="ctr">
              <a:defRPr/>
            </a:pPr>
            <a:r>
              <a:rPr lang="en-US" sz="1600" dirty="0"/>
              <a:t>The constitutional understanding of man as a bearer of freedoms and rights</a:t>
            </a:r>
            <a:r>
              <a:rPr lang="hr-HR" sz="1600" dirty="0"/>
              <a:t>!</a:t>
            </a:r>
          </a:p>
        </p:txBody>
      </p:sp>
      <p:sp>
        <p:nvSpPr>
          <p:cNvPr id="6" name="Rectangle 5">
            <a:extLst>
              <a:ext uri="{FF2B5EF4-FFF2-40B4-BE49-F238E27FC236}">
                <a16:creationId xmlns:a16="http://schemas.microsoft.com/office/drawing/2014/main" xmlns="" id="{EE975763-2C7F-4E88-9D6E-8E16BA42FC08}"/>
              </a:ext>
            </a:extLst>
          </p:cNvPr>
          <p:cNvSpPr/>
          <p:nvPr/>
        </p:nvSpPr>
        <p:spPr>
          <a:xfrm>
            <a:off x="1275239" y="527375"/>
            <a:ext cx="3796489" cy="74014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dirty="0"/>
              <a:t>The Criminal Code of </a:t>
            </a:r>
            <a:r>
              <a:rPr lang="hr-HR" dirty="0" err="1"/>
              <a:t>Zanardelli</a:t>
            </a:r>
            <a:r>
              <a:rPr lang="en-US" dirty="0"/>
              <a:t>, 1889 </a:t>
            </a:r>
            <a:endParaRPr lang="hr-HR" dirty="0"/>
          </a:p>
        </p:txBody>
      </p:sp>
      <p:cxnSp>
        <p:nvCxnSpPr>
          <p:cNvPr id="12" name="Straight Arrow Connector 11">
            <a:extLst>
              <a:ext uri="{FF2B5EF4-FFF2-40B4-BE49-F238E27FC236}">
                <a16:creationId xmlns:a16="http://schemas.microsoft.com/office/drawing/2014/main" xmlns="" id="{855451DD-7BD0-4F04-A242-AEE3D444DD01}"/>
              </a:ext>
            </a:extLst>
          </p:cNvPr>
          <p:cNvCxnSpPr>
            <a:cxnSpLocks/>
          </p:cNvCxnSpPr>
          <p:nvPr/>
        </p:nvCxnSpPr>
        <p:spPr>
          <a:xfrm>
            <a:off x="5199318" y="924264"/>
            <a:ext cx="77685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D1A552FC-84D7-4465-8289-B314CC42A89F}"/>
              </a:ext>
            </a:extLst>
          </p:cNvPr>
          <p:cNvSpPr/>
          <p:nvPr/>
        </p:nvSpPr>
        <p:spPr>
          <a:xfrm>
            <a:off x="6103767" y="81269"/>
            <a:ext cx="5947775" cy="207651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marL="285750" indent="-285750">
              <a:buFont typeface="Arial" panose="020B0604020202020204" pitchFamily="34" charset="0"/>
              <a:buChar char="•"/>
            </a:pPr>
            <a:r>
              <a:rPr lang="en-US" sz="1200" b="1" dirty="0">
                <a:solidFill>
                  <a:schemeClr val="tx1"/>
                </a:solidFill>
              </a:rPr>
              <a:t>Monistic system of sanctions </a:t>
            </a:r>
            <a:r>
              <a:rPr lang="en-US" sz="1200" dirty="0"/>
              <a:t>with a clear line of following </a:t>
            </a:r>
            <a:r>
              <a:rPr lang="en-US" sz="1200" u="sng" dirty="0"/>
              <a:t>the classical doctrinal principles</a:t>
            </a:r>
            <a:r>
              <a:rPr lang="en-US" sz="1200" dirty="0"/>
              <a:t>, however</a:t>
            </a:r>
          </a:p>
          <a:p>
            <a:pPr marL="285750" indent="-285750">
              <a:buFont typeface="Arial" panose="020B0604020202020204" pitchFamily="34" charset="0"/>
              <a:buChar char="•"/>
            </a:pPr>
            <a:r>
              <a:rPr lang="en-US" sz="1200" dirty="0"/>
              <a:t>Art. 46, Para. 1 and 2 reads as follows: The person who, at the time of the commission of the crime, was "in such a state of mental incapacity that he </a:t>
            </a:r>
            <a:r>
              <a:rPr lang="en-US" sz="1200" i="1" dirty="0">
                <a:solidFill>
                  <a:srgbClr val="FF6600"/>
                </a:solidFill>
              </a:rPr>
              <a:t>was deprived of his conscience and of the freedom of his actions</a:t>
            </a:r>
            <a:r>
              <a:rPr lang="en-US" sz="1200" dirty="0"/>
              <a:t>" is not liable to punishment. The judge may, with the acquittal, order the "</a:t>
            </a:r>
            <a:r>
              <a:rPr lang="en-US" sz="1200" i="1" dirty="0">
                <a:solidFill>
                  <a:srgbClr val="FF6600"/>
                </a:solidFill>
              </a:rPr>
              <a:t>surrender to the competent authority according to the provisions of the law</a:t>
            </a:r>
            <a:r>
              <a:rPr lang="en-US" sz="1200" dirty="0"/>
              <a:t>" if the judge considers him </a:t>
            </a:r>
            <a:r>
              <a:rPr lang="en-US" sz="1200" dirty="0">
                <a:solidFill>
                  <a:srgbClr val="C00000"/>
                </a:solidFill>
              </a:rPr>
              <a:t>dangerous</a:t>
            </a:r>
            <a:r>
              <a:rPr lang="en-US" sz="1200" dirty="0"/>
              <a:t>. </a:t>
            </a:r>
          </a:p>
          <a:p>
            <a:pPr marL="285750" indent="-285750">
              <a:buFont typeface="Arial" panose="020B0604020202020204" pitchFamily="34" charset="0"/>
              <a:buChar char="•"/>
            </a:pPr>
            <a:r>
              <a:rPr lang="en-US" sz="1200" dirty="0"/>
              <a:t>The 1890 Supreme Court of Cassation decision: Art. 46, Para. 2 establishes a public order measure to ensure the safety of citizens and, at the same time, the safety of acquitted persons (</a:t>
            </a:r>
            <a:r>
              <a:rPr lang="en-US" sz="1200" dirty="0">
                <a:solidFill>
                  <a:srgbClr val="008000"/>
                </a:solidFill>
              </a:rPr>
              <a:t>a back door security measure?</a:t>
            </a:r>
            <a:r>
              <a:rPr lang="en-US" sz="1200" dirty="0"/>
              <a:t>).</a:t>
            </a:r>
          </a:p>
        </p:txBody>
      </p:sp>
      <p:pic>
        <p:nvPicPr>
          <p:cNvPr id="1026" name="Picture 2" descr="No photo description available.">
            <a:extLst>
              <a:ext uri="{FF2B5EF4-FFF2-40B4-BE49-F238E27FC236}">
                <a16:creationId xmlns:a16="http://schemas.microsoft.com/office/drawing/2014/main" xmlns="" id="{C7BA4F30-33A2-49C5-8639-5B15D666E276}"/>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86070" y="152282"/>
            <a:ext cx="1025377" cy="1543963"/>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Rectangle 14">
            <a:extLst>
              <a:ext uri="{FF2B5EF4-FFF2-40B4-BE49-F238E27FC236}">
                <a16:creationId xmlns:a16="http://schemas.microsoft.com/office/drawing/2014/main" xmlns="" id="{EF170D71-6579-4D55-812C-43449EAA2384}"/>
              </a:ext>
            </a:extLst>
          </p:cNvPr>
          <p:cNvSpPr/>
          <p:nvPr/>
        </p:nvSpPr>
        <p:spPr>
          <a:xfrm>
            <a:off x="186070" y="1922499"/>
            <a:ext cx="2493333" cy="46632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it-IT" dirty="0"/>
              <a:t>The Act of Giolitti, 1904</a:t>
            </a:r>
            <a:endParaRPr lang="hr-HR" dirty="0"/>
          </a:p>
        </p:txBody>
      </p:sp>
      <p:cxnSp>
        <p:nvCxnSpPr>
          <p:cNvPr id="17" name="Straight Arrow Connector 16">
            <a:extLst>
              <a:ext uri="{FF2B5EF4-FFF2-40B4-BE49-F238E27FC236}">
                <a16:creationId xmlns:a16="http://schemas.microsoft.com/office/drawing/2014/main" xmlns="" id="{CE772A9B-DE7A-4863-8263-D09429A061CB}"/>
              </a:ext>
            </a:extLst>
          </p:cNvPr>
          <p:cNvCxnSpPr/>
          <p:nvPr/>
        </p:nvCxnSpPr>
        <p:spPr>
          <a:xfrm>
            <a:off x="2775095" y="2187559"/>
            <a:ext cx="979572" cy="0"/>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xmlns="" id="{508699B7-3191-46E6-9B3E-E807562E916F}"/>
              </a:ext>
            </a:extLst>
          </p:cNvPr>
          <p:cNvSpPr/>
          <p:nvPr/>
        </p:nvSpPr>
        <p:spPr>
          <a:xfrm>
            <a:off x="3850359" y="1705563"/>
            <a:ext cx="2125818" cy="9144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buFont typeface="Arial" panose="020B0604020202020204" pitchFamily="34" charset="0"/>
              <a:buChar char="•"/>
            </a:pPr>
            <a:r>
              <a:rPr lang="en-US" sz="1200" dirty="0"/>
              <a:t>Individuals who are dangerous to others or to themselves or who are</a:t>
            </a:r>
          </a:p>
          <a:p>
            <a:pPr marL="285750" indent="-285750">
              <a:buFont typeface="Arial" panose="020B0604020202020204" pitchFamily="34" charset="0"/>
              <a:buChar char="•"/>
            </a:pPr>
            <a:r>
              <a:rPr lang="en-US" sz="1200" dirty="0"/>
              <a:t>A part of a public scandal</a:t>
            </a:r>
            <a:endParaRPr lang="hr-HR" sz="1200" dirty="0"/>
          </a:p>
        </p:txBody>
      </p:sp>
      <p:pic>
        <p:nvPicPr>
          <p:cNvPr id="19" name="Picture 18">
            <a:extLst>
              <a:ext uri="{FF2B5EF4-FFF2-40B4-BE49-F238E27FC236}">
                <a16:creationId xmlns:a16="http://schemas.microsoft.com/office/drawing/2014/main" xmlns="" id="{3C5886E9-5C9E-4FF0-92CF-58A950E36295}"/>
              </a:ext>
            </a:extLst>
          </p:cNvPr>
          <p:cNvPicPr>
            <a:picLocks noChangeAspect="1"/>
          </p:cNvPicPr>
          <p:nvPr/>
        </p:nvPicPr>
        <p:blipFill>
          <a:blip r:embed="rId6" cstate="print"/>
          <a:stretch>
            <a:fillRect/>
          </a:stretch>
        </p:blipFill>
        <p:spPr>
          <a:xfrm>
            <a:off x="4171504" y="3382170"/>
            <a:ext cx="1091612" cy="1647716"/>
          </a:xfrm>
          <a:prstGeom prst="rect">
            <a:avLst/>
          </a:prstGeom>
        </p:spPr>
      </p:pic>
      <p:cxnSp>
        <p:nvCxnSpPr>
          <p:cNvPr id="21" name="Straight Arrow Connector 20">
            <a:extLst>
              <a:ext uri="{FF2B5EF4-FFF2-40B4-BE49-F238E27FC236}">
                <a16:creationId xmlns:a16="http://schemas.microsoft.com/office/drawing/2014/main" xmlns="" id="{C428406D-B9B0-466F-BDCB-98C6713DF700}"/>
              </a:ext>
            </a:extLst>
          </p:cNvPr>
          <p:cNvCxnSpPr>
            <a:cxnSpLocks/>
          </p:cNvCxnSpPr>
          <p:nvPr/>
        </p:nvCxnSpPr>
        <p:spPr>
          <a:xfrm>
            <a:off x="5330457" y="4205276"/>
            <a:ext cx="677619" cy="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xmlns="" id="{EBC82B58-BB04-43F0-90EA-11201A10682B}"/>
              </a:ext>
            </a:extLst>
          </p:cNvPr>
          <p:cNvSpPr/>
          <p:nvPr/>
        </p:nvSpPr>
        <p:spPr>
          <a:xfrm>
            <a:off x="6103767" y="2264892"/>
            <a:ext cx="6027247" cy="4019346"/>
          </a:xfrm>
          <a:prstGeom prst="rect">
            <a:avLst/>
          </a:prstGeom>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marL="285750" indent="-285750">
              <a:buFont typeface="Arial" panose="020B0604020202020204" pitchFamily="34" charset="0"/>
              <a:buChar char="•"/>
            </a:pPr>
            <a:r>
              <a:rPr lang="en-US" sz="1200" dirty="0"/>
              <a:t>The Code Rocco was </a:t>
            </a:r>
            <a:r>
              <a:rPr lang="en-US" sz="1200" dirty="0">
                <a:solidFill>
                  <a:srgbClr val="C00000"/>
                </a:solidFill>
              </a:rPr>
              <a:t>the first Italian legal source </a:t>
            </a:r>
            <a:r>
              <a:rPr lang="en-US" sz="1200" dirty="0"/>
              <a:t>to entrust the treatment of the </a:t>
            </a:r>
            <a:r>
              <a:rPr lang="en-US" sz="1200" dirty="0">
                <a:solidFill>
                  <a:srgbClr val="C00000"/>
                </a:solidFill>
              </a:rPr>
              <a:t>acquitted classified as </a:t>
            </a:r>
            <a:r>
              <a:rPr lang="en-US" sz="1200" b="1" dirty="0">
                <a:solidFill>
                  <a:srgbClr val="C00000"/>
                </a:solidFill>
              </a:rPr>
              <a:t>socially dangerous</a:t>
            </a:r>
            <a:r>
              <a:rPr lang="en-US" sz="1200" b="1" dirty="0"/>
              <a:t> </a:t>
            </a:r>
            <a:r>
              <a:rPr lang="en-US" sz="1200" dirty="0"/>
              <a:t>under the </a:t>
            </a:r>
            <a:r>
              <a:rPr lang="en-US" sz="1200" dirty="0">
                <a:solidFill>
                  <a:srgbClr val="C00000"/>
                </a:solidFill>
              </a:rPr>
              <a:t>jurisdiction of the criminal judge</a:t>
            </a:r>
            <a:r>
              <a:rPr lang="en-US" sz="1200" dirty="0"/>
              <a:t>.</a:t>
            </a:r>
          </a:p>
          <a:p>
            <a:pPr marL="285750" indent="-285750">
              <a:buFont typeface="Arial" panose="020B0604020202020204" pitchFamily="34" charset="0"/>
              <a:buChar char="•"/>
            </a:pPr>
            <a:r>
              <a:rPr lang="en-US" sz="1200" dirty="0"/>
              <a:t>Classical and positivistic elements built in “a higher system capable to meet real and effective needs of society and the state” (Alfredo Rocco).</a:t>
            </a:r>
          </a:p>
          <a:p>
            <a:pPr marL="285750" indent="-285750">
              <a:buFont typeface="Arial" panose="020B0604020202020204" pitchFamily="34" charset="0"/>
              <a:buChar char="•"/>
            </a:pPr>
            <a:r>
              <a:rPr lang="en-US" sz="1200" dirty="0"/>
              <a:t>Punishment + security measures = </a:t>
            </a:r>
            <a:r>
              <a:rPr lang="en-US" sz="1200" dirty="0">
                <a:solidFill>
                  <a:srgbClr val="FF6600"/>
                </a:solidFill>
              </a:rPr>
              <a:t>dualistic system of sanctions</a:t>
            </a:r>
          </a:p>
          <a:p>
            <a:pPr marL="285750" indent="-285750">
              <a:buFont typeface="Arial" panose="020B0604020202020204" pitchFamily="34" charset="0"/>
              <a:buChar char="•"/>
            </a:pPr>
            <a:r>
              <a:rPr lang="en-US" sz="1200" dirty="0">
                <a:solidFill>
                  <a:srgbClr val="008000"/>
                </a:solidFill>
              </a:rPr>
              <a:t>The principle of quilt </a:t>
            </a:r>
            <a:r>
              <a:rPr lang="en-US" sz="1200" dirty="0"/>
              <a:t>rules the punishment.</a:t>
            </a:r>
          </a:p>
          <a:p>
            <a:pPr marL="285750" indent="-285750">
              <a:buFont typeface="Arial" panose="020B0604020202020204" pitchFamily="34" charset="0"/>
              <a:buChar char="•"/>
            </a:pPr>
            <a:r>
              <a:rPr lang="en-US" sz="1200" dirty="0">
                <a:solidFill>
                  <a:srgbClr val="008000"/>
                </a:solidFill>
              </a:rPr>
              <a:t>The principle of specialization of the security measure </a:t>
            </a:r>
            <a:r>
              <a:rPr lang="en-US" sz="1200" dirty="0"/>
              <a:t>in relation to the particular </a:t>
            </a:r>
            <a:r>
              <a:rPr lang="en-US" sz="1200" u="sng" dirty="0"/>
              <a:t>social danger of people</a:t>
            </a:r>
            <a:r>
              <a:rPr lang="en-US" sz="1200" dirty="0"/>
              <a:t> and </a:t>
            </a:r>
            <a:r>
              <a:rPr lang="en-US" sz="1200" dirty="0">
                <a:solidFill>
                  <a:srgbClr val="008000"/>
                </a:solidFill>
              </a:rPr>
              <a:t>the principle of individualization </a:t>
            </a:r>
            <a:r>
              <a:rPr lang="en-US" sz="1200" dirty="0"/>
              <a:t>govern the security measures. / Section VIII.</a:t>
            </a:r>
          </a:p>
          <a:p>
            <a:pPr marL="285750" indent="-285750">
              <a:buFont typeface="Arial" panose="020B0604020202020204" pitchFamily="34" charset="0"/>
              <a:buChar char="•"/>
            </a:pPr>
            <a:r>
              <a:rPr lang="en-US" sz="1200" dirty="0"/>
              <a:t>Security measures are a sort of administrative, police measures to protect not to punish, and therefore, discretionary, revocable, and, as a rule, indeterminate. </a:t>
            </a:r>
          </a:p>
          <a:p>
            <a:pPr marL="285750" indent="-285750">
              <a:buFont typeface="Arial" panose="020B0604020202020204" pitchFamily="34" charset="0"/>
              <a:buChar char="•"/>
            </a:pPr>
            <a:r>
              <a:rPr lang="en-US" sz="1200" dirty="0">
                <a:solidFill>
                  <a:srgbClr val="C00000"/>
                </a:solidFill>
              </a:rPr>
              <a:t>Conditions for security measures</a:t>
            </a:r>
            <a:r>
              <a:rPr lang="en-US" sz="1200" dirty="0"/>
              <a:t>: </a:t>
            </a:r>
            <a:r>
              <a:rPr lang="en-US" sz="1200" dirty="0">
                <a:solidFill>
                  <a:srgbClr val="C00000"/>
                </a:solidFill>
              </a:rPr>
              <a:t>1</a:t>
            </a:r>
            <a:r>
              <a:rPr lang="en-US" sz="1200" dirty="0"/>
              <a:t>) criminal offense (/impossible offense, unsuccessful act of incitement + </a:t>
            </a:r>
            <a:r>
              <a:rPr lang="en-US" sz="1200" dirty="0">
                <a:solidFill>
                  <a:srgbClr val="C00000"/>
                </a:solidFill>
              </a:rPr>
              <a:t>2)</a:t>
            </a:r>
            <a:r>
              <a:rPr lang="en-US" sz="1200" dirty="0"/>
              <a:t> social dangerousness (Art. 202);   </a:t>
            </a:r>
          </a:p>
          <a:p>
            <a:pPr marL="285750" indent="-285750">
              <a:buFont typeface="Arial" panose="020B0604020202020204" pitchFamily="34" charset="0"/>
              <a:buChar char="•"/>
            </a:pPr>
            <a:r>
              <a:rPr lang="en-US" sz="1200" dirty="0">
                <a:solidFill>
                  <a:srgbClr val="C00000"/>
                </a:solidFill>
              </a:rPr>
              <a:t>Socially dangerous is a person, even if not criminal liable or punishable, who has committed one of the acts referred to in the preceding article, if it is likely that he will commit new acts that are provided by law as crimes </a:t>
            </a:r>
            <a:r>
              <a:rPr lang="en-US" sz="1200" dirty="0"/>
              <a:t>(Art. 203, Para. 1);</a:t>
            </a:r>
            <a:r>
              <a:rPr lang="en-US" sz="1200" dirty="0">
                <a:solidFill>
                  <a:srgbClr val="C00000"/>
                </a:solidFill>
              </a:rPr>
              <a:t>  </a:t>
            </a:r>
          </a:p>
          <a:p>
            <a:pPr marL="285750" indent="-285750">
              <a:buFont typeface="Arial" panose="020B0604020202020204" pitchFamily="34" charset="0"/>
              <a:buChar char="•"/>
            </a:pPr>
            <a:r>
              <a:rPr lang="en-US" sz="1200" dirty="0"/>
              <a:t>Socially dangerous groups: 1) mentally immature and mentally ill 2) morally corrupt;</a:t>
            </a:r>
          </a:p>
          <a:p>
            <a:pPr marL="285750" indent="-285750">
              <a:buFont typeface="Arial" panose="020B0604020202020204" pitchFamily="34" charset="0"/>
              <a:buChar char="•"/>
            </a:pPr>
            <a:r>
              <a:rPr lang="en-US" sz="1200" dirty="0">
                <a:solidFill>
                  <a:srgbClr val="C00000"/>
                </a:solidFill>
              </a:rPr>
              <a:t>An absolute presumption of dangerousness and automatic committal to a judicial psychiatric institution</a:t>
            </a:r>
            <a:r>
              <a:rPr lang="en-US" sz="1200" dirty="0"/>
              <a:t> for acquitted persons for mental incapacity if the crime was intentional or non-intentional, punishable by death penalty or life imprisonment or imprisonment exceeding two years + </a:t>
            </a:r>
            <a:r>
              <a:rPr lang="en-US" sz="1200" dirty="0">
                <a:solidFill>
                  <a:srgbClr val="C00000"/>
                </a:solidFill>
              </a:rPr>
              <a:t>indeterminate duration = monistic system of sanctions?</a:t>
            </a:r>
            <a:endParaRPr lang="hr-HR" sz="1200" dirty="0">
              <a:solidFill>
                <a:srgbClr val="C00000"/>
              </a:solidFill>
            </a:endParaRPr>
          </a:p>
        </p:txBody>
      </p:sp>
      <p:sp>
        <p:nvSpPr>
          <p:cNvPr id="16" name="TextBox 15">
            <a:extLst>
              <a:ext uri="{FF2B5EF4-FFF2-40B4-BE49-F238E27FC236}">
                <a16:creationId xmlns:a16="http://schemas.microsoft.com/office/drawing/2014/main" xmlns="" id="{4908B963-2021-4194-AAB3-B5F389839E84}"/>
              </a:ext>
            </a:extLst>
          </p:cNvPr>
          <p:cNvSpPr txBox="1"/>
          <p:nvPr/>
        </p:nvSpPr>
        <p:spPr>
          <a:xfrm>
            <a:off x="1930059" y="5116960"/>
            <a:ext cx="274434" cy="369332"/>
          </a:xfrm>
          <a:prstGeom prst="rect">
            <a:avLst/>
          </a:prstGeom>
          <a:noFill/>
        </p:spPr>
        <p:txBody>
          <a:bodyPr wrap="none" rtlCol="0">
            <a:spAutoFit/>
          </a:bodyPr>
          <a:lstStyle/>
          <a:p>
            <a:r>
              <a:rPr lang="en-US" dirty="0"/>
              <a:t>/</a:t>
            </a:r>
            <a:endParaRPr lang="hr-HR" dirty="0"/>
          </a:p>
        </p:txBody>
      </p:sp>
    </p:spTree>
    <p:extLst>
      <p:ext uri="{BB962C8B-B14F-4D97-AF65-F5344CB8AC3E}">
        <p14:creationId xmlns:p14="http://schemas.microsoft.com/office/powerpoint/2010/main" xmlns="" val="15134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0-#ppt_w/2"/>
                                          </p:val>
                                        </p:tav>
                                        <p:tav tm="100000">
                                          <p:val>
                                            <p:strVal val="#ppt_x"/>
                                          </p:val>
                                        </p:tav>
                                      </p:tavLst>
                                    </p:anim>
                                    <p:anim calcmode="lin" valueType="num">
                                      <p:cBhvr additive="base">
                                        <p:cTn id="16"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0-#ppt_w/2"/>
                                          </p:val>
                                        </p:tav>
                                        <p:tav tm="100000">
                                          <p:val>
                                            <p:strVal val="#ppt_x"/>
                                          </p:val>
                                        </p:tav>
                                      </p:tavLst>
                                    </p:anim>
                                    <p:anim calcmode="lin" valueType="num">
                                      <p:cBhvr additive="base">
                                        <p:cTn id="22" dur="500" fill="hold"/>
                                        <p:tgtEl>
                                          <p:spTgt spid="1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0-#ppt_w/2"/>
                                          </p:val>
                                        </p:tav>
                                        <p:tav tm="100000">
                                          <p:val>
                                            <p:strVal val="#ppt_x"/>
                                          </p:val>
                                        </p:tav>
                                      </p:tavLst>
                                    </p:anim>
                                    <p:anim calcmode="lin" valueType="num">
                                      <p:cBhvr additive="base">
                                        <p:cTn id="26" dur="500" fill="hold"/>
                                        <p:tgtEl>
                                          <p:spTgt spid="2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0-#ppt_w/2"/>
                                          </p:val>
                                        </p:tav>
                                        <p:tav tm="100000">
                                          <p:val>
                                            <p:strVal val="#ppt_x"/>
                                          </p:val>
                                        </p:tav>
                                      </p:tavLst>
                                    </p:anim>
                                    <p:anim calcmode="lin" valueType="num">
                                      <p:cBhvr additive="base">
                                        <p:cTn id="30"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1000" fill="hold"/>
                                        <p:tgtEl>
                                          <p:spTgt spid="9"/>
                                        </p:tgtEl>
                                        <p:attrNameLst>
                                          <p:attrName>ppt_w</p:attrName>
                                        </p:attrNameLst>
                                      </p:cBhvr>
                                      <p:tavLst>
                                        <p:tav tm="0">
                                          <p:val>
                                            <p:fltVal val="0"/>
                                          </p:val>
                                        </p:tav>
                                        <p:tav tm="100000">
                                          <p:val>
                                            <p:strVal val="#ppt_w"/>
                                          </p:val>
                                        </p:tav>
                                      </p:tavLst>
                                    </p:anim>
                                    <p:anim calcmode="lin" valueType="num">
                                      <p:cBhvr>
                                        <p:cTn id="50" dur="1000" fill="hold"/>
                                        <p:tgtEl>
                                          <p:spTgt spid="9"/>
                                        </p:tgtEl>
                                        <p:attrNameLst>
                                          <p:attrName>ppt_h</p:attrName>
                                        </p:attrNameLst>
                                      </p:cBhvr>
                                      <p:tavLst>
                                        <p:tav tm="0">
                                          <p:val>
                                            <p:fltVal val="0"/>
                                          </p:val>
                                        </p:tav>
                                        <p:tav tm="100000">
                                          <p:val>
                                            <p:strVal val="#ppt_h"/>
                                          </p:val>
                                        </p:tav>
                                      </p:tavLst>
                                    </p:anim>
                                    <p:anim calcmode="lin" valueType="num">
                                      <p:cBhvr>
                                        <p:cTn id="51" dur="1000" fill="hold"/>
                                        <p:tgtEl>
                                          <p:spTgt spid="9"/>
                                        </p:tgtEl>
                                        <p:attrNameLst>
                                          <p:attrName>style.rotation</p:attrName>
                                        </p:attrNameLst>
                                      </p:cBhvr>
                                      <p:tavLst>
                                        <p:tav tm="0">
                                          <p:val>
                                            <p:fltVal val="90"/>
                                          </p:val>
                                        </p:tav>
                                        <p:tav tm="100000">
                                          <p:val>
                                            <p:fltVal val="0"/>
                                          </p:val>
                                        </p:tav>
                                      </p:tavLst>
                                    </p:anim>
                                    <p:animEffect transition="in" filter="fade">
                                      <p:cBhvr>
                                        <p:cTn id="52" dur="1000"/>
                                        <p:tgtEl>
                                          <p:spTgt spid="9"/>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1000" fill="hold"/>
                                        <p:tgtEl>
                                          <p:spTgt spid="16"/>
                                        </p:tgtEl>
                                        <p:attrNameLst>
                                          <p:attrName>ppt_w</p:attrName>
                                        </p:attrNameLst>
                                      </p:cBhvr>
                                      <p:tavLst>
                                        <p:tav tm="0">
                                          <p:val>
                                            <p:fltVal val="0"/>
                                          </p:val>
                                        </p:tav>
                                        <p:tav tm="100000">
                                          <p:val>
                                            <p:strVal val="#ppt_w"/>
                                          </p:val>
                                        </p:tav>
                                      </p:tavLst>
                                    </p:anim>
                                    <p:anim calcmode="lin" valueType="num">
                                      <p:cBhvr>
                                        <p:cTn id="56" dur="1000" fill="hold"/>
                                        <p:tgtEl>
                                          <p:spTgt spid="16"/>
                                        </p:tgtEl>
                                        <p:attrNameLst>
                                          <p:attrName>ppt_h</p:attrName>
                                        </p:attrNameLst>
                                      </p:cBhvr>
                                      <p:tavLst>
                                        <p:tav tm="0">
                                          <p:val>
                                            <p:fltVal val="0"/>
                                          </p:val>
                                        </p:tav>
                                        <p:tav tm="100000">
                                          <p:val>
                                            <p:strVal val="#ppt_h"/>
                                          </p:val>
                                        </p:tav>
                                      </p:tavLst>
                                    </p:anim>
                                    <p:anim calcmode="lin" valueType="num">
                                      <p:cBhvr>
                                        <p:cTn id="57" dur="1000" fill="hold"/>
                                        <p:tgtEl>
                                          <p:spTgt spid="16"/>
                                        </p:tgtEl>
                                        <p:attrNameLst>
                                          <p:attrName>style.rotation</p:attrName>
                                        </p:attrNameLst>
                                      </p:cBhvr>
                                      <p:tavLst>
                                        <p:tav tm="0">
                                          <p:val>
                                            <p:fltVal val="90"/>
                                          </p:val>
                                        </p:tav>
                                        <p:tav tm="100000">
                                          <p:val>
                                            <p:fltVal val="0"/>
                                          </p:val>
                                        </p:tav>
                                      </p:tavLst>
                                    </p:anim>
                                    <p:animEffect transition="in" filter="fade">
                                      <p:cBhvr>
                                        <p:cTn id="58"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animBg="1"/>
      <p:bldP spid="15" grpId="0" animBg="1"/>
      <p:bldP spid="18" grpId="0" animBg="1"/>
      <p:bldP spid="23" grpId="0" animBg="1"/>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2201"/>
            <a:ext cx="11704675" cy="1030349"/>
          </a:xfrm>
        </p:spPr>
        <p:txBody>
          <a:bodyPr>
            <a:normAutofit/>
          </a:bodyPr>
          <a:lstStyle/>
          <a:p>
            <a:r>
              <a:rPr lang="en-US" sz="3600" b="1" dirty="0">
                <a:solidFill>
                  <a:schemeClr val="tx2"/>
                </a:solidFill>
              </a:rPr>
              <a:t>Individual’s Dangerousness in Croatian Criminal Law</a:t>
            </a:r>
            <a:endParaRPr lang="hr-HR" sz="3600" b="1" dirty="0">
              <a:solidFill>
                <a:schemeClr val="tx2"/>
              </a:solidFill>
            </a:endParaRP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267915" y="946298"/>
            <a:ext cx="11680422" cy="5363873"/>
          </a:xfrm>
        </p:spPr>
        <p:txBody>
          <a:bodyPr>
            <a:normAutofit/>
          </a:bodyPr>
          <a:lstStyle/>
          <a:p>
            <a:pPr lvl="1">
              <a:buClr>
                <a:schemeClr val="tx2"/>
              </a:buClr>
            </a:pPr>
            <a:r>
              <a:rPr lang="en-US" sz="2200" dirty="0"/>
              <a:t>The Principle of Guilt = </a:t>
            </a:r>
            <a:r>
              <a:rPr lang="en-US" sz="2200" dirty="0">
                <a:solidFill>
                  <a:schemeClr val="accent1"/>
                </a:solidFill>
              </a:rPr>
              <a:t>No one may be punished unless he/she is guilty of the committed criminal offence</a:t>
            </a:r>
            <a:r>
              <a:rPr lang="en-US" sz="2200" dirty="0"/>
              <a:t>.</a:t>
            </a:r>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sp>
        <p:nvSpPr>
          <p:cNvPr id="9" name="Rectangle 3">
            <a:extLst>
              <a:ext uri="{FF2B5EF4-FFF2-40B4-BE49-F238E27FC236}">
                <a16:creationId xmlns:a16="http://schemas.microsoft.com/office/drawing/2014/main" xmlns="" id="{036B8F3D-1DAD-4435-8590-E727CF2F2FF1}"/>
              </a:ext>
            </a:extLst>
          </p:cNvPr>
          <p:cNvSpPr txBox="1">
            <a:spLocks noChangeArrowheads="1"/>
          </p:cNvSpPr>
          <p:nvPr/>
        </p:nvSpPr>
        <p:spPr>
          <a:xfrm>
            <a:off x="804421" y="1881394"/>
            <a:ext cx="5616575" cy="22546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a:buChar char="•"/>
              <a:defRPr/>
            </a:pPr>
            <a:r>
              <a:rPr lang="en-US" sz="2200" dirty="0">
                <a:solidFill>
                  <a:schemeClr val="tx1">
                    <a:lumMod val="85000"/>
                    <a:lumOff val="15000"/>
                  </a:schemeClr>
                </a:solidFill>
              </a:rPr>
              <a:t>Mental competence</a:t>
            </a:r>
          </a:p>
          <a:p>
            <a:pPr>
              <a:buFont typeface="Arial"/>
              <a:buChar char="•"/>
              <a:defRPr/>
            </a:pPr>
            <a:r>
              <a:rPr lang="en-US" sz="2200" dirty="0">
                <a:solidFill>
                  <a:schemeClr val="tx1">
                    <a:lumMod val="85000"/>
                    <a:lumOff val="15000"/>
                  </a:schemeClr>
                </a:solidFill>
              </a:rPr>
              <a:t>Intention / Negligence</a:t>
            </a:r>
          </a:p>
          <a:p>
            <a:pPr>
              <a:buFont typeface="Arial"/>
              <a:buChar char="•"/>
              <a:defRPr/>
            </a:pPr>
            <a:r>
              <a:rPr lang="en-US" sz="2200" dirty="0">
                <a:solidFill>
                  <a:schemeClr val="tx1">
                    <a:lumMod val="85000"/>
                    <a:lumOff val="15000"/>
                  </a:schemeClr>
                </a:solidFill>
              </a:rPr>
              <a:t>Consciousness of wrongdoing (guilty knowledge)</a:t>
            </a:r>
          </a:p>
          <a:p>
            <a:pPr>
              <a:buFont typeface="Arial"/>
              <a:buChar char="•"/>
              <a:defRPr/>
            </a:pPr>
            <a:r>
              <a:rPr lang="en-US" sz="2200" dirty="0">
                <a:solidFill>
                  <a:schemeClr val="tx1">
                    <a:lumMod val="85000"/>
                    <a:lumOff val="15000"/>
                  </a:schemeClr>
                </a:solidFill>
              </a:rPr>
              <a:t>Lack of excusable reasons</a:t>
            </a:r>
          </a:p>
        </p:txBody>
      </p:sp>
      <p:sp>
        <p:nvSpPr>
          <p:cNvPr id="10" name="Right Brace 9">
            <a:extLst>
              <a:ext uri="{FF2B5EF4-FFF2-40B4-BE49-F238E27FC236}">
                <a16:creationId xmlns:a16="http://schemas.microsoft.com/office/drawing/2014/main" xmlns="" id="{69D39608-BB1C-4DB3-9486-6AD7A3B5FD44}"/>
              </a:ext>
            </a:extLst>
          </p:cNvPr>
          <p:cNvSpPr/>
          <p:nvPr/>
        </p:nvSpPr>
        <p:spPr>
          <a:xfrm>
            <a:off x="5350074" y="1835252"/>
            <a:ext cx="506600" cy="1593747"/>
          </a:xfrm>
          <a:prstGeom prst="rightBrace">
            <a:avLst>
              <a:gd name="adj1" fmla="val 8333"/>
              <a:gd name="adj2" fmla="val 48521"/>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hr-HR"/>
          </a:p>
        </p:txBody>
      </p:sp>
      <p:sp>
        <p:nvSpPr>
          <p:cNvPr id="11" name="TextBox 10">
            <a:extLst>
              <a:ext uri="{FF2B5EF4-FFF2-40B4-BE49-F238E27FC236}">
                <a16:creationId xmlns:a16="http://schemas.microsoft.com/office/drawing/2014/main" xmlns="" id="{AB6B766B-E5EC-4F93-BA7E-E36DE7C82607}"/>
              </a:ext>
            </a:extLst>
          </p:cNvPr>
          <p:cNvSpPr txBox="1"/>
          <p:nvPr/>
        </p:nvSpPr>
        <p:spPr>
          <a:xfrm>
            <a:off x="6091236" y="2353217"/>
            <a:ext cx="2804484" cy="553998"/>
          </a:xfrm>
          <a:prstGeom prst="rect">
            <a:avLst/>
          </a:prstGeom>
          <a:noFill/>
        </p:spPr>
        <p:txBody>
          <a:bodyPr wrap="square">
            <a:spAutoFit/>
          </a:bodyPr>
          <a:lstStyle/>
          <a:p>
            <a:pPr>
              <a:defRPr/>
            </a:pPr>
            <a:r>
              <a:rPr lang="en-US" sz="3000" b="1" dirty="0">
                <a:solidFill>
                  <a:schemeClr val="tx1">
                    <a:lumMod val="65000"/>
                    <a:lumOff val="35000"/>
                  </a:schemeClr>
                </a:solidFill>
              </a:rPr>
              <a:t>Content of guilt</a:t>
            </a:r>
          </a:p>
        </p:txBody>
      </p:sp>
      <p:cxnSp>
        <p:nvCxnSpPr>
          <p:cNvPr id="12" name="Straight Arrow Connector 11">
            <a:extLst>
              <a:ext uri="{FF2B5EF4-FFF2-40B4-BE49-F238E27FC236}">
                <a16:creationId xmlns:a16="http://schemas.microsoft.com/office/drawing/2014/main" xmlns="" id="{4578D6C9-1014-451C-8DD3-276E5DD21835}"/>
              </a:ext>
            </a:extLst>
          </p:cNvPr>
          <p:cNvCxnSpPr/>
          <p:nvPr/>
        </p:nvCxnSpPr>
        <p:spPr>
          <a:xfrm>
            <a:off x="4178595" y="3710763"/>
            <a:ext cx="29771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xmlns="" id="{0B8D6AF5-42CE-4197-858D-F2677B0C51F9}"/>
              </a:ext>
            </a:extLst>
          </p:cNvPr>
          <p:cNvSpPr txBox="1"/>
          <p:nvPr/>
        </p:nvSpPr>
        <p:spPr>
          <a:xfrm>
            <a:off x="7150036" y="3298372"/>
            <a:ext cx="4497257" cy="923330"/>
          </a:xfrm>
          <a:prstGeom prst="rect">
            <a:avLst/>
          </a:prstGeom>
          <a:noFill/>
        </p:spPr>
        <p:txBody>
          <a:bodyPr wrap="none" rtlCol="0">
            <a:spAutoFit/>
          </a:bodyPr>
          <a:lstStyle/>
          <a:p>
            <a:pPr marL="285750" indent="-285750">
              <a:buFont typeface="Arial" panose="020B0604020202020204" pitchFamily="34" charset="0"/>
              <a:buChar char="•"/>
            </a:pPr>
            <a:r>
              <a:rPr lang="en-US" dirty="0"/>
              <a:t>exceeding the limits of self-defense due to </a:t>
            </a:r>
          </a:p>
          <a:p>
            <a:r>
              <a:rPr lang="en-US" dirty="0"/>
              <a:t>     excusable great fear caused by the attack;</a:t>
            </a:r>
          </a:p>
          <a:p>
            <a:pPr marL="285750" indent="-285750">
              <a:buFont typeface="Arial" panose="020B0604020202020204" pitchFamily="34" charset="0"/>
              <a:buChar char="•"/>
            </a:pPr>
            <a:r>
              <a:rPr lang="en-US" dirty="0"/>
              <a:t>necessity as an exclusion of guilt;</a:t>
            </a:r>
            <a:endParaRPr lang="hr-HR" dirty="0"/>
          </a:p>
        </p:txBody>
      </p:sp>
      <p:cxnSp>
        <p:nvCxnSpPr>
          <p:cNvPr id="15" name="Straight Arrow Connector 14">
            <a:extLst>
              <a:ext uri="{FF2B5EF4-FFF2-40B4-BE49-F238E27FC236}">
                <a16:creationId xmlns:a16="http://schemas.microsoft.com/office/drawing/2014/main" xmlns="" id="{8C15D1CC-6EF6-4AB6-B08F-37226BF92F2C}"/>
              </a:ext>
            </a:extLst>
          </p:cNvPr>
          <p:cNvCxnSpPr>
            <a:cxnSpLocks/>
          </p:cNvCxnSpPr>
          <p:nvPr/>
        </p:nvCxnSpPr>
        <p:spPr>
          <a:xfrm>
            <a:off x="510363" y="1976647"/>
            <a:ext cx="34344" cy="27016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Rectangle: Rounded Corners 16">
            <a:extLst>
              <a:ext uri="{FF2B5EF4-FFF2-40B4-BE49-F238E27FC236}">
                <a16:creationId xmlns:a16="http://schemas.microsoft.com/office/drawing/2014/main" xmlns="" id="{B9220BB9-2843-4132-AFEF-B39F63E3126D}"/>
              </a:ext>
            </a:extLst>
          </p:cNvPr>
          <p:cNvSpPr/>
          <p:nvPr/>
        </p:nvSpPr>
        <p:spPr>
          <a:xfrm>
            <a:off x="671821" y="4220559"/>
            <a:ext cx="6177171" cy="192114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solidFill>
                  <a:srgbClr val="C00000"/>
                </a:solidFill>
              </a:rPr>
              <a:t>Art. 24 of the CC</a:t>
            </a:r>
          </a:p>
          <a:p>
            <a:pPr algn="ctr"/>
            <a:r>
              <a:rPr lang="en-US" sz="1400" dirty="0">
                <a:solidFill>
                  <a:srgbClr val="C00000"/>
                </a:solidFill>
              </a:rPr>
              <a:t>Mental Incompetence </a:t>
            </a:r>
          </a:p>
          <a:p>
            <a:r>
              <a:rPr lang="en-US" sz="1400" dirty="0"/>
              <a:t>(1) A mentally incompetent person is not guilty and cannot be imposed punishment.</a:t>
            </a:r>
          </a:p>
          <a:p>
            <a:r>
              <a:rPr lang="en-US" sz="1400" dirty="0"/>
              <a:t>(2) A mentally incompetent person is a person who </a:t>
            </a:r>
            <a:r>
              <a:rPr lang="en-US" sz="1400" i="1" dirty="0">
                <a:solidFill>
                  <a:srgbClr val="008000"/>
                </a:solidFill>
              </a:rPr>
              <a:t>at the time of commission of an unlawful act</a:t>
            </a:r>
            <a:r>
              <a:rPr lang="en-US" sz="1400" dirty="0"/>
              <a:t> was </a:t>
            </a:r>
            <a:r>
              <a:rPr lang="en-US" sz="1400" i="1" dirty="0">
                <a:solidFill>
                  <a:srgbClr val="C00000"/>
                </a:solidFill>
              </a:rPr>
              <a:t>incompetent of comprehending the meaning of his/her actions</a:t>
            </a:r>
            <a:r>
              <a:rPr lang="en-US" sz="1400" dirty="0"/>
              <a:t> </a:t>
            </a:r>
            <a:r>
              <a:rPr lang="en-US" sz="1400" b="1" dirty="0">
                <a:solidFill>
                  <a:srgbClr val="C00000"/>
                </a:solidFill>
              </a:rPr>
              <a:t>or</a:t>
            </a:r>
            <a:r>
              <a:rPr lang="en-US" sz="1400" dirty="0"/>
              <a:t> of </a:t>
            </a:r>
            <a:r>
              <a:rPr lang="en-US" sz="1400" i="1" dirty="0">
                <a:solidFill>
                  <a:srgbClr val="C00000"/>
                </a:solidFill>
              </a:rPr>
              <a:t>exercising control over his/her will</a:t>
            </a:r>
            <a:r>
              <a:rPr lang="en-US" sz="1400" dirty="0"/>
              <a:t> due to </a:t>
            </a:r>
            <a:r>
              <a:rPr lang="en-US" sz="1400" u="sng" dirty="0"/>
              <a:t>mental illness</a:t>
            </a:r>
            <a:r>
              <a:rPr lang="en-US" sz="1400" dirty="0"/>
              <a:t>, </a:t>
            </a:r>
            <a:r>
              <a:rPr lang="en-US" sz="1400" u="sng" dirty="0"/>
              <a:t>temporary mental disorder</a:t>
            </a:r>
            <a:r>
              <a:rPr lang="en-US" sz="1400" dirty="0"/>
              <a:t>, </a:t>
            </a:r>
            <a:r>
              <a:rPr lang="en-US" sz="1400" u="sng" dirty="0"/>
              <a:t>insufficient mental development </a:t>
            </a:r>
            <a:r>
              <a:rPr lang="en-US" sz="1400" dirty="0"/>
              <a:t>or </a:t>
            </a:r>
            <a:r>
              <a:rPr lang="en-US" sz="1400" u="sng" dirty="0"/>
              <a:t>some other graver mental disorder</a:t>
            </a:r>
            <a:r>
              <a:rPr lang="en-US" sz="1400" dirty="0"/>
              <a:t>. </a:t>
            </a:r>
          </a:p>
        </p:txBody>
      </p:sp>
      <p:cxnSp>
        <p:nvCxnSpPr>
          <p:cNvPr id="21" name="Straight Arrow Connector 20">
            <a:extLst>
              <a:ext uri="{FF2B5EF4-FFF2-40B4-BE49-F238E27FC236}">
                <a16:creationId xmlns:a16="http://schemas.microsoft.com/office/drawing/2014/main" xmlns="" id="{445B7013-230C-4DD1-9726-AA8351318486}"/>
              </a:ext>
            </a:extLst>
          </p:cNvPr>
          <p:cNvCxnSpPr>
            <a:cxnSpLocks/>
          </p:cNvCxnSpPr>
          <p:nvPr/>
        </p:nvCxnSpPr>
        <p:spPr>
          <a:xfrm>
            <a:off x="6974958" y="5181129"/>
            <a:ext cx="10100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Rectangle: Rounded Corners 21">
            <a:extLst>
              <a:ext uri="{FF2B5EF4-FFF2-40B4-BE49-F238E27FC236}">
                <a16:creationId xmlns:a16="http://schemas.microsoft.com/office/drawing/2014/main" xmlns="" id="{B11C93D1-1766-4D07-9B47-D4F819D5A5FC}"/>
              </a:ext>
            </a:extLst>
          </p:cNvPr>
          <p:cNvSpPr/>
          <p:nvPr/>
        </p:nvSpPr>
        <p:spPr>
          <a:xfrm>
            <a:off x="8153542" y="4678326"/>
            <a:ext cx="3779728" cy="107784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The provisions of the </a:t>
            </a:r>
            <a:r>
              <a:rPr lang="en-US" sz="1400" dirty="0">
                <a:solidFill>
                  <a:srgbClr val="008000"/>
                </a:solidFill>
              </a:rPr>
              <a:t>Act on the Protection of Persons with Mental Disorders </a:t>
            </a:r>
            <a:r>
              <a:rPr lang="en-US" sz="1400" dirty="0"/>
              <a:t>shall apply to a person who committed an unlawful act in a state of mental incompetence.</a:t>
            </a:r>
            <a:endParaRPr lang="hr-HR" sz="1400" dirty="0"/>
          </a:p>
        </p:txBody>
      </p:sp>
      <p:sp>
        <p:nvSpPr>
          <p:cNvPr id="23" name="Rectangle: Rounded Corners 22">
            <a:extLst>
              <a:ext uri="{FF2B5EF4-FFF2-40B4-BE49-F238E27FC236}">
                <a16:creationId xmlns:a16="http://schemas.microsoft.com/office/drawing/2014/main" xmlns="" id="{E5864D7D-8153-40D7-8818-C1B9B783B19A}"/>
              </a:ext>
            </a:extLst>
          </p:cNvPr>
          <p:cNvSpPr/>
          <p:nvPr/>
        </p:nvSpPr>
        <p:spPr>
          <a:xfrm>
            <a:off x="5965760" y="1427516"/>
            <a:ext cx="6105739" cy="887036"/>
          </a:xfrm>
          <a:prstGeom prst="roundRect">
            <a:avLst/>
          </a:prstGeom>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dirty="0"/>
              <a:t>* prohibition from holding an office or engaging in an activity, * prohibition from driving a motor vehicle, * prohibition from approaching a person, </a:t>
            </a:r>
          </a:p>
          <a:p>
            <a:pPr algn="ctr"/>
            <a:r>
              <a:rPr lang="en-GB" sz="1400" dirty="0"/>
              <a:t>* removal from the shared household, * prohibition from accessing the internet</a:t>
            </a:r>
            <a:endParaRPr lang="hr-HR" sz="1400" dirty="0"/>
          </a:p>
        </p:txBody>
      </p:sp>
      <p:cxnSp>
        <p:nvCxnSpPr>
          <p:cNvPr id="25" name="Straight Connector 24">
            <a:extLst>
              <a:ext uri="{FF2B5EF4-FFF2-40B4-BE49-F238E27FC236}">
                <a16:creationId xmlns:a16="http://schemas.microsoft.com/office/drawing/2014/main" xmlns="" id="{A9EFE73A-8D6D-4570-B532-096DEEDDB083}"/>
              </a:ext>
            </a:extLst>
          </p:cNvPr>
          <p:cNvCxnSpPr/>
          <p:nvPr/>
        </p:nvCxnSpPr>
        <p:spPr>
          <a:xfrm>
            <a:off x="5667153" y="880121"/>
            <a:ext cx="753843" cy="45167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xmlns="" id="{4FF359F4-1790-491D-9E2A-4895B1C92F68}"/>
              </a:ext>
            </a:extLst>
          </p:cNvPr>
          <p:cNvCxnSpPr/>
          <p:nvPr/>
        </p:nvCxnSpPr>
        <p:spPr>
          <a:xfrm flipV="1">
            <a:off x="5667153" y="899451"/>
            <a:ext cx="753843" cy="47100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A73AFD76-22BF-4952-B5B5-4000615C96B6}"/>
              </a:ext>
            </a:extLst>
          </p:cNvPr>
          <p:cNvCxnSpPr/>
          <p:nvPr/>
        </p:nvCxnSpPr>
        <p:spPr>
          <a:xfrm>
            <a:off x="10536865" y="2383025"/>
            <a:ext cx="148856" cy="177551"/>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xmlns="" id="{68DBD60F-F6BA-4F75-A84B-AEED55B03E09}"/>
              </a:ext>
            </a:extLst>
          </p:cNvPr>
          <p:cNvCxnSpPr/>
          <p:nvPr/>
        </p:nvCxnSpPr>
        <p:spPr>
          <a:xfrm flipV="1">
            <a:off x="10696353" y="1178087"/>
            <a:ext cx="1227732" cy="1364692"/>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557900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0-#ppt_w/2"/>
                                          </p:val>
                                        </p:tav>
                                        <p:tav tm="100000">
                                          <p:val>
                                            <p:strVal val="#ppt_x"/>
                                          </p:val>
                                        </p:tav>
                                      </p:tavLst>
                                    </p:anim>
                                    <p:anim calcmode="lin" valueType="num">
                                      <p:cBhvr additive="base">
                                        <p:cTn id="30" dur="500" fill="hold"/>
                                        <p:tgtEl>
                                          <p:spTgt spid="21"/>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0-#ppt_w/2"/>
                                          </p:val>
                                        </p:tav>
                                        <p:tav tm="100000">
                                          <p:val>
                                            <p:strVal val="#ppt_x"/>
                                          </p:val>
                                        </p:tav>
                                      </p:tavLst>
                                    </p:anim>
                                    <p:anim calcmode="lin" valueType="num">
                                      <p:cBhvr additive="base">
                                        <p:cTn id="34"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7" presetClass="entr" presetSubtype="0"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1000"/>
                                        <p:tgtEl>
                                          <p:spTgt spid="27"/>
                                        </p:tgtEl>
                                      </p:cBhvr>
                                    </p:animEffect>
                                    <p:anim calcmode="lin" valueType="num">
                                      <p:cBhvr>
                                        <p:cTn id="40" dur="1000" fill="hold"/>
                                        <p:tgtEl>
                                          <p:spTgt spid="27"/>
                                        </p:tgtEl>
                                        <p:attrNameLst>
                                          <p:attrName>ppt_x</p:attrName>
                                        </p:attrNameLst>
                                      </p:cBhvr>
                                      <p:tavLst>
                                        <p:tav tm="0">
                                          <p:val>
                                            <p:strVal val="#ppt_x"/>
                                          </p:val>
                                        </p:tav>
                                        <p:tav tm="100000">
                                          <p:val>
                                            <p:strVal val="#ppt_x"/>
                                          </p:val>
                                        </p:tav>
                                      </p:tavLst>
                                    </p:anim>
                                    <p:anim calcmode="lin" valueType="num">
                                      <p:cBhvr>
                                        <p:cTn id="41" dur="1000" fill="hold"/>
                                        <p:tgtEl>
                                          <p:spTgt spid="27"/>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1000"/>
                                        <p:tgtEl>
                                          <p:spTgt spid="25"/>
                                        </p:tgtEl>
                                      </p:cBhvr>
                                    </p:animEffect>
                                    <p:anim calcmode="lin" valueType="num">
                                      <p:cBhvr>
                                        <p:cTn id="45" dur="1000" fill="hold"/>
                                        <p:tgtEl>
                                          <p:spTgt spid="25"/>
                                        </p:tgtEl>
                                        <p:attrNameLst>
                                          <p:attrName>ppt_x</p:attrName>
                                        </p:attrNameLst>
                                      </p:cBhvr>
                                      <p:tavLst>
                                        <p:tav tm="0">
                                          <p:val>
                                            <p:strVal val="#ppt_x"/>
                                          </p:val>
                                        </p:tav>
                                        <p:tav tm="100000">
                                          <p:val>
                                            <p:strVal val="#ppt_x"/>
                                          </p:val>
                                        </p:tav>
                                      </p:tavLst>
                                    </p:anim>
                                    <p:anim calcmode="lin" valueType="num">
                                      <p:cBhvr>
                                        <p:cTn id="4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12"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0-#ppt_w/2"/>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0-#ppt_w/2"/>
                                          </p:val>
                                        </p:tav>
                                        <p:tav tm="100000">
                                          <p:val>
                                            <p:strVal val="#ppt_x"/>
                                          </p:val>
                                        </p:tav>
                                      </p:tavLst>
                                    </p:anim>
                                    <p:anim calcmode="lin" valueType="num">
                                      <p:cBhvr additive="base">
                                        <p:cTn id="56" dur="500" fill="hold"/>
                                        <p:tgtEl>
                                          <p:spTgt spid="29"/>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additive="base">
                                        <p:cTn id="59" dur="500" fill="hold"/>
                                        <p:tgtEl>
                                          <p:spTgt spid="31"/>
                                        </p:tgtEl>
                                        <p:attrNameLst>
                                          <p:attrName>ppt_x</p:attrName>
                                        </p:attrNameLst>
                                      </p:cBhvr>
                                      <p:tavLst>
                                        <p:tav tm="0">
                                          <p:val>
                                            <p:strVal val="0-#ppt_w/2"/>
                                          </p:val>
                                        </p:tav>
                                        <p:tav tm="100000">
                                          <p:val>
                                            <p:strVal val="#ppt_x"/>
                                          </p:val>
                                        </p:tav>
                                      </p:tavLst>
                                    </p:anim>
                                    <p:anim calcmode="lin" valueType="num">
                                      <p:cBhvr additive="base">
                                        <p:cTn id="6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animBg="1"/>
      <p:bldP spid="22" grpId="0" animBg="1"/>
      <p:bldP spid="2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2201"/>
            <a:ext cx="11704675" cy="1030349"/>
          </a:xfrm>
        </p:spPr>
        <p:txBody>
          <a:bodyPr>
            <a:normAutofit/>
          </a:bodyPr>
          <a:lstStyle/>
          <a:p>
            <a:r>
              <a:rPr lang="en-US" sz="3600" b="1" dirty="0">
                <a:solidFill>
                  <a:schemeClr val="tx2"/>
                </a:solidFill>
              </a:rPr>
              <a:t>Individual’s Dangerousness in Croatian Criminal Law</a:t>
            </a:r>
            <a:endParaRPr lang="hr-HR" sz="3600" b="1" dirty="0">
              <a:solidFill>
                <a:schemeClr val="tx2"/>
              </a:solidFill>
            </a:endParaRP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267915" y="946298"/>
            <a:ext cx="11680422" cy="5363873"/>
          </a:xfrm>
        </p:spPr>
        <p:txBody>
          <a:bodyPr>
            <a:normAutofit/>
          </a:bodyPr>
          <a:lstStyle/>
          <a:p>
            <a:pPr lvl="1">
              <a:buClr>
                <a:schemeClr val="tx2"/>
              </a:buClr>
            </a:pPr>
            <a:r>
              <a:rPr lang="en-US" sz="1800" dirty="0"/>
              <a:t>Diminished Mental Competence – A separate institute / YES or NO? </a:t>
            </a:r>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cxnSp>
        <p:nvCxnSpPr>
          <p:cNvPr id="7" name="Straight Arrow Connector 6">
            <a:extLst>
              <a:ext uri="{FF2B5EF4-FFF2-40B4-BE49-F238E27FC236}">
                <a16:creationId xmlns:a16="http://schemas.microsoft.com/office/drawing/2014/main" xmlns="" id="{197D398A-D22D-47A0-B611-0E6315D26015}"/>
              </a:ext>
            </a:extLst>
          </p:cNvPr>
          <p:cNvCxnSpPr>
            <a:cxnSpLocks/>
          </p:cNvCxnSpPr>
          <p:nvPr/>
        </p:nvCxnSpPr>
        <p:spPr>
          <a:xfrm flipH="1">
            <a:off x="2855910" y="2140383"/>
            <a:ext cx="19327" cy="330602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xmlns="" id="{34DCB5A4-95AA-4802-86D0-C7B0F3D556A9}"/>
              </a:ext>
            </a:extLst>
          </p:cNvPr>
          <p:cNvSpPr txBox="1"/>
          <p:nvPr/>
        </p:nvSpPr>
        <p:spPr>
          <a:xfrm>
            <a:off x="2968899" y="2007033"/>
            <a:ext cx="2620397" cy="369332"/>
          </a:xfrm>
          <a:prstGeom prst="rect">
            <a:avLst/>
          </a:prstGeom>
          <a:noFill/>
        </p:spPr>
        <p:txBody>
          <a:bodyPr wrap="none">
            <a:spAutoFit/>
          </a:bodyPr>
          <a:lstStyle/>
          <a:p>
            <a:pPr marL="285750" indent="-285750">
              <a:buClr>
                <a:srgbClr val="008000"/>
              </a:buClr>
              <a:buFont typeface="Arial" panose="020B0604020202020204" pitchFamily="34" charset="0"/>
              <a:buChar char="•"/>
              <a:defRPr/>
            </a:pPr>
            <a:r>
              <a:rPr lang="en-GB" dirty="0"/>
              <a:t>MENTAL COMPETENCE</a:t>
            </a:r>
          </a:p>
        </p:txBody>
      </p:sp>
      <p:sp>
        <p:nvSpPr>
          <p:cNvPr id="10" name="TextBox 9">
            <a:extLst>
              <a:ext uri="{FF2B5EF4-FFF2-40B4-BE49-F238E27FC236}">
                <a16:creationId xmlns:a16="http://schemas.microsoft.com/office/drawing/2014/main" xmlns="" id="{13EC4DA2-E767-485D-8257-18D9303A4B97}"/>
              </a:ext>
            </a:extLst>
          </p:cNvPr>
          <p:cNvSpPr txBox="1"/>
          <p:nvPr/>
        </p:nvSpPr>
        <p:spPr>
          <a:xfrm>
            <a:off x="2968899" y="2908733"/>
            <a:ext cx="3840282" cy="369332"/>
          </a:xfrm>
          <a:prstGeom prst="rect">
            <a:avLst/>
          </a:prstGeom>
          <a:noFill/>
        </p:spPr>
        <p:txBody>
          <a:bodyPr wrap="none">
            <a:spAutoFit/>
          </a:bodyPr>
          <a:lstStyle/>
          <a:p>
            <a:pPr marL="285750" indent="-285750">
              <a:buClr>
                <a:srgbClr val="008000"/>
              </a:buClr>
              <a:buFont typeface="Arial" panose="020B0604020202020204" pitchFamily="34" charset="0"/>
              <a:buChar char="•"/>
              <a:defRPr/>
            </a:pPr>
            <a:r>
              <a:rPr lang="en-GB" dirty="0"/>
              <a:t>DIMINISHED MENTAL COMPETENCE</a:t>
            </a:r>
            <a:endParaRPr lang="en-GB" dirty="0">
              <a:latin typeface="+mn-lt"/>
            </a:endParaRPr>
          </a:p>
        </p:txBody>
      </p:sp>
      <p:sp>
        <p:nvSpPr>
          <p:cNvPr id="11" name="TextBox 10">
            <a:extLst>
              <a:ext uri="{FF2B5EF4-FFF2-40B4-BE49-F238E27FC236}">
                <a16:creationId xmlns:a16="http://schemas.microsoft.com/office/drawing/2014/main" xmlns="" id="{FA29A633-92D1-4DB1-AA59-DD8BA50790C0}"/>
              </a:ext>
            </a:extLst>
          </p:cNvPr>
          <p:cNvSpPr txBox="1"/>
          <p:nvPr/>
        </p:nvSpPr>
        <p:spPr>
          <a:xfrm>
            <a:off x="2968899" y="3867583"/>
            <a:ext cx="4033092" cy="646331"/>
          </a:xfrm>
          <a:prstGeom prst="rect">
            <a:avLst/>
          </a:prstGeom>
          <a:noFill/>
        </p:spPr>
        <p:txBody>
          <a:bodyPr wrap="none">
            <a:spAutoFit/>
          </a:bodyPr>
          <a:lstStyle/>
          <a:p>
            <a:pPr marL="285750" indent="-285750">
              <a:buClr>
                <a:srgbClr val="008000"/>
              </a:buClr>
              <a:buFont typeface="Arial" panose="020B0604020202020204" pitchFamily="34" charset="0"/>
              <a:buChar char="•"/>
              <a:defRPr/>
            </a:pPr>
            <a:r>
              <a:rPr lang="en-GB" dirty="0"/>
              <a:t>SUBSTANTIALLY DIMINISHED MENTAL </a:t>
            </a:r>
          </a:p>
          <a:p>
            <a:pPr>
              <a:buClr>
                <a:srgbClr val="008000"/>
              </a:buClr>
              <a:defRPr/>
            </a:pPr>
            <a:r>
              <a:rPr lang="en-GB" dirty="0"/>
              <a:t>     COMPETENCE</a:t>
            </a:r>
            <a:endParaRPr lang="en-GB" dirty="0">
              <a:latin typeface="+mn-lt"/>
            </a:endParaRPr>
          </a:p>
        </p:txBody>
      </p:sp>
      <p:sp>
        <p:nvSpPr>
          <p:cNvPr id="12" name="TextBox 11">
            <a:extLst>
              <a:ext uri="{FF2B5EF4-FFF2-40B4-BE49-F238E27FC236}">
                <a16:creationId xmlns:a16="http://schemas.microsoft.com/office/drawing/2014/main" xmlns="" id="{178D4482-DFC5-43FB-BE4E-1834D39E0772}"/>
              </a:ext>
            </a:extLst>
          </p:cNvPr>
          <p:cNvSpPr txBox="1"/>
          <p:nvPr/>
        </p:nvSpPr>
        <p:spPr>
          <a:xfrm>
            <a:off x="3271381" y="5178858"/>
            <a:ext cx="2827184" cy="369332"/>
          </a:xfrm>
          <a:prstGeom prst="rect">
            <a:avLst/>
          </a:prstGeom>
          <a:noFill/>
        </p:spPr>
        <p:txBody>
          <a:bodyPr wrap="none">
            <a:spAutoFit/>
          </a:bodyPr>
          <a:lstStyle/>
          <a:p>
            <a:pPr marL="285750" indent="-285750">
              <a:buClr>
                <a:srgbClr val="008000"/>
              </a:buClr>
              <a:buFont typeface="Arial" panose="020B0604020202020204" pitchFamily="34" charset="0"/>
              <a:buChar char="•"/>
              <a:defRPr/>
            </a:pPr>
            <a:r>
              <a:rPr lang="en-GB" dirty="0"/>
              <a:t>MENTAL INCOMPETENCE</a:t>
            </a:r>
            <a:endParaRPr lang="en-GB" dirty="0">
              <a:latin typeface="+mn-lt"/>
            </a:endParaRPr>
          </a:p>
        </p:txBody>
      </p:sp>
      <p:sp>
        <p:nvSpPr>
          <p:cNvPr id="13" name="TextBox 12">
            <a:extLst>
              <a:ext uri="{FF2B5EF4-FFF2-40B4-BE49-F238E27FC236}">
                <a16:creationId xmlns:a16="http://schemas.microsoft.com/office/drawing/2014/main" xmlns="" id="{C0FA891F-B8B1-4AB1-8263-FBE26BD40359}"/>
              </a:ext>
            </a:extLst>
          </p:cNvPr>
          <p:cNvSpPr txBox="1"/>
          <p:nvPr/>
        </p:nvSpPr>
        <p:spPr>
          <a:xfrm>
            <a:off x="240136" y="2978583"/>
            <a:ext cx="1702261" cy="1477328"/>
          </a:xfrm>
          <a:prstGeom prst="rect">
            <a:avLst/>
          </a:prstGeom>
          <a:noFill/>
        </p:spPr>
        <p:txBody>
          <a:bodyPr wrap="none">
            <a:spAutoFit/>
          </a:bodyPr>
          <a:lstStyle/>
          <a:p>
            <a:pPr>
              <a:defRPr/>
            </a:pPr>
            <a:r>
              <a:rPr lang="en-US" dirty="0"/>
              <a:t>GRADUAL</a:t>
            </a:r>
          </a:p>
          <a:p>
            <a:pPr>
              <a:defRPr/>
            </a:pPr>
            <a:r>
              <a:rPr lang="en-US" dirty="0"/>
              <a:t>REDUCTION OF</a:t>
            </a:r>
          </a:p>
          <a:p>
            <a:pPr>
              <a:defRPr/>
            </a:pPr>
            <a:r>
              <a:rPr lang="en-US" dirty="0"/>
              <a:t>COGNITIVE AND</a:t>
            </a:r>
          </a:p>
          <a:p>
            <a:pPr>
              <a:defRPr/>
            </a:pPr>
            <a:r>
              <a:rPr lang="en-US" dirty="0"/>
              <a:t>VOLUNTARY</a:t>
            </a:r>
          </a:p>
          <a:p>
            <a:pPr>
              <a:defRPr/>
            </a:pPr>
            <a:r>
              <a:rPr lang="en-US" dirty="0"/>
              <a:t>COMPETENCES</a:t>
            </a:r>
            <a:endParaRPr lang="en-GB" dirty="0">
              <a:latin typeface="+mn-lt"/>
            </a:endParaRPr>
          </a:p>
        </p:txBody>
      </p:sp>
      <p:sp>
        <p:nvSpPr>
          <p:cNvPr id="14" name="Left Brace 13">
            <a:extLst>
              <a:ext uri="{FF2B5EF4-FFF2-40B4-BE49-F238E27FC236}">
                <a16:creationId xmlns:a16="http://schemas.microsoft.com/office/drawing/2014/main" xmlns="" id="{8BE383F5-F5A7-4C94-8752-8F0F540A919E}"/>
              </a:ext>
            </a:extLst>
          </p:cNvPr>
          <p:cNvSpPr/>
          <p:nvPr/>
        </p:nvSpPr>
        <p:spPr>
          <a:xfrm>
            <a:off x="2155737" y="2354796"/>
            <a:ext cx="476250" cy="2638425"/>
          </a:xfrm>
          <a:prstGeom prst="leftBrace">
            <a:avLst/>
          </a:prstGeom>
          <a:ln w="28575"/>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cxnSp>
        <p:nvCxnSpPr>
          <p:cNvPr id="15" name="Straight Connector 14">
            <a:extLst>
              <a:ext uri="{FF2B5EF4-FFF2-40B4-BE49-F238E27FC236}">
                <a16:creationId xmlns:a16="http://schemas.microsoft.com/office/drawing/2014/main" xmlns="" id="{D3F031D3-BAE0-4319-BC14-738E0698BD17}"/>
              </a:ext>
            </a:extLst>
          </p:cNvPr>
          <p:cNvCxnSpPr/>
          <p:nvPr/>
        </p:nvCxnSpPr>
        <p:spPr>
          <a:xfrm flipV="1">
            <a:off x="1298118" y="5131233"/>
            <a:ext cx="5472113" cy="6350"/>
          </a:xfrm>
          <a:prstGeom prst="line">
            <a:avLst/>
          </a:prstGeom>
          <a:ln w="28575">
            <a:solidFill>
              <a:srgbClr val="C00000"/>
            </a:solidFill>
            <a:prstDash val="dash"/>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xmlns="" id="{EB16A0F3-6B87-40B4-81FF-2BCA80AD4420}"/>
              </a:ext>
            </a:extLst>
          </p:cNvPr>
          <p:cNvSpPr txBox="1"/>
          <p:nvPr/>
        </p:nvSpPr>
        <p:spPr>
          <a:xfrm>
            <a:off x="144753" y="1499320"/>
            <a:ext cx="2912464" cy="369332"/>
          </a:xfrm>
          <a:prstGeom prst="rect">
            <a:avLst/>
          </a:prstGeom>
          <a:noFill/>
        </p:spPr>
        <p:txBody>
          <a:bodyPr wrap="square">
            <a:spAutoFit/>
          </a:bodyPr>
          <a:lstStyle/>
          <a:p>
            <a:pPr>
              <a:defRPr/>
            </a:pPr>
            <a:r>
              <a:rPr lang="en-US" dirty="0">
                <a:latin typeface="+mn-lt"/>
              </a:rPr>
              <a:t>The effect of mental disorder</a:t>
            </a:r>
            <a:endParaRPr lang="hr-HR" dirty="0">
              <a:latin typeface="+mn-lt"/>
            </a:endParaRPr>
          </a:p>
        </p:txBody>
      </p:sp>
      <p:sp>
        <p:nvSpPr>
          <p:cNvPr id="17" name="Right Brace 16">
            <a:extLst>
              <a:ext uri="{FF2B5EF4-FFF2-40B4-BE49-F238E27FC236}">
                <a16:creationId xmlns:a16="http://schemas.microsoft.com/office/drawing/2014/main" xmlns="" id="{0F3BF8F9-1544-4BA8-924E-EF58BE066285}"/>
              </a:ext>
            </a:extLst>
          </p:cNvPr>
          <p:cNvSpPr/>
          <p:nvPr/>
        </p:nvSpPr>
        <p:spPr>
          <a:xfrm>
            <a:off x="6770231" y="2051344"/>
            <a:ext cx="644525" cy="2892425"/>
          </a:xfrm>
          <a:prstGeom prst="rightBrace">
            <a:avLst>
              <a:gd name="adj1" fmla="val 0"/>
              <a:gd name="adj2" fmla="val 50000"/>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
        <p:nvSpPr>
          <p:cNvPr id="18" name="TextBox 17">
            <a:extLst>
              <a:ext uri="{FF2B5EF4-FFF2-40B4-BE49-F238E27FC236}">
                <a16:creationId xmlns:a16="http://schemas.microsoft.com/office/drawing/2014/main" xmlns="" id="{9B105414-A6B4-48EB-9B24-1D46F4FD143E}"/>
              </a:ext>
            </a:extLst>
          </p:cNvPr>
          <p:cNvSpPr txBox="1"/>
          <p:nvPr/>
        </p:nvSpPr>
        <p:spPr>
          <a:xfrm>
            <a:off x="7524112" y="3080183"/>
            <a:ext cx="1680588" cy="830997"/>
          </a:xfrm>
          <a:prstGeom prst="rect">
            <a:avLst/>
          </a:prstGeom>
          <a:noFill/>
        </p:spPr>
        <p:txBody>
          <a:bodyPr wrap="none">
            <a:spAutoFit/>
          </a:bodyPr>
          <a:lstStyle/>
          <a:p>
            <a:pPr>
              <a:defRPr/>
            </a:pPr>
            <a:r>
              <a:rPr lang="en-US" sz="2400" dirty="0">
                <a:latin typeface="+mn-lt"/>
              </a:rPr>
              <a:t>Guilt</a:t>
            </a:r>
            <a:endParaRPr lang="hr-HR" sz="2400" dirty="0">
              <a:latin typeface="+mn-lt"/>
            </a:endParaRPr>
          </a:p>
          <a:p>
            <a:pPr>
              <a:defRPr/>
            </a:pPr>
            <a:r>
              <a:rPr lang="en-US" sz="2400" dirty="0">
                <a:latin typeface="+mn-lt"/>
              </a:rPr>
              <a:t>Punishment</a:t>
            </a:r>
            <a:endParaRPr lang="hr-HR" sz="2400" dirty="0">
              <a:latin typeface="+mn-lt"/>
            </a:endParaRPr>
          </a:p>
        </p:txBody>
      </p:sp>
      <p:sp>
        <p:nvSpPr>
          <p:cNvPr id="20" name="Rectangle: Rounded Corners 19">
            <a:extLst>
              <a:ext uri="{FF2B5EF4-FFF2-40B4-BE49-F238E27FC236}">
                <a16:creationId xmlns:a16="http://schemas.microsoft.com/office/drawing/2014/main" xmlns="" id="{19BBE7CB-DD71-4C3D-8459-6BDCA64B6F90}"/>
              </a:ext>
            </a:extLst>
          </p:cNvPr>
          <p:cNvSpPr/>
          <p:nvPr/>
        </p:nvSpPr>
        <p:spPr>
          <a:xfrm>
            <a:off x="7909926" y="1370145"/>
            <a:ext cx="4075666" cy="9144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US" sz="1400" dirty="0"/>
              <a:t>A perpetrator who </a:t>
            </a:r>
            <a:r>
              <a:rPr lang="en-US" sz="1400" i="1" dirty="0"/>
              <a:t>tempore </a:t>
            </a:r>
            <a:r>
              <a:rPr lang="en-US" sz="1400" i="1" dirty="0" err="1"/>
              <a:t>criminis</a:t>
            </a:r>
            <a:r>
              <a:rPr lang="en-US" sz="1400" i="1" dirty="0"/>
              <a:t> </a:t>
            </a:r>
            <a:r>
              <a:rPr lang="en-US" sz="1400" dirty="0"/>
              <a:t>was, by reason of a state referred to in Art. 24, Para. 2, of a substantially diminished mental competence </a:t>
            </a:r>
            <a:r>
              <a:rPr lang="en-US" sz="1400" dirty="0">
                <a:solidFill>
                  <a:srgbClr val="008000"/>
                </a:solidFill>
              </a:rPr>
              <a:t>may be punished less severely</a:t>
            </a:r>
            <a:r>
              <a:rPr lang="en-US" sz="1400" dirty="0"/>
              <a:t>.</a:t>
            </a:r>
          </a:p>
        </p:txBody>
      </p:sp>
      <p:sp>
        <p:nvSpPr>
          <p:cNvPr id="21" name="Rounded Rectangle 1">
            <a:extLst>
              <a:ext uri="{FF2B5EF4-FFF2-40B4-BE49-F238E27FC236}">
                <a16:creationId xmlns:a16="http://schemas.microsoft.com/office/drawing/2014/main" xmlns="" id="{31A4A118-1F33-4CFC-B93D-E3ED30EF182B}"/>
              </a:ext>
            </a:extLst>
          </p:cNvPr>
          <p:cNvSpPr/>
          <p:nvPr/>
        </p:nvSpPr>
        <p:spPr>
          <a:xfrm>
            <a:off x="7562936" y="4706818"/>
            <a:ext cx="4446982" cy="1311887"/>
          </a:xfrm>
          <a:prstGeom prst="roundRect">
            <a:avLst/>
          </a:prstGeom>
          <a:ln/>
        </p:spPr>
        <p:style>
          <a:lnRef idx="2">
            <a:schemeClr val="accent2"/>
          </a:lnRef>
          <a:fillRef idx="1">
            <a:schemeClr val="lt1"/>
          </a:fillRef>
          <a:effectRef idx="0">
            <a:schemeClr val="accent2"/>
          </a:effectRef>
          <a:fontRef idx="minor">
            <a:schemeClr val="dk1"/>
          </a:fontRef>
        </p:style>
        <p:txBody>
          <a:bodyPr anchor="ctr"/>
          <a:lstStyle/>
          <a:p>
            <a:pPr marL="285750" indent="-285750">
              <a:buFont typeface="Arial" panose="020B0604020202020204" pitchFamily="34" charset="0"/>
              <a:buChar char="•"/>
              <a:defRPr/>
            </a:pPr>
            <a:r>
              <a:rPr lang="en-US" sz="1400" b="1" dirty="0">
                <a:solidFill>
                  <a:srgbClr val="C00000"/>
                </a:solidFill>
              </a:rPr>
              <a:t>criminal offence </a:t>
            </a:r>
            <a:r>
              <a:rPr lang="en-US" sz="1400" dirty="0">
                <a:solidFill>
                  <a:schemeClr val="tx1">
                    <a:lumMod val="85000"/>
                    <a:lumOff val="15000"/>
                  </a:schemeClr>
                </a:solidFill>
              </a:rPr>
              <a:t>punishable by </a:t>
            </a:r>
            <a:r>
              <a:rPr lang="en-US" sz="1400" u="sng" dirty="0">
                <a:solidFill>
                  <a:schemeClr val="tx1">
                    <a:lumMod val="85000"/>
                    <a:lumOff val="15000"/>
                  </a:schemeClr>
                </a:solidFill>
              </a:rPr>
              <a:t>imprisonment of one year or more </a:t>
            </a:r>
            <a:r>
              <a:rPr lang="en-US" sz="1400" dirty="0">
                <a:solidFill>
                  <a:schemeClr val="tx1">
                    <a:lumMod val="85000"/>
                    <a:lumOff val="15000"/>
                  </a:schemeClr>
                </a:solidFill>
              </a:rPr>
              <a:t>+ </a:t>
            </a:r>
          </a:p>
          <a:p>
            <a:pPr marL="285750" indent="-285750">
              <a:buFont typeface="Arial" panose="020B0604020202020204" pitchFamily="34" charset="0"/>
              <a:buChar char="•"/>
              <a:defRPr/>
            </a:pPr>
            <a:r>
              <a:rPr lang="en-US" sz="1400" b="1" dirty="0">
                <a:solidFill>
                  <a:srgbClr val="C00000"/>
                </a:solidFill>
              </a:rPr>
              <a:t>danger</a:t>
            </a:r>
            <a:r>
              <a:rPr lang="en-US" sz="1400" dirty="0">
                <a:solidFill>
                  <a:schemeClr val="tx1">
                    <a:lumMod val="85000"/>
                    <a:lumOff val="15000"/>
                  </a:schemeClr>
                </a:solidFill>
              </a:rPr>
              <a:t> that due to the </a:t>
            </a:r>
            <a:r>
              <a:rPr lang="en-US" sz="1400" dirty="0">
                <a:solidFill>
                  <a:srgbClr val="FF6600"/>
                </a:solidFill>
              </a:rPr>
              <a:t>mental disorder</a:t>
            </a:r>
            <a:r>
              <a:rPr lang="en-US" sz="1400" dirty="0">
                <a:solidFill>
                  <a:schemeClr val="tx1">
                    <a:lumMod val="85000"/>
                    <a:lumOff val="15000"/>
                  </a:schemeClr>
                </a:solidFill>
              </a:rPr>
              <a:t> </a:t>
            </a:r>
            <a:r>
              <a:rPr lang="en-US" sz="1400" dirty="0">
                <a:solidFill>
                  <a:srgbClr val="FF6600"/>
                </a:solidFill>
              </a:rPr>
              <a:t>that caused his/her substantially diminished mental competence </a:t>
            </a:r>
            <a:r>
              <a:rPr lang="en-US" sz="1400" dirty="0">
                <a:solidFill>
                  <a:schemeClr val="tx1">
                    <a:lumMod val="85000"/>
                    <a:lumOff val="15000"/>
                  </a:schemeClr>
                </a:solidFill>
              </a:rPr>
              <a:t>this person </a:t>
            </a:r>
            <a:r>
              <a:rPr lang="en-US" sz="1400" dirty="0">
                <a:solidFill>
                  <a:srgbClr val="C00000"/>
                </a:solidFill>
              </a:rPr>
              <a:t>might commit a more serious criminal offence</a:t>
            </a:r>
            <a:r>
              <a:rPr lang="en-US" sz="1400" dirty="0">
                <a:solidFill>
                  <a:schemeClr val="tx1">
                    <a:lumMod val="85000"/>
                    <a:lumOff val="15000"/>
                  </a:schemeClr>
                </a:solidFill>
              </a:rPr>
              <a:t> </a:t>
            </a:r>
            <a:r>
              <a:rPr lang="en-US" sz="1400" dirty="0">
                <a:solidFill>
                  <a:srgbClr val="008000"/>
                </a:solidFill>
              </a:rPr>
              <a:t>in the future</a:t>
            </a:r>
            <a:endParaRPr lang="en-US" sz="1400" u="sng" dirty="0">
              <a:solidFill>
                <a:srgbClr val="008000"/>
              </a:solidFill>
            </a:endParaRPr>
          </a:p>
        </p:txBody>
      </p:sp>
      <p:sp>
        <p:nvSpPr>
          <p:cNvPr id="22" name="Rounded Rectangle 2">
            <a:extLst>
              <a:ext uri="{FF2B5EF4-FFF2-40B4-BE49-F238E27FC236}">
                <a16:creationId xmlns:a16="http://schemas.microsoft.com/office/drawing/2014/main" xmlns="" id="{07CBA78E-C655-4C43-AB15-549BEC8D24AF}"/>
              </a:ext>
            </a:extLst>
          </p:cNvPr>
          <p:cNvSpPr/>
          <p:nvPr/>
        </p:nvSpPr>
        <p:spPr>
          <a:xfrm>
            <a:off x="8008370" y="4048397"/>
            <a:ext cx="3689350" cy="647700"/>
          </a:xfrm>
          <a:prstGeom prst="roundRect">
            <a:avLst/>
          </a:prstGeom>
          <a:ln>
            <a:solidFill>
              <a:srgbClr val="FF6600"/>
            </a:solidFill>
          </a:ln>
        </p:spPr>
        <p:style>
          <a:lnRef idx="2">
            <a:schemeClr val="accent4"/>
          </a:lnRef>
          <a:fillRef idx="1">
            <a:schemeClr val="lt1"/>
          </a:fillRef>
          <a:effectRef idx="0">
            <a:schemeClr val="accent4"/>
          </a:effectRef>
          <a:fontRef idx="minor">
            <a:schemeClr val="dk1"/>
          </a:fontRef>
        </p:style>
        <p:txBody>
          <a:bodyPr anchor="ctr"/>
          <a:lstStyle/>
          <a:p>
            <a:pPr algn="ctr">
              <a:defRPr/>
            </a:pPr>
            <a:r>
              <a:rPr lang="en-US" sz="1500" b="1" dirty="0">
                <a:solidFill>
                  <a:srgbClr val="C00000"/>
                </a:solidFill>
              </a:rPr>
              <a:t>+ Safety measure of mandatory psychiatric treatment, Art. 68. Para. 1. </a:t>
            </a:r>
            <a:endParaRPr lang="en-US" sz="1500" dirty="0">
              <a:solidFill>
                <a:schemeClr val="tx1">
                  <a:lumMod val="85000"/>
                  <a:lumOff val="15000"/>
                </a:schemeClr>
              </a:solidFill>
            </a:endParaRPr>
          </a:p>
        </p:txBody>
      </p:sp>
      <p:cxnSp>
        <p:nvCxnSpPr>
          <p:cNvPr id="23" name="Straight Arrow Connector 22">
            <a:extLst>
              <a:ext uri="{FF2B5EF4-FFF2-40B4-BE49-F238E27FC236}">
                <a16:creationId xmlns:a16="http://schemas.microsoft.com/office/drawing/2014/main" xmlns="" id="{5B520391-7C69-425B-B2B0-3F7E918706AF}"/>
              </a:ext>
            </a:extLst>
          </p:cNvPr>
          <p:cNvCxnSpPr>
            <a:cxnSpLocks/>
          </p:cNvCxnSpPr>
          <p:nvPr/>
        </p:nvCxnSpPr>
        <p:spPr>
          <a:xfrm flipH="1">
            <a:off x="11854544" y="2284545"/>
            <a:ext cx="82195" cy="2411552"/>
          </a:xfrm>
          <a:prstGeom prst="straightConnector1">
            <a:avLst/>
          </a:prstGeom>
          <a:ln w="28575">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xmlns="" id="{249DB546-FD38-45BB-B0A8-D87488B100F1}"/>
              </a:ext>
            </a:extLst>
          </p:cNvPr>
          <p:cNvCxnSpPr/>
          <p:nvPr/>
        </p:nvCxnSpPr>
        <p:spPr>
          <a:xfrm flipV="1">
            <a:off x="5463232" y="2254959"/>
            <a:ext cx="4181511" cy="1935789"/>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480984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0-#ppt_w/2"/>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2201"/>
            <a:ext cx="11704675" cy="1030349"/>
          </a:xfrm>
        </p:spPr>
        <p:txBody>
          <a:bodyPr>
            <a:normAutofit fontScale="90000"/>
          </a:bodyPr>
          <a:lstStyle/>
          <a:p>
            <a:r>
              <a:rPr lang="en-US" sz="3600" b="1" dirty="0">
                <a:solidFill>
                  <a:schemeClr val="tx2"/>
                </a:solidFill>
              </a:rPr>
              <a:t>The County Court of </a:t>
            </a:r>
            <a:r>
              <a:rPr lang="en-US" sz="3600" b="1" dirty="0" err="1">
                <a:solidFill>
                  <a:schemeClr val="tx2"/>
                </a:solidFill>
              </a:rPr>
              <a:t>Varaždin</a:t>
            </a:r>
            <a:r>
              <a:rPr lang="pl-PL" sz="3600" b="1" dirty="0">
                <a:solidFill>
                  <a:schemeClr val="tx2"/>
                </a:solidFill>
              </a:rPr>
              <a:t>, 5 K. 353/16-28 </a:t>
            </a:r>
            <a:r>
              <a:rPr lang="en-US" sz="3600" b="1" dirty="0">
                <a:solidFill>
                  <a:schemeClr val="tx2"/>
                </a:solidFill>
              </a:rPr>
              <a:t>from</a:t>
            </a:r>
            <a:r>
              <a:rPr lang="pl-PL" sz="3600" b="1" dirty="0">
                <a:solidFill>
                  <a:schemeClr val="tx2"/>
                </a:solidFill>
              </a:rPr>
              <a:t> 3 </a:t>
            </a:r>
            <a:r>
              <a:rPr lang="en-US" sz="3600" b="1" dirty="0">
                <a:solidFill>
                  <a:schemeClr val="tx2"/>
                </a:solidFill>
              </a:rPr>
              <a:t>October</a:t>
            </a:r>
            <a:r>
              <a:rPr lang="pl-PL" sz="3600" b="1" dirty="0">
                <a:solidFill>
                  <a:schemeClr val="tx2"/>
                </a:solidFill>
              </a:rPr>
              <a:t> 2016</a:t>
            </a: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267915" y="946298"/>
            <a:ext cx="10525125" cy="5363873"/>
          </a:xfrm>
        </p:spPr>
        <p:txBody>
          <a:bodyPr>
            <a:normAutofit/>
          </a:bodyPr>
          <a:lstStyle/>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r>
              <a:rPr lang="en-US" sz="1800" dirty="0"/>
              <a:t>In the family of the accused there had been a disturbed relationship for a long time. Namely, the defendant was firmly convinced that his wife and son were working against him and wanted to "get rid of him" in order to sell the house he had built himself. Unable to withstand this pressure, one day in July he took a knife from the kitchen drawer and, raising his hand, approached his son and wife without a word. He pushed them into a corner and just stared at them, whereupon his son shouted, "Well, are not you going to slaughter us now?" The woman managed to get out of this position, she pulled her son behind her and they both ran away and waited for the police in front of the house. They told that the defendant was acting very strangely, as if he was not sober. During the criminal proceedings, the court found, based on the findings and the opinion of the psychiatric expert, that the defendant </a:t>
            </a:r>
            <a:r>
              <a:rPr lang="en-US" sz="1800" i="1" dirty="0"/>
              <a:t>tempore </a:t>
            </a:r>
            <a:r>
              <a:rPr lang="en-US" sz="1800" i="1" dirty="0" err="1"/>
              <a:t>criminis</a:t>
            </a:r>
            <a:r>
              <a:rPr lang="en-US" sz="1800" i="1" dirty="0"/>
              <a:t> </a:t>
            </a:r>
            <a:r>
              <a:rPr lang="en-US" sz="1800" dirty="0"/>
              <a:t>suffered from a delusional disorder due to which he could not understand the meaning of his actions or control his actions. Due to the delusional content of his thoughts, he lost contact with reality. The effects of the mental illness were so severe that the defendant felt protected from his family members during his stay in pretrial detention.</a:t>
            </a:r>
          </a:p>
          <a:p>
            <a:pPr lvl="1">
              <a:buClr>
                <a:schemeClr val="tx2"/>
              </a:buClr>
            </a:pPr>
            <a:endParaRPr lang="hr-HR" sz="1800"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cxnSp>
        <p:nvCxnSpPr>
          <p:cNvPr id="7" name="Straight Connector 6">
            <a:extLst>
              <a:ext uri="{FF2B5EF4-FFF2-40B4-BE49-F238E27FC236}">
                <a16:creationId xmlns:a16="http://schemas.microsoft.com/office/drawing/2014/main" xmlns="" id="{883E94C0-56A3-4418-81EE-2A54CBFCD1E4}"/>
              </a:ext>
            </a:extLst>
          </p:cNvPr>
          <p:cNvCxnSpPr>
            <a:cxnSpLocks/>
          </p:cNvCxnSpPr>
          <p:nvPr/>
        </p:nvCxnSpPr>
        <p:spPr>
          <a:xfrm>
            <a:off x="3296094" y="4977771"/>
            <a:ext cx="1786270" cy="0"/>
          </a:xfrm>
          <a:prstGeom prst="line">
            <a:avLst/>
          </a:prstGeom>
          <a:ln w="19050">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xmlns="" id="{8255CF54-C3DF-48EE-B9D6-7CA18A86C4FE}"/>
              </a:ext>
            </a:extLst>
          </p:cNvPr>
          <p:cNvCxnSpPr>
            <a:cxnSpLocks/>
          </p:cNvCxnSpPr>
          <p:nvPr/>
        </p:nvCxnSpPr>
        <p:spPr>
          <a:xfrm flipV="1">
            <a:off x="4277835" y="2211595"/>
            <a:ext cx="0" cy="2766176"/>
          </a:xfrm>
          <a:prstGeom prst="straightConnector1">
            <a:avLst/>
          </a:prstGeom>
          <a:ln w="19050">
            <a:solidFill>
              <a:srgbClr val="008000"/>
            </a:solidFill>
            <a:tailEnd type="arrow"/>
          </a:ln>
        </p:spPr>
        <p:style>
          <a:lnRef idx="1">
            <a:schemeClr val="accent1"/>
          </a:lnRef>
          <a:fillRef idx="0">
            <a:schemeClr val="accent1"/>
          </a:fillRef>
          <a:effectRef idx="0">
            <a:schemeClr val="accent1"/>
          </a:effectRef>
          <a:fontRef idx="minor">
            <a:schemeClr val="tx1"/>
          </a:fontRef>
        </p:style>
      </p:cxnSp>
      <p:sp>
        <p:nvSpPr>
          <p:cNvPr id="10" name="Rounded Rectangle 10">
            <a:extLst>
              <a:ext uri="{FF2B5EF4-FFF2-40B4-BE49-F238E27FC236}">
                <a16:creationId xmlns:a16="http://schemas.microsoft.com/office/drawing/2014/main" xmlns="" id="{B9F2A401-81E2-4F67-ADA8-5591823087A0}"/>
              </a:ext>
            </a:extLst>
          </p:cNvPr>
          <p:cNvSpPr/>
          <p:nvPr/>
        </p:nvSpPr>
        <p:spPr>
          <a:xfrm>
            <a:off x="3405971" y="1635332"/>
            <a:ext cx="1743727" cy="576262"/>
          </a:xfrm>
          <a:prstGeom prst="roundRect">
            <a:avLst/>
          </a:prstGeom>
          <a:ln w="19050">
            <a:solidFill>
              <a:srgbClr val="008000"/>
            </a:solidFill>
          </a:ln>
        </p:spPr>
        <p:style>
          <a:lnRef idx="2">
            <a:schemeClr val="accent1"/>
          </a:lnRef>
          <a:fillRef idx="1">
            <a:schemeClr val="lt1"/>
          </a:fillRef>
          <a:effectRef idx="0">
            <a:schemeClr val="accent1"/>
          </a:effectRef>
          <a:fontRef idx="minor">
            <a:schemeClr val="dk1"/>
          </a:fontRef>
        </p:style>
        <p:txBody>
          <a:bodyPr anchor="ctr"/>
          <a:lstStyle/>
          <a:p>
            <a:pPr algn="ctr">
              <a:defRPr/>
            </a:pPr>
            <a:r>
              <a:rPr lang="en-US" dirty="0"/>
              <a:t>Mental illness</a:t>
            </a:r>
            <a:endParaRPr lang="hr-HR" dirty="0"/>
          </a:p>
        </p:txBody>
      </p:sp>
      <p:cxnSp>
        <p:nvCxnSpPr>
          <p:cNvPr id="13" name="Straight Connector 12">
            <a:extLst>
              <a:ext uri="{FF2B5EF4-FFF2-40B4-BE49-F238E27FC236}">
                <a16:creationId xmlns:a16="http://schemas.microsoft.com/office/drawing/2014/main" xmlns="" id="{D15E90CB-8546-485C-BB21-A2B75287B651}"/>
              </a:ext>
            </a:extLst>
          </p:cNvPr>
          <p:cNvCxnSpPr>
            <a:cxnSpLocks/>
          </p:cNvCxnSpPr>
          <p:nvPr/>
        </p:nvCxnSpPr>
        <p:spPr>
          <a:xfrm>
            <a:off x="6407298" y="4977771"/>
            <a:ext cx="4097669" cy="0"/>
          </a:xfrm>
          <a:prstGeom prst="line">
            <a:avLst/>
          </a:prstGeom>
          <a:ln w="19050">
            <a:solidFill>
              <a:srgbClr val="FF9933"/>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BB0CE6C9-DDB7-4A46-A38C-B684513C5752}"/>
              </a:ext>
            </a:extLst>
          </p:cNvPr>
          <p:cNvCxnSpPr>
            <a:cxnSpLocks/>
          </p:cNvCxnSpPr>
          <p:nvPr/>
        </p:nvCxnSpPr>
        <p:spPr>
          <a:xfrm>
            <a:off x="1116419" y="5242883"/>
            <a:ext cx="2615609" cy="0"/>
          </a:xfrm>
          <a:prstGeom prst="line">
            <a:avLst/>
          </a:prstGeom>
          <a:ln w="19050">
            <a:solidFill>
              <a:srgbClr val="FF9933"/>
            </a:solidFill>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xmlns="" id="{9A10CB8B-56FE-43A8-883A-851BB3CA5CF5}"/>
              </a:ext>
            </a:extLst>
          </p:cNvPr>
          <p:cNvCxnSpPr>
            <a:cxnSpLocks/>
          </p:cNvCxnSpPr>
          <p:nvPr/>
        </p:nvCxnSpPr>
        <p:spPr>
          <a:xfrm flipV="1">
            <a:off x="8747273" y="2211594"/>
            <a:ext cx="0" cy="2766177"/>
          </a:xfrm>
          <a:prstGeom prst="straightConnector1">
            <a:avLst/>
          </a:prstGeom>
          <a:ln w="19050">
            <a:solidFill>
              <a:srgbClr val="FF9933"/>
            </a:solidFill>
            <a:tailEnd type="arrow"/>
          </a:ln>
        </p:spPr>
        <p:style>
          <a:lnRef idx="1">
            <a:schemeClr val="accent1"/>
          </a:lnRef>
          <a:fillRef idx="0">
            <a:schemeClr val="accent1"/>
          </a:fillRef>
          <a:effectRef idx="0">
            <a:schemeClr val="accent1"/>
          </a:effectRef>
          <a:fontRef idx="minor">
            <a:schemeClr val="tx1"/>
          </a:fontRef>
        </p:style>
      </p:cxnSp>
      <p:sp>
        <p:nvSpPr>
          <p:cNvPr id="16" name="Rounded Rectangle 17">
            <a:extLst>
              <a:ext uri="{FF2B5EF4-FFF2-40B4-BE49-F238E27FC236}">
                <a16:creationId xmlns:a16="http://schemas.microsoft.com/office/drawing/2014/main" xmlns="" id="{7B2F125F-9A75-4E84-A613-F5C5F3125222}"/>
              </a:ext>
            </a:extLst>
          </p:cNvPr>
          <p:cNvSpPr/>
          <p:nvPr/>
        </p:nvSpPr>
        <p:spPr>
          <a:xfrm>
            <a:off x="7811442" y="1312746"/>
            <a:ext cx="1871662" cy="863600"/>
          </a:xfrm>
          <a:prstGeom prst="roundRect">
            <a:avLst/>
          </a:prstGeom>
          <a:ln w="19050">
            <a:solidFill>
              <a:srgbClr val="FF9933"/>
            </a:solidFill>
          </a:ln>
        </p:spPr>
        <p:style>
          <a:lnRef idx="2">
            <a:schemeClr val="accent1"/>
          </a:lnRef>
          <a:fillRef idx="1">
            <a:schemeClr val="lt1"/>
          </a:fillRef>
          <a:effectRef idx="0">
            <a:schemeClr val="accent1"/>
          </a:effectRef>
          <a:fontRef idx="minor">
            <a:schemeClr val="dk1"/>
          </a:fontRef>
        </p:style>
        <p:txBody>
          <a:bodyPr anchor="ctr"/>
          <a:lstStyle/>
          <a:p>
            <a:pPr algn="ctr">
              <a:defRPr/>
            </a:pPr>
            <a:r>
              <a:rPr lang="en-US" sz="1400" dirty="0"/>
              <a:t>The ability to reason and to control one's own will is excluded.</a:t>
            </a:r>
            <a:endParaRPr lang="hr-HR" sz="1400" dirty="0"/>
          </a:p>
        </p:txBody>
      </p:sp>
      <p:sp>
        <p:nvSpPr>
          <p:cNvPr id="28" name="Rectangle 27">
            <a:extLst>
              <a:ext uri="{FF2B5EF4-FFF2-40B4-BE49-F238E27FC236}">
                <a16:creationId xmlns:a16="http://schemas.microsoft.com/office/drawing/2014/main" xmlns="" id="{BEBB5AA4-FD67-49E0-A60E-C0028740638A}"/>
              </a:ext>
            </a:extLst>
          </p:cNvPr>
          <p:cNvSpPr/>
          <p:nvPr/>
        </p:nvSpPr>
        <p:spPr>
          <a:xfrm>
            <a:off x="5082364" y="1042550"/>
            <a:ext cx="2306209" cy="369332"/>
          </a:xfrm>
          <a:prstGeom prst="rect">
            <a:avLst/>
          </a:prstGeom>
        </p:spPr>
        <p:txBody>
          <a:bodyPr wrap="none">
            <a:spAutoFit/>
          </a:bodyPr>
          <a:lstStyle/>
          <a:p>
            <a:r>
              <a:rPr lang="en-US" b="1" dirty="0">
                <a:solidFill>
                  <a:srgbClr val="839929"/>
                </a:solidFill>
              </a:rPr>
              <a:t>Mentally incompetent</a:t>
            </a:r>
            <a:endParaRPr lang="hr-HR" dirty="0"/>
          </a:p>
        </p:txBody>
      </p:sp>
    </p:spTree>
    <p:extLst>
      <p:ext uri="{BB962C8B-B14F-4D97-AF65-F5344CB8AC3E}">
        <p14:creationId xmlns:p14="http://schemas.microsoft.com/office/powerpoint/2010/main" xmlns="" val="2651595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wipe(down)">
                                      <p:cBhvr>
                                        <p:cTn id="39" dur="580">
                                          <p:stCondLst>
                                            <p:cond delay="0"/>
                                          </p:stCondLst>
                                        </p:cTn>
                                        <p:tgtEl>
                                          <p:spTgt spid="28"/>
                                        </p:tgtEl>
                                      </p:cBhvr>
                                    </p:animEffect>
                                    <p:anim calcmode="lin" valueType="num">
                                      <p:cBhvr>
                                        <p:cTn id="40"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45" dur="26">
                                          <p:stCondLst>
                                            <p:cond delay="650"/>
                                          </p:stCondLst>
                                        </p:cTn>
                                        <p:tgtEl>
                                          <p:spTgt spid="28"/>
                                        </p:tgtEl>
                                      </p:cBhvr>
                                      <p:to x="100000" y="60000"/>
                                    </p:animScale>
                                    <p:animScale>
                                      <p:cBhvr>
                                        <p:cTn id="46" dur="166" decel="50000">
                                          <p:stCondLst>
                                            <p:cond delay="676"/>
                                          </p:stCondLst>
                                        </p:cTn>
                                        <p:tgtEl>
                                          <p:spTgt spid="28"/>
                                        </p:tgtEl>
                                      </p:cBhvr>
                                      <p:to x="100000" y="100000"/>
                                    </p:animScale>
                                    <p:animScale>
                                      <p:cBhvr>
                                        <p:cTn id="47" dur="26">
                                          <p:stCondLst>
                                            <p:cond delay="1312"/>
                                          </p:stCondLst>
                                        </p:cTn>
                                        <p:tgtEl>
                                          <p:spTgt spid="28"/>
                                        </p:tgtEl>
                                      </p:cBhvr>
                                      <p:to x="100000" y="80000"/>
                                    </p:animScale>
                                    <p:animScale>
                                      <p:cBhvr>
                                        <p:cTn id="48" dur="166" decel="50000">
                                          <p:stCondLst>
                                            <p:cond delay="1338"/>
                                          </p:stCondLst>
                                        </p:cTn>
                                        <p:tgtEl>
                                          <p:spTgt spid="28"/>
                                        </p:tgtEl>
                                      </p:cBhvr>
                                      <p:to x="100000" y="100000"/>
                                    </p:animScale>
                                    <p:animScale>
                                      <p:cBhvr>
                                        <p:cTn id="49" dur="26">
                                          <p:stCondLst>
                                            <p:cond delay="1642"/>
                                          </p:stCondLst>
                                        </p:cTn>
                                        <p:tgtEl>
                                          <p:spTgt spid="28"/>
                                        </p:tgtEl>
                                      </p:cBhvr>
                                      <p:to x="100000" y="90000"/>
                                    </p:animScale>
                                    <p:animScale>
                                      <p:cBhvr>
                                        <p:cTn id="50" dur="166" decel="50000">
                                          <p:stCondLst>
                                            <p:cond delay="1668"/>
                                          </p:stCondLst>
                                        </p:cTn>
                                        <p:tgtEl>
                                          <p:spTgt spid="28"/>
                                        </p:tgtEl>
                                      </p:cBhvr>
                                      <p:to x="100000" y="100000"/>
                                    </p:animScale>
                                    <p:animScale>
                                      <p:cBhvr>
                                        <p:cTn id="51" dur="26">
                                          <p:stCondLst>
                                            <p:cond delay="1808"/>
                                          </p:stCondLst>
                                        </p:cTn>
                                        <p:tgtEl>
                                          <p:spTgt spid="28"/>
                                        </p:tgtEl>
                                      </p:cBhvr>
                                      <p:to x="100000" y="95000"/>
                                    </p:animScale>
                                    <p:animScale>
                                      <p:cBhvr>
                                        <p:cTn id="52" dur="166" decel="50000">
                                          <p:stCondLst>
                                            <p:cond delay="1834"/>
                                          </p:stCondLst>
                                        </p:cTn>
                                        <p:tgtEl>
                                          <p:spTgt spid="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2201"/>
            <a:ext cx="11704675" cy="1030349"/>
          </a:xfrm>
        </p:spPr>
        <p:txBody>
          <a:bodyPr>
            <a:normAutofit fontScale="90000"/>
          </a:bodyPr>
          <a:lstStyle/>
          <a:p>
            <a:r>
              <a:rPr lang="en-US" sz="3600" b="1" dirty="0">
                <a:solidFill>
                  <a:schemeClr val="tx2"/>
                </a:solidFill>
              </a:rPr>
              <a:t>The County Court of Zagreb, 17 Kmp-8/14 from 20 November 2014</a:t>
            </a:r>
            <a:endParaRPr lang="hr-HR" sz="3600" b="1" dirty="0">
              <a:solidFill>
                <a:schemeClr val="tx2"/>
              </a:solidFill>
            </a:endParaRP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267915" y="946298"/>
            <a:ext cx="11680422" cy="5363873"/>
          </a:xfrm>
        </p:spPr>
        <p:txBody>
          <a:bodyPr>
            <a:normAutofit/>
          </a:bodyPr>
          <a:lstStyle/>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endParaRPr lang="en-US" sz="1800" dirty="0"/>
          </a:p>
          <a:p>
            <a:pPr lvl="1">
              <a:buClr>
                <a:schemeClr val="tx2"/>
              </a:buClr>
            </a:pPr>
            <a:r>
              <a:rPr lang="en-US" sz="1800" dirty="0"/>
              <a:t>The defendant was born as a child with limited intellectual abilities and was diagnosed with a number of psychophysical disorders (pervasive developmental disorder, ADHD, underdeveloped speech, motor disorder) and at the time of puberty a form of epilepsy. His inadequate development was also influenced by the fact that he grew up in a dysfunctional family that could not cope with the fact that they had a disabled child. He graduated from elementary school under a special program for children with special needs, is permanently unable to work, withdrew into himself, and began to overeat, resulting in obesity. On one critical day, he verbally clashed with his mother, who forbade him to make a sandwich after lunch. She threatened to take away the freshly cut slices of bread from him, but the defendant, still holding the kitchen knife, immediately reacted and stabbed her in the stomach with the same knife. Based on a psychiatric report, the court found that the defendant was under high emotional tension due to his borderline intelligence, which is due to a cerebral dysfunction, and a previous bad relationship with his mother, all of which led to a significant reduction in his ability to understand his own actions and control his own will.</a:t>
            </a:r>
            <a:endParaRPr lang="hr-HR" sz="1800"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cxnSp>
        <p:nvCxnSpPr>
          <p:cNvPr id="7" name="Straight Arrow Connector 6">
            <a:extLst>
              <a:ext uri="{FF2B5EF4-FFF2-40B4-BE49-F238E27FC236}">
                <a16:creationId xmlns:a16="http://schemas.microsoft.com/office/drawing/2014/main" xmlns="" id="{A3A175D4-7A74-4A68-AE61-4FD72AB6B8C3}"/>
              </a:ext>
            </a:extLst>
          </p:cNvPr>
          <p:cNvCxnSpPr>
            <a:cxnSpLocks/>
          </p:cNvCxnSpPr>
          <p:nvPr/>
        </p:nvCxnSpPr>
        <p:spPr>
          <a:xfrm flipV="1">
            <a:off x="1608617" y="1942917"/>
            <a:ext cx="0" cy="3296249"/>
          </a:xfrm>
          <a:prstGeom prst="straightConnector1">
            <a:avLst/>
          </a:prstGeom>
          <a:ln w="19050">
            <a:solidFill>
              <a:srgbClr val="008000"/>
            </a:solidFill>
            <a:tailEnd type="arrow"/>
          </a:ln>
        </p:spPr>
        <p:style>
          <a:lnRef idx="1">
            <a:schemeClr val="accent1"/>
          </a:lnRef>
          <a:fillRef idx="0">
            <a:schemeClr val="accent1"/>
          </a:fillRef>
          <a:effectRef idx="0">
            <a:schemeClr val="accent1"/>
          </a:effectRef>
          <a:fontRef idx="minor">
            <a:schemeClr val="tx1"/>
          </a:fontRef>
        </p:style>
      </p:cxnSp>
      <p:sp>
        <p:nvSpPr>
          <p:cNvPr id="9" name="Rounded Rectangle 10">
            <a:extLst>
              <a:ext uri="{FF2B5EF4-FFF2-40B4-BE49-F238E27FC236}">
                <a16:creationId xmlns:a16="http://schemas.microsoft.com/office/drawing/2014/main" xmlns="" id="{917347D6-C878-490D-BB21-A8B991C52A46}"/>
              </a:ext>
            </a:extLst>
          </p:cNvPr>
          <p:cNvSpPr/>
          <p:nvPr/>
        </p:nvSpPr>
        <p:spPr>
          <a:xfrm>
            <a:off x="574166" y="946298"/>
            <a:ext cx="2190290" cy="951046"/>
          </a:xfrm>
          <a:prstGeom prst="roundRect">
            <a:avLst/>
          </a:prstGeom>
          <a:ln w="19050">
            <a:solidFill>
              <a:srgbClr val="008000"/>
            </a:solidFill>
          </a:ln>
        </p:spPr>
        <p:style>
          <a:lnRef idx="2">
            <a:schemeClr val="accent1"/>
          </a:lnRef>
          <a:fillRef idx="1">
            <a:schemeClr val="lt1"/>
          </a:fillRef>
          <a:effectRef idx="0">
            <a:schemeClr val="accent1"/>
          </a:effectRef>
          <a:fontRef idx="minor">
            <a:schemeClr val="dk1"/>
          </a:fontRef>
        </p:style>
        <p:txBody>
          <a:bodyPr anchor="ctr"/>
          <a:lstStyle/>
          <a:p>
            <a:pPr algn="ctr">
              <a:defRPr/>
            </a:pPr>
            <a:r>
              <a:rPr lang="en-US" sz="1400" dirty="0"/>
              <a:t>insufficient mental development + temporary mental disorder</a:t>
            </a:r>
          </a:p>
        </p:txBody>
      </p:sp>
      <p:cxnSp>
        <p:nvCxnSpPr>
          <p:cNvPr id="10" name="Straight Connector 9">
            <a:extLst>
              <a:ext uri="{FF2B5EF4-FFF2-40B4-BE49-F238E27FC236}">
                <a16:creationId xmlns:a16="http://schemas.microsoft.com/office/drawing/2014/main" xmlns="" id="{C90A1204-3617-4E79-AC69-E38C1AF51452}"/>
              </a:ext>
            </a:extLst>
          </p:cNvPr>
          <p:cNvCxnSpPr>
            <a:cxnSpLocks/>
          </p:cNvCxnSpPr>
          <p:nvPr/>
        </p:nvCxnSpPr>
        <p:spPr>
          <a:xfrm>
            <a:off x="1041917" y="4977562"/>
            <a:ext cx="10311882" cy="0"/>
          </a:xfrm>
          <a:prstGeom prst="line">
            <a:avLst/>
          </a:prstGeom>
          <a:ln w="19050">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EC868583-2AAD-43BA-B534-483D0E3A8793}"/>
              </a:ext>
            </a:extLst>
          </p:cNvPr>
          <p:cNvCxnSpPr>
            <a:cxnSpLocks/>
          </p:cNvCxnSpPr>
          <p:nvPr/>
        </p:nvCxnSpPr>
        <p:spPr>
          <a:xfrm>
            <a:off x="1040606" y="5239166"/>
            <a:ext cx="2616994" cy="0"/>
          </a:xfrm>
          <a:prstGeom prst="line">
            <a:avLst/>
          </a:prstGeom>
          <a:ln w="19050">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CDCAE34F-189F-4D23-90D5-29BE194E2F36}"/>
              </a:ext>
            </a:extLst>
          </p:cNvPr>
          <p:cNvCxnSpPr>
            <a:cxnSpLocks/>
          </p:cNvCxnSpPr>
          <p:nvPr/>
        </p:nvCxnSpPr>
        <p:spPr>
          <a:xfrm>
            <a:off x="10388008" y="4742981"/>
            <a:ext cx="1021545" cy="0"/>
          </a:xfrm>
          <a:prstGeom prst="line">
            <a:avLst/>
          </a:prstGeom>
          <a:ln w="19050">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4F96B19-30CF-4385-9D9F-7529A99792C4}"/>
              </a:ext>
            </a:extLst>
          </p:cNvPr>
          <p:cNvCxnSpPr>
            <a:cxnSpLocks/>
          </p:cNvCxnSpPr>
          <p:nvPr/>
        </p:nvCxnSpPr>
        <p:spPr>
          <a:xfrm>
            <a:off x="1040606" y="5481713"/>
            <a:ext cx="2266120" cy="0"/>
          </a:xfrm>
          <a:prstGeom prst="line">
            <a:avLst/>
          </a:prstGeom>
          <a:ln w="19050">
            <a:solidFill>
              <a:srgbClr val="FF9933"/>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xmlns="" id="{F92F1301-05DE-4951-9970-36DD5D3A0956}"/>
              </a:ext>
            </a:extLst>
          </p:cNvPr>
          <p:cNvCxnSpPr>
            <a:cxnSpLocks/>
          </p:cNvCxnSpPr>
          <p:nvPr/>
        </p:nvCxnSpPr>
        <p:spPr>
          <a:xfrm flipH="1" flipV="1">
            <a:off x="10253133" y="1897344"/>
            <a:ext cx="14596" cy="3371719"/>
          </a:xfrm>
          <a:prstGeom prst="straightConnector1">
            <a:avLst/>
          </a:prstGeom>
          <a:ln w="19050">
            <a:solidFill>
              <a:srgbClr val="FF9933"/>
            </a:solidFill>
            <a:tailEnd type="arrow"/>
          </a:ln>
        </p:spPr>
        <p:style>
          <a:lnRef idx="1">
            <a:schemeClr val="accent1"/>
          </a:lnRef>
          <a:fillRef idx="0">
            <a:schemeClr val="accent1"/>
          </a:fillRef>
          <a:effectRef idx="0">
            <a:schemeClr val="accent1"/>
          </a:effectRef>
          <a:fontRef idx="minor">
            <a:schemeClr val="tx1"/>
          </a:fontRef>
        </p:style>
      </p:cxnSp>
      <p:sp>
        <p:nvSpPr>
          <p:cNvPr id="18" name="Rounded Rectangle 17">
            <a:extLst>
              <a:ext uri="{FF2B5EF4-FFF2-40B4-BE49-F238E27FC236}">
                <a16:creationId xmlns:a16="http://schemas.microsoft.com/office/drawing/2014/main" xmlns="" id="{9F799902-A4A1-4003-9B56-C5F016D6B4C1}"/>
              </a:ext>
            </a:extLst>
          </p:cNvPr>
          <p:cNvSpPr/>
          <p:nvPr/>
        </p:nvSpPr>
        <p:spPr>
          <a:xfrm>
            <a:off x="9117972" y="958778"/>
            <a:ext cx="2270323" cy="863600"/>
          </a:xfrm>
          <a:prstGeom prst="roundRect">
            <a:avLst/>
          </a:prstGeom>
          <a:ln w="19050">
            <a:solidFill>
              <a:srgbClr val="FF9933"/>
            </a:solidFill>
          </a:ln>
        </p:spPr>
        <p:style>
          <a:lnRef idx="2">
            <a:schemeClr val="accent1"/>
          </a:lnRef>
          <a:fillRef idx="1">
            <a:schemeClr val="lt1"/>
          </a:fillRef>
          <a:effectRef idx="0">
            <a:schemeClr val="accent1"/>
          </a:effectRef>
          <a:fontRef idx="minor">
            <a:schemeClr val="dk1"/>
          </a:fontRef>
        </p:style>
        <p:txBody>
          <a:bodyPr anchor="ctr"/>
          <a:lstStyle/>
          <a:p>
            <a:pPr algn="ctr">
              <a:defRPr/>
            </a:pPr>
            <a:r>
              <a:rPr lang="en-US" sz="1400" dirty="0"/>
              <a:t>Substantially diminished ability to reason and to control one's own will </a:t>
            </a:r>
          </a:p>
        </p:txBody>
      </p:sp>
      <p:cxnSp>
        <p:nvCxnSpPr>
          <p:cNvPr id="19" name="Straight Connector 18">
            <a:extLst>
              <a:ext uri="{FF2B5EF4-FFF2-40B4-BE49-F238E27FC236}">
                <a16:creationId xmlns:a16="http://schemas.microsoft.com/office/drawing/2014/main" xmlns="" id="{5F023636-F896-4602-900D-9EDA60FB8149}"/>
              </a:ext>
            </a:extLst>
          </p:cNvPr>
          <p:cNvCxnSpPr>
            <a:cxnSpLocks/>
          </p:cNvCxnSpPr>
          <p:nvPr/>
        </p:nvCxnSpPr>
        <p:spPr>
          <a:xfrm>
            <a:off x="5427071" y="5226529"/>
            <a:ext cx="6025014" cy="0"/>
          </a:xfrm>
          <a:prstGeom prst="line">
            <a:avLst/>
          </a:prstGeom>
          <a:ln w="19050">
            <a:solidFill>
              <a:srgbClr val="FF9933"/>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xmlns="" id="{AA8291A7-06D4-4BDF-B263-F207D42CF631}"/>
              </a:ext>
            </a:extLst>
          </p:cNvPr>
          <p:cNvSpPr/>
          <p:nvPr/>
        </p:nvSpPr>
        <p:spPr>
          <a:xfrm>
            <a:off x="3657600" y="1351707"/>
            <a:ext cx="4470711" cy="369332"/>
          </a:xfrm>
          <a:prstGeom prst="rect">
            <a:avLst/>
          </a:prstGeom>
        </p:spPr>
        <p:txBody>
          <a:bodyPr wrap="none">
            <a:spAutoFit/>
          </a:bodyPr>
          <a:lstStyle/>
          <a:p>
            <a:r>
              <a:rPr lang="en-US" b="1" dirty="0">
                <a:solidFill>
                  <a:srgbClr val="FF6600"/>
                </a:solidFill>
              </a:rPr>
              <a:t>Substantially diminished mental competence</a:t>
            </a:r>
            <a:endParaRPr lang="hr-HR" dirty="0">
              <a:solidFill>
                <a:srgbClr val="FF6600"/>
              </a:solidFill>
            </a:endParaRPr>
          </a:p>
        </p:txBody>
      </p:sp>
    </p:spTree>
    <p:extLst>
      <p:ext uri="{BB962C8B-B14F-4D97-AF65-F5344CB8AC3E}">
        <p14:creationId xmlns:p14="http://schemas.microsoft.com/office/powerpoint/2010/main" xmlns="" val="3137273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wipe(down)">
                                      <p:cBhvr>
                                        <p:cTn id="56" dur="580">
                                          <p:stCondLst>
                                            <p:cond delay="0"/>
                                          </p:stCondLst>
                                        </p:cTn>
                                        <p:tgtEl>
                                          <p:spTgt spid="24"/>
                                        </p:tgtEl>
                                      </p:cBhvr>
                                    </p:animEffect>
                                    <p:anim calcmode="lin" valueType="num">
                                      <p:cBhvr>
                                        <p:cTn id="57"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62" dur="26">
                                          <p:stCondLst>
                                            <p:cond delay="650"/>
                                          </p:stCondLst>
                                        </p:cTn>
                                        <p:tgtEl>
                                          <p:spTgt spid="24"/>
                                        </p:tgtEl>
                                      </p:cBhvr>
                                      <p:to x="100000" y="60000"/>
                                    </p:animScale>
                                    <p:animScale>
                                      <p:cBhvr>
                                        <p:cTn id="63" dur="166" decel="50000">
                                          <p:stCondLst>
                                            <p:cond delay="676"/>
                                          </p:stCondLst>
                                        </p:cTn>
                                        <p:tgtEl>
                                          <p:spTgt spid="24"/>
                                        </p:tgtEl>
                                      </p:cBhvr>
                                      <p:to x="100000" y="100000"/>
                                    </p:animScale>
                                    <p:animScale>
                                      <p:cBhvr>
                                        <p:cTn id="64" dur="26">
                                          <p:stCondLst>
                                            <p:cond delay="1312"/>
                                          </p:stCondLst>
                                        </p:cTn>
                                        <p:tgtEl>
                                          <p:spTgt spid="24"/>
                                        </p:tgtEl>
                                      </p:cBhvr>
                                      <p:to x="100000" y="80000"/>
                                    </p:animScale>
                                    <p:animScale>
                                      <p:cBhvr>
                                        <p:cTn id="65" dur="166" decel="50000">
                                          <p:stCondLst>
                                            <p:cond delay="1338"/>
                                          </p:stCondLst>
                                        </p:cTn>
                                        <p:tgtEl>
                                          <p:spTgt spid="24"/>
                                        </p:tgtEl>
                                      </p:cBhvr>
                                      <p:to x="100000" y="100000"/>
                                    </p:animScale>
                                    <p:animScale>
                                      <p:cBhvr>
                                        <p:cTn id="66" dur="26">
                                          <p:stCondLst>
                                            <p:cond delay="1642"/>
                                          </p:stCondLst>
                                        </p:cTn>
                                        <p:tgtEl>
                                          <p:spTgt spid="24"/>
                                        </p:tgtEl>
                                      </p:cBhvr>
                                      <p:to x="100000" y="90000"/>
                                    </p:animScale>
                                    <p:animScale>
                                      <p:cBhvr>
                                        <p:cTn id="67" dur="166" decel="50000">
                                          <p:stCondLst>
                                            <p:cond delay="1668"/>
                                          </p:stCondLst>
                                        </p:cTn>
                                        <p:tgtEl>
                                          <p:spTgt spid="24"/>
                                        </p:tgtEl>
                                      </p:cBhvr>
                                      <p:to x="100000" y="100000"/>
                                    </p:animScale>
                                    <p:animScale>
                                      <p:cBhvr>
                                        <p:cTn id="68" dur="26">
                                          <p:stCondLst>
                                            <p:cond delay="1808"/>
                                          </p:stCondLst>
                                        </p:cTn>
                                        <p:tgtEl>
                                          <p:spTgt spid="24"/>
                                        </p:tgtEl>
                                      </p:cBhvr>
                                      <p:to x="100000" y="95000"/>
                                    </p:animScale>
                                    <p:animScale>
                                      <p:cBhvr>
                                        <p:cTn id="69" dur="166" decel="50000">
                                          <p:stCondLst>
                                            <p:cond delay="1834"/>
                                          </p:stCondLst>
                                        </p:cTn>
                                        <p:tgtEl>
                                          <p:spTgt spid="2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8" grpId="0" animBg="1"/>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4BE95A-5AA2-45EF-AC15-88F26CC40CE6}"/>
              </a:ext>
            </a:extLst>
          </p:cNvPr>
          <p:cNvSpPr>
            <a:spLocks noGrp="1"/>
          </p:cNvSpPr>
          <p:nvPr>
            <p:ph type="title"/>
          </p:nvPr>
        </p:nvSpPr>
        <p:spPr/>
        <p:txBody>
          <a:bodyPr/>
          <a:lstStyle/>
          <a:p>
            <a:endParaRPr lang="hr-HR"/>
          </a:p>
        </p:txBody>
      </p:sp>
      <p:sp>
        <p:nvSpPr>
          <p:cNvPr id="4" name="TextBox 3">
            <a:extLst>
              <a:ext uri="{FF2B5EF4-FFF2-40B4-BE49-F238E27FC236}">
                <a16:creationId xmlns:a16="http://schemas.microsoft.com/office/drawing/2014/main" xmlns="" id="{C5C01BCF-06BD-46CB-AC67-E8991727ACC1}"/>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5" name="Picture 4">
            <a:extLst>
              <a:ext uri="{FF2B5EF4-FFF2-40B4-BE49-F238E27FC236}">
                <a16:creationId xmlns:a16="http://schemas.microsoft.com/office/drawing/2014/main" xmlns="" id="{13FF73B2-468B-4632-A80E-9F79E2164225}"/>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6" name="Picture 5">
            <a:extLst>
              <a:ext uri="{FF2B5EF4-FFF2-40B4-BE49-F238E27FC236}">
                <a16:creationId xmlns:a16="http://schemas.microsoft.com/office/drawing/2014/main" xmlns="" id="{B3112108-6C0D-4598-A5B5-3FD3058DD388}"/>
              </a:ext>
            </a:extLst>
          </p:cNvPr>
          <p:cNvPicPr>
            <a:picLocks noChangeAspect="1"/>
          </p:cNvPicPr>
          <p:nvPr/>
        </p:nvPicPr>
        <p:blipFill>
          <a:blip r:embed="rId3" cstate="print"/>
          <a:stretch>
            <a:fillRect/>
          </a:stretch>
        </p:blipFill>
        <p:spPr>
          <a:xfrm>
            <a:off x="60986" y="6119629"/>
            <a:ext cx="743435" cy="740145"/>
          </a:xfrm>
          <a:prstGeom prst="rect">
            <a:avLst/>
          </a:prstGeom>
        </p:spPr>
      </p:pic>
      <p:sp>
        <p:nvSpPr>
          <p:cNvPr id="9" name="Title 1">
            <a:extLst>
              <a:ext uri="{FF2B5EF4-FFF2-40B4-BE49-F238E27FC236}">
                <a16:creationId xmlns:a16="http://schemas.microsoft.com/office/drawing/2014/main" xmlns="" id="{787B2377-5D43-4D9F-B1B4-6CD9336DE33B}"/>
              </a:ext>
            </a:extLst>
          </p:cNvPr>
          <p:cNvSpPr txBox="1">
            <a:spLocks/>
          </p:cNvSpPr>
          <p:nvPr/>
        </p:nvSpPr>
        <p:spPr>
          <a:xfrm>
            <a:off x="1342980" y="3716079"/>
            <a:ext cx="7333187" cy="123322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3600" b="1" dirty="0">
                <a:solidFill>
                  <a:srgbClr val="203864"/>
                </a:solidFill>
              </a:rPr>
              <a:t>The Social Dangerousness and the Role of Forensic Psychiatry in Protection of People with Mental Illnesses</a:t>
            </a:r>
            <a:endParaRPr lang="en-GB" sz="3600" b="1" dirty="0">
              <a:solidFill>
                <a:srgbClr val="203864"/>
              </a:solidFill>
            </a:endParaRPr>
          </a:p>
        </p:txBody>
      </p:sp>
      <p:pic>
        <p:nvPicPr>
          <p:cNvPr id="13" name="Content Placeholder 12">
            <a:extLst>
              <a:ext uri="{FF2B5EF4-FFF2-40B4-BE49-F238E27FC236}">
                <a16:creationId xmlns:a16="http://schemas.microsoft.com/office/drawing/2014/main" xmlns="" id="{312316D6-81E5-4B87-A565-0DE0DFF15857}"/>
              </a:ext>
            </a:extLst>
          </p:cNvPr>
          <p:cNvPicPr>
            <a:picLocks noGrp="1" noChangeAspect="1"/>
          </p:cNvPicPr>
          <p:nvPr>
            <p:ph idx="1"/>
          </p:nvPr>
        </p:nvPicPr>
        <p:blipFill>
          <a:blip r:embed="rId4" cstate="print">
            <a:extLst>
              <a:ext uri="{28A0092B-C50C-407E-A947-70E740481C1C}">
                <a14:useLocalDpi xmlns:a14="http://schemas.microsoft.com/office/drawing/2010/main" xmlns="" val="0"/>
              </a:ext>
            </a:extLst>
          </a:blip>
          <a:stretch>
            <a:fillRect/>
          </a:stretch>
        </p:blipFill>
        <p:spPr>
          <a:xfrm>
            <a:off x="9018367" y="2345592"/>
            <a:ext cx="2014024" cy="3021037"/>
          </a:xfrm>
        </p:spPr>
      </p:pic>
    </p:spTree>
    <p:extLst>
      <p:ext uri="{BB962C8B-B14F-4D97-AF65-F5344CB8AC3E}">
        <p14:creationId xmlns:p14="http://schemas.microsoft.com/office/powerpoint/2010/main" xmlns="" val="1311630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9763"/>
            <a:ext cx="11704675" cy="792661"/>
          </a:xfrm>
        </p:spPr>
        <p:txBody>
          <a:bodyPr>
            <a:normAutofit/>
          </a:bodyPr>
          <a:lstStyle/>
          <a:p>
            <a:endParaRPr lang="en-US" sz="2800" b="1" dirty="0">
              <a:solidFill>
                <a:schemeClr val="tx2"/>
              </a:solidFill>
            </a:endParaRP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243662" y="400476"/>
            <a:ext cx="7879612" cy="5209688"/>
          </a:xfrm>
        </p:spPr>
        <p:txBody>
          <a:bodyPr>
            <a:normAutofit/>
          </a:bodyPr>
          <a:lstStyle/>
          <a:p>
            <a:pPr lvl="1">
              <a:buClr>
                <a:schemeClr val="tx2"/>
              </a:buClr>
            </a:pPr>
            <a:endParaRPr lang="en-US" b="1" dirty="0"/>
          </a:p>
          <a:p>
            <a:pPr lvl="1">
              <a:buClr>
                <a:schemeClr val="tx2"/>
              </a:buClr>
            </a:pPr>
            <a:r>
              <a:rPr lang="en-US" dirty="0">
                <a:solidFill>
                  <a:schemeClr val="tx2"/>
                </a:solidFill>
              </a:rPr>
              <a:t>Even in a community of angels who are unfailingly committed to obeying legal norms, differing conceptions of good, self-interest or mere accidents would necessitate institutions to authoritatively resolve disputes. </a:t>
            </a:r>
            <a:r>
              <a:rPr lang="en-US" sz="1800" dirty="0" err="1">
                <a:solidFill>
                  <a:schemeClr val="tx2"/>
                </a:solidFill>
              </a:rPr>
              <a:t>Yankah</a:t>
            </a:r>
            <a:r>
              <a:rPr lang="en-US" sz="1800" dirty="0">
                <a:solidFill>
                  <a:schemeClr val="tx2"/>
                </a:solidFill>
              </a:rPr>
              <a:t> citing Joseph Raz (1975)</a:t>
            </a:r>
          </a:p>
          <a:p>
            <a:pPr lvl="1">
              <a:buClr>
                <a:schemeClr val="tx2"/>
              </a:buClr>
            </a:pPr>
            <a:r>
              <a:rPr lang="en-US" dirty="0">
                <a:solidFill>
                  <a:schemeClr val="tx2"/>
                </a:solidFill>
              </a:rPr>
              <a:t>Under traditional philosophical view, typical legal systems – legal systems made by humans to address human needs – are contingently coercive.</a:t>
            </a:r>
          </a:p>
          <a:p>
            <a:pPr lvl="1">
              <a:buClr>
                <a:schemeClr val="tx2"/>
              </a:buClr>
            </a:pPr>
            <a:r>
              <a:rPr lang="en-US" dirty="0">
                <a:solidFill>
                  <a:schemeClr val="tx2"/>
                </a:solidFill>
              </a:rPr>
              <a:t>The legal basis for forensic psychiatry is a group of norms that regulate the legal status of a person with a mental disorder.</a:t>
            </a:r>
            <a:r>
              <a:rPr lang="en-US" b="1" dirty="0"/>
              <a:t> </a:t>
            </a:r>
          </a:p>
          <a:p>
            <a:pPr lvl="1">
              <a:buClr>
                <a:schemeClr val="tx2"/>
              </a:buClr>
            </a:pPr>
            <a:endParaRPr lang="en-US" sz="1200" b="1"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pic>
        <p:nvPicPr>
          <p:cNvPr id="6" name="Picture 5">
            <a:extLst>
              <a:ext uri="{FF2B5EF4-FFF2-40B4-BE49-F238E27FC236}">
                <a16:creationId xmlns:a16="http://schemas.microsoft.com/office/drawing/2014/main" xmlns="" id="{E7553ACB-DB76-43EF-AA8B-A00BD89001BF}"/>
              </a:ext>
            </a:extLst>
          </p:cNvPr>
          <p:cNvPicPr>
            <a:picLocks noChangeAspect="1"/>
          </p:cNvPicPr>
          <p:nvPr/>
        </p:nvPicPr>
        <p:blipFill>
          <a:blip r:embed="rId4" cstate="print"/>
          <a:stretch>
            <a:fillRect/>
          </a:stretch>
        </p:blipFill>
        <p:spPr>
          <a:xfrm>
            <a:off x="8805765" y="2650439"/>
            <a:ext cx="2711303" cy="2711303"/>
          </a:xfrm>
          <a:prstGeom prst="rect">
            <a:avLst/>
          </a:prstGeom>
        </p:spPr>
      </p:pic>
      <p:sp>
        <p:nvSpPr>
          <p:cNvPr id="7" name="Thought Bubble: Cloud 6">
            <a:extLst>
              <a:ext uri="{FF2B5EF4-FFF2-40B4-BE49-F238E27FC236}">
                <a16:creationId xmlns:a16="http://schemas.microsoft.com/office/drawing/2014/main" xmlns="" id="{2758E60D-C54F-44D2-9527-072D07F702A1}"/>
              </a:ext>
            </a:extLst>
          </p:cNvPr>
          <p:cNvSpPr/>
          <p:nvPr/>
        </p:nvSpPr>
        <p:spPr>
          <a:xfrm>
            <a:off x="9271581" y="690243"/>
            <a:ext cx="2626241" cy="1632405"/>
          </a:xfrm>
          <a:prstGeom prst="cloudCallout">
            <a:avLst/>
          </a:prstGeom>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Forensic Psychiatry and the Architecture of Norms</a:t>
            </a:r>
            <a:endParaRPr lang="hr-HR" dirty="0"/>
          </a:p>
        </p:txBody>
      </p:sp>
      <p:sp>
        <p:nvSpPr>
          <p:cNvPr id="10" name="Rectangle: Rounded Corners 9">
            <a:extLst>
              <a:ext uri="{FF2B5EF4-FFF2-40B4-BE49-F238E27FC236}">
                <a16:creationId xmlns:a16="http://schemas.microsoft.com/office/drawing/2014/main" xmlns="" id="{8F95A772-F6AE-4E80-B20E-7F11FC3C196F}"/>
              </a:ext>
            </a:extLst>
          </p:cNvPr>
          <p:cNvSpPr/>
          <p:nvPr/>
        </p:nvSpPr>
        <p:spPr>
          <a:xfrm>
            <a:off x="46169" y="4868452"/>
            <a:ext cx="1576849" cy="7386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compulsory detention</a:t>
            </a:r>
          </a:p>
        </p:txBody>
      </p:sp>
      <p:sp>
        <p:nvSpPr>
          <p:cNvPr id="11" name="Rectangle: Rounded Corners 10">
            <a:extLst>
              <a:ext uri="{FF2B5EF4-FFF2-40B4-BE49-F238E27FC236}">
                <a16:creationId xmlns:a16="http://schemas.microsoft.com/office/drawing/2014/main" xmlns="" id="{7F4B0601-4650-4C3E-927D-DF3668C29D5C}"/>
              </a:ext>
            </a:extLst>
          </p:cNvPr>
          <p:cNvSpPr/>
          <p:nvPr/>
        </p:nvSpPr>
        <p:spPr>
          <a:xfrm>
            <a:off x="3130179" y="4909180"/>
            <a:ext cx="1373947" cy="7386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criminal liability</a:t>
            </a:r>
            <a:endParaRPr lang="hr-HR" dirty="0"/>
          </a:p>
        </p:txBody>
      </p:sp>
      <p:sp>
        <p:nvSpPr>
          <p:cNvPr id="12" name="Rectangle: Rounded Corners 11">
            <a:extLst>
              <a:ext uri="{FF2B5EF4-FFF2-40B4-BE49-F238E27FC236}">
                <a16:creationId xmlns:a16="http://schemas.microsoft.com/office/drawing/2014/main" xmlns="" id="{DF93AB50-9F46-476F-9111-9C51667BB78E}"/>
              </a:ext>
            </a:extLst>
          </p:cNvPr>
          <p:cNvSpPr/>
          <p:nvPr/>
        </p:nvSpPr>
        <p:spPr>
          <a:xfrm>
            <a:off x="4636540" y="5156010"/>
            <a:ext cx="1373947" cy="9286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legal and contractual capacity</a:t>
            </a:r>
            <a:endParaRPr lang="hr-HR" dirty="0"/>
          </a:p>
        </p:txBody>
      </p:sp>
      <p:sp>
        <p:nvSpPr>
          <p:cNvPr id="13" name="Rectangle: Rounded Corners 12">
            <a:extLst>
              <a:ext uri="{FF2B5EF4-FFF2-40B4-BE49-F238E27FC236}">
                <a16:creationId xmlns:a16="http://schemas.microsoft.com/office/drawing/2014/main" xmlns="" id="{7F1A7A34-FDED-4A73-A7FD-5BF624EDA28B}"/>
              </a:ext>
            </a:extLst>
          </p:cNvPr>
          <p:cNvSpPr/>
          <p:nvPr/>
        </p:nvSpPr>
        <p:spPr>
          <a:xfrm>
            <a:off x="7517648" y="5173347"/>
            <a:ext cx="1220439" cy="79266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parental rights</a:t>
            </a:r>
            <a:endParaRPr lang="hr-HR" dirty="0"/>
          </a:p>
        </p:txBody>
      </p:sp>
      <p:sp>
        <p:nvSpPr>
          <p:cNvPr id="14" name="Rectangle: Rounded Corners 13">
            <a:extLst>
              <a:ext uri="{FF2B5EF4-FFF2-40B4-BE49-F238E27FC236}">
                <a16:creationId xmlns:a16="http://schemas.microsoft.com/office/drawing/2014/main" xmlns="" id="{609214AE-4537-4EAE-A6E5-207B4BD0C93F}"/>
              </a:ext>
            </a:extLst>
          </p:cNvPr>
          <p:cNvSpPr/>
          <p:nvPr/>
        </p:nvSpPr>
        <p:spPr>
          <a:xfrm>
            <a:off x="6077094" y="4909855"/>
            <a:ext cx="1373947" cy="79266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right to marriage</a:t>
            </a:r>
            <a:endParaRPr lang="hr-HR" dirty="0"/>
          </a:p>
        </p:txBody>
      </p:sp>
      <p:sp>
        <p:nvSpPr>
          <p:cNvPr id="15" name="Rectangle: Rounded Corners 14">
            <a:extLst>
              <a:ext uri="{FF2B5EF4-FFF2-40B4-BE49-F238E27FC236}">
                <a16:creationId xmlns:a16="http://schemas.microsoft.com/office/drawing/2014/main" xmlns="" id="{6F02145E-7BF2-412A-B777-42E1665A3720}"/>
              </a:ext>
            </a:extLst>
          </p:cNvPr>
          <p:cNvSpPr/>
          <p:nvPr/>
        </p:nvSpPr>
        <p:spPr>
          <a:xfrm>
            <a:off x="1664821" y="5259083"/>
            <a:ext cx="1373947" cy="7386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forced medication</a:t>
            </a:r>
            <a:endParaRPr lang="hr-HR" dirty="0"/>
          </a:p>
        </p:txBody>
      </p:sp>
      <p:sp>
        <p:nvSpPr>
          <p:cNvPr id="16" name="Rectangle: Rounded Corners 15">
            <a:extLst>
              <a:ext uri="{FF2B5EF4-FFF2-40B4-BE49-F238E27FC236}">
                <a16:creationId xmlns:a16="http://schemas.microsoft.com/office/drawing/2014/main" xmlns="" id="{48F6B86B-237E-4A89-A96E-1FB8C64E0312}"/>
              </a:ext>
            </a:extLst>
          </p:cNvPr>
          <p:cNvSpPr/>
          <p:nvPr/>
        </p:nvSpPr>
        <p:spPr>
          <a:xfrm>
            <a:off x="8902395" y="5412077"/>
            <a:ext cx="974221" cy="79266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right to drive</a:t>
            </a:r>
            <a:endParaRPr lang="hr-HR" dirty="0"/>
          </a:p>
        </p:txBody>
      </p:sp>
      <p:sp>
        <p:nvSpPr>
          <p:cNvPr id="17" name="Rectangle: Rounded Corners 16">
            <a:extLst>
              <a:ext uri="{FF2B5EF4-FFF2-40B4-BE49-F238E27FC236}">
                <a16:creationId xmlns:a16="http://schemas.microsoft.com/office/drawing/2014/main" xmlns="" id="{615B89E8-793D-4505-B814-C1289C4C4C96}"/>
              </a:ext>
            </a:extLst>
          </p:cNvPr>
          <p:cNvSpPr/>
          <p:nvPr/>
        </p:nvSpPr>
        <p:spPr>
          <a:xfrm>
            <a:off x="10027197" y="5580391"/>
            <a:ext cx="1375745" cy="65462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right to bear arms</a:t>
            </a:r>
            <a:endParaRPr lang="hr-HR" dirty="0"/>
          </a:p>
        </p:txBody>
      </p:sp>
    </p:spTree>
    <p:extLst>
      <p:ext uri="{BB962C8B-B14F-4D97-AF65-F5344CB8AC3E}">
        <p14:creationId xmlns:p14="http://schemas.microsoft.com/office/powerpoint/2010/main" xmlns="" val="868376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0-#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0-#ppt_w/2"/>
                                          </p:val>
                                        </p:tav>
                                        <p:tav tm="100000">
                                          <p:val>
                                            <p:strVal val="#ppt_x"/>
                                          </p:val>
                                        </p:tav>
                                      </p:tavLst>
                                    </p:anim>
                                    <p:anim calcmode="lin" valueType="num">
                                      <p:cBhvr additive="base">
                                        <p:cTn id="33" dur="500" fill="hold"/>
                                        <p:tgtEl>
                                          <p:spTgt spid="15"/>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0-#ppt_w/2"/>
                                          </p:val>
                                        </p:tav>
                                        <p:tav tm="100000">
                                          <p:val>
                                            <p:strVal val="#ppt_x"/>
                                          </p:val>
                                        </p:tav>
                                      </p:tavLst>
                                    </p:anim>
                                    <p:anim calcmode="lin" valueType="num">
                                      <p:cBhvr additive="base">
                                        <p:cTn id="37" dur="500" fill="hold"/>
                                        <p:tgtEl>
                                          <p:spTgt spid="11"/>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fill="hold"/>
                                        <p:tgtEl>
                                          <p:spTgt spid="14"/>
                                        </p:tgtEl>
                                        <p:attrNameLst>
                                          <p:attrName>ppt_x</p:attrName>
                                        </p:attrNameLst>
                                      </p:cBhvr>
                                      <p:tavLst>
                                        <p:tav tm="0">
                                          <p:val>
                                            <p:strVal val="0-#ppt_w/2"/>
                                          </p:val>
                                        </p:tav>
                                        <p:tav tm="100000">
                                          <p:val>
                                            <p:strVal val="#ppt_x"/>
                                          </p:val>
                                        </p:tav>
                                      </p:tavLst>
                                    </p:anim>
                                    <p:anim calcmode="lin" valueType="num">
                                      <p:cBhvr additive="base">
                                        <p:cTn id="45" dur="500" fill="hold"/>
                                        <p:tgtEl>
                                          <p:spTgt spid="14"/>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0-#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0-#ppt_w/2"/>
                                          </p:val>
                                        </p:tav>
                                        <p:tav tm="100000">
                                          <p:val>
                                            <p:strVal val="#ppt_x"/>
                                          </p:val>
                                        </p:tav>
                                      </p:tavLst>
                                    </p:anim>
                                    <p:anim calcmode="lin" valueType="num">
                                      <p:cBhvr additive="base">
                                        <p:cTn id="53" dur="500" fill="hold"/>
                                        <p:tgtEl>
                                          <p:spTgt spid="16"/>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fill="hold"/>
                                        <p:tgtEl>
                                          <p:spTgt spid="17"/>
                                        </p:tgtEl>
                                        <p:attrNameLst>
                                          <p:attrName>ppt_x</p:attrName>
                                        </p:attrNameLst>
                                      </p:cBhvr>
                                      <p:tavLst>
                                        <p:tav tm="0">
                                          <p:val>
                                            <p:strVal val="0-#ppt_w/2"/>
                                          </p:val>
                                        </p:tav>
                                        <p:tav tm="100000">
                                          <p:val>
                                            <p:strVal val="#ppt_x"/>
                                          </p:val>
                                        </p:tav>
                                      </p:tavLst>
                                    </p:anim>
                                    <p:anim calcmode="lin" valueType="num">
                                      <p:cBhvr additive="base">
                                        <p:cTn id="57"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0E9310E-EBB5-49B1-8D9A-C68412F0F153}"/>
              </a:ext>
            </a:extLst>
          </p:cNvPr>
          <p:cNvPicPr>
            <a:picLocks noChangeAspect="1"/>
          </p:cNvPicPr>
          <p:nvPr/>
        </p:nvPicPr>
        <p:blipFill>
          <a:blip r:embed="rId2" cstate="print"/>
          <a:stretch>
            <a:fillRect/>
          </a:stretch>
        </p:blipFill>
        <p:spPr>
          <a:xfrm>
            <a:off x="9753905" y="4193121"/>
            <a:ext cx="2055020" cy="2055020"/>
          </a:xfrm>
          <a:prstGeom prst="rect">
            <a:avLst/>
          </a:prstGeom>
        </p:spPr>
      </p:pic>
      <p:sp>
        <p:nvSpPr>
          <p:cNvPr id="10" name="Thought Bubble: Cloud 9">
            <a:extLst>
              <a:ext uri="{FF2B5EF4-FFF2-40B4-BE49-F238E27FC236}">
                <a16:creationId xmlns:a16="http://schemas.microsoft.com/office/drawing/2014/main" xmlns="" id="{2F026779-BD61-4474-B0DC-7F9A0D2EDB01}"/>
              </a:ext>
            </a:extLst>
          </p:cNvPr>
          <p:cNvSpPr/>
          <p:nvPr/>
        </p:nvSpPr>
        <p:spPr>
          <a:xfrm>
            <a:off x="10154108" y="2866458"/>
            <a:ext cx="1946391" cy="1091950"/>
          </a:xfrm>
          <a:prstGeom prst="cloudCallout">
            <a:avLst/>
          </a:prstGeom>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dirty="0"/>
              <a:t>What century is this analysis from? </a:t>
            </a:r>
            <a:endParaRPr lang="hr-HR" sz="1400" dirty="0"/>
          </a:p>
        </p:txBody>
      </p:sp>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9763"/>
            <a:ext cx="11704675" cy="877831"/>
          </a:xfrm>
        </p:spPr>
        <p:txBody>
          <a:bodyPr>
            <a:normAutofit/>
          </a:bodyPr>
          <a:lstStyle/>
          <a:p>
            <a:r>
              <a:rPr lang="en-US" sz="2800" b="1" dirty="0">
                <a:solidFill>
                  <a:schemeClr val="tx2"/>
                </a:solidFill>
              </a:rPr>
              <a:t>The History of Forensic Psychiatry – Data Points and Landmarks</a:t>
            </a: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157215" y="903767"/>
            <a:ext cx="11791121" cy="5301031"/>
          </a:xfrm>
        </p:spPr>
        <p:txBody>
          <a:bodyPr>
            <a:normAutofit/>
          </a:bodyPr>
          <a:lstStyle/>
          <a:p>
            <a:pPr lvl="1">
              <a:buClr>
                <a:schemeClr val="tx2"/>
              </a:buClr>
            </a:pPr>
            <a:endParaRPr lang="en-US" b="1" dirty="0"/>
          </a:p>
          <a:p>
            <a:pPr>
              <a:buClr>
                <a:schemeClr val="tx2"/>
              </a:buClr>
            </a:pPr>
            <a:endParaRPr lang="en-US" sz="1800" b="1" dirty="0"/>
          </a:p>
          <a:p>
            <a:pPr lvl="1">
              <a:buClr>
                <a:schemeClr val="tx2"/>
              </a:buClr>
            </a:pPr>
            <a:endParaRPr lang="en-US" b="1" dirty="0"/>
          </a:p>
          <a:p>
            <a:pPr lvl="1">
              <a:buClr>
                <a:schemeClr val="tx2"/>
              </a:buClr>
            </a:pPr>
            <a:endParaRPr lang="en-US" sz="1200" b="1" dirty="0"/>
          </a:p>
          <a:p>
            <a:pPr lvl="1">
              <a:buClr>
                <a:schemeClr val="tx2"/>
              </a:buClr>
            </a:pPr>
            <a:endParaRPr lang="en-US" b="1" dirty="0"/>
          </a:p>
          <a:p>
            <a:pPr>
              <a:buClr>
                <a:schemeClr val="tx2"/>
              </a:buClr>
            </a:pPr>
            <a:endParaRPr lang="en-US" sz="1400" b="1" dirty="0"/>
          </a:p>
          <a:p>
            <a:pPr>
              <a:spcBef>
                <a:spcPts val="0"/>
              </a:spcBef>
              <a:spcAft>
                <a:spcPts val="600"/>
              </a:spcAft>
              <a:buClr>
                <a:schemeClr val="tx2"/>
              </a:buClr>
            </a:pPr>
            <a:r>
              <a:rPr lang="en-US" sz="1400" b="1" dirty="0">
                <a:solidFill>
                  <a:schemeClr val="accent1"/>
                </a:solidFill>
              </a:rPr>
              <a:t>Neolithic times </a:t>
            </a:r>
            <a:r>
              <a:rPr lang="en-US" sz="1400" dirty="0"/>
              <a:t>– trephining the skull to release evil spirits that inhabit one’s head and caused psychopathology  </a:t>
            </a:r>
            <a:endParaRPr lang="en-US" sz="1200" dirty="0"/>
          </a:p>
          <a:p>
            <a:pPr>
              <a:spcBef>
                <a:spcPts val="0"/>
              </a:spcBef>
              <a:buClr>
                <a:schemeClr val="tx2"/>
              </a:buClr>
            </a:pPr>
            <a:endParaRPr lang="en-US" sz="800" dirty="0"/>
          </a:p>
          <a:p>
            <a:pPr>
              <a:spcBef>
                <a:spcPts val="0"/>
              </a:spcBef>
              <a:buClr>
                <a:schemeClr val="tx2"/>
              </a:buClr>
            </a:pPr>
            <a:r>
              <a:rPr lang="en-US" sz="1400" b="1" dirty="0">
                <a:solidFill>
                  <a:schemeClr val="accent1"/>
                </a:solidFill>
              </a:rPr>
              <a:t>Under Marcus Aurelius</a:t>
            </a:r>
            <a:r>
              <a:rPr lang="en-US" sz="1400" dirty="0"/>
              <a:t>, a lunatic might be restrained by relatives. If he escaped and did harm, the relatives might be </a:t>
            </a:r>
          </a:p>
          <a:p>
            <a:pPr marL="0" indent="0">
              <a:lnSpc>
                <a:spcPct val="100000"/>
              </a:lnSpc>
              <a:spcBef>
                <a:spcPts val="0"/>
              </a:spcBef>
              <a:spcAft>
                <a:spcPts val="600"/>
              </a:spcAft>
              <a:buClr>
                <a:schemeClr val="tx2"/>
              </a:buClr>
              <a:buNone/>
            </a:pPr>
            <a:r>
              <a:rPr lang="en-US" sz="1400" dirty="0"/>
              <a:t>      executed = “kinship malpractice”; Gutheil (2005)</a:t>
            </a:r>
            <a:endParaRPr lang="en-US" sz="1400" b="1" dirty="0"/>
          </a:p>
          <a:p>
            <a:pPr>
              <a:spcBef>
                <a:spcPts val="0"/>
              </a:spcBef>
              <a:buClr>
                <a:schemeClr val="tx2"/>
              </a:buClr>
            </a:pPr>
            <a:r>
              <a:rPr lang="en-US" sz="1400" b="1" dirty="0">
                <a:solidFill>
                  <a:schemeClr val="accent1"/>
                </a:solidFill>
              </a:rPr>
              <a:t>Plato</a:t>
            </a:r>
            <a:r>
              <a:rPr lang="en-US" sz="1400" dirty="0"/>
              <a:t> - Those who are ‘mad’ because of illnesses are to be kept inside, firmly under the control of their family members. </a:t>
            </a:r>
          </a:p>
          <a:p>
            <a:pPr marL="0" indent="0">
              <a:spcBef>
                <a:spcPts val="0"/>
              </a:spcBef>
              <a:buClr>
                <a:schemeClr val="tx2"/>
              </a:buClr>
              <a:buNone/>
            </a:pPr>
            <a:r>
              <a:rPr lang="en-US" sz="1400" dirty="0"/>
              <a:t>     Unlike other citizens, they are not held responsible for the offences they may commit, and it is their family members </a:t>
            </a:r>
          </a:p>
          <a:p>
            <a:pPr marL="0" indent="0">
              <a:spcBef>
                <a:spcPts val="0"/>
              </a:spcBef>
              <a:buClr>
                <a:schemeClr val="tx2"/>
              </a:buClr>
              <a:buNone/>
            </a:pPr>
            <a:r>
              <a:rPr lang="en-US" sz="1400" dirty="0"/>
              <a:t>      who pay a fine if they fail in their duty to guard them.</a:t>
            </a:r>
          </a:p>
          <a:p>
            <a:pPr>
              <a:spcBef>
                <a:spcPts val="600"/>
              </a:spcBef>
              <a:buClr>
                <a:schemeClr val="tx2"/>
              </a:buClr>
            </a:pPr>
            <a:endParaRPr lang="en-US" sz="1400" dirty="0"/>
          </a:p>
          <a:p>
            <a:pPr>
              <a:spcBef>
                <a:spcPts val="600"/>
              </a:spcBef>
              <a:buClr>
                <a:schemeClr val="tx2"/>
              </a:buClr>
            </a:pPr>
            <a:endParaRPr lang="en-US" sz="1400" dirty="0"/>
          </a:p>
          <a:p>
            <a:pPr>
              <a:spcBef>
                <a:spcPts val="600"/>
              </a:spcBef>
              <a:buClr>
                <a:schemeClr val="tx2"/>
              </a:buClr>
            </a:pPr>
            <a:endParaRPr lang="en-US" sz="1400" dirty="0"/>
          </a:p>
          <a:p>
            <a:pPr>
              <a:spcBef>
                <a:spcPts val="600"/>
              </a:spcBef>
              <a:buClr>
                <a:schemeClr val="tx2"/>
              </a:buClr>
            </a:pPr>
            <a:endParaRPr lang="en-US" sz="1400" dirty="0"/>
          </a:p>
          <a:p>
            <a:pPr>
              <a:spcBef>
                <a:spcPts val="600"/>
              </a:spcBef>
              <a:buClr>
                <a:schemeClr val="tx2"/>
              </a:buClr>
            </a:pPr>
            <a:endParaRPr lang="en-US" sz="1400" dirty="0"/>
          </a:p>
          <a:p>
            <a:pPr>
              <a:spcBef>
                <a:spcPts val="600"/>
              </a:spcBef>
              <a:buClr>
                <a:schemeClr val="tx2"/>
              </a:buClr>
            </a:pPr>
            <a:endParaRPr lang="en-US" sz="1400" dirty="0"/>
          </a:p>
          <a:p>
            <a:pPr>
              <a:spcBef>
                <a:spcPts val="600"/>
              </a:spcBef>
              <a:buClr>
                <a:schemeClr val="tx2"/>
              </a:buClr>
            </a:pPr>
            <a:endParaRPr lang="en-US" sz="1400" dirty="0"/>
          </a:p>
          <a:p>
            <a:pPr>
              <a:spcBef>
                <a:spcPts val="600"/>
              </a:spcBef>
              <a:buClr>
                <a:schemeClr val="tx2"/>
              </a:buClr>
            </a:pPr>
            <a:endParaRPr lang="en-US" sz="1400" dirty="0"/>
          </a:p>
          <a:p>
            <a:pPr>
              <a:spcBef>
                <a:spcPts val="600"/>
              </a:spcBef>
              <a:buClr>
                <a:schemeClr val="tx2"/>
              </a:buClr>
            </a:pPr>
            <a:endParaRPr lang="en-US" sz="1400" dirty="0"/>
          </a:p>
          <a:p>
            <a:pPr>
              <a:spcBef>
                <a:spcPts val="600"/>
              </a:spcBef>
              <a:buClr>
                <a:schemeClr val="tx2"/>
              </a:buClr>
            </a:pPr>
            <a:endParaRPr lang="en-US" sz="1400"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3"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4" cstate="print"/>
          <a:stretch>
            <a:fillRect/>
          </a:stretch>
        </p:blipFill>
        <p:spPr>
          <a:xfrm>
            <a:off x="60986" y="6119629"/>
            <a:ext cx="743435" cy="740145"/>
          </a:xfrm>
          <a:prstGeom prst="rect">
            <a:avLst/>
          </a:prstGeom>
        </p:spPr>
      </p:pic>
      <p:sp>
        <p:nvSpPr>
          <p:cNvPr id="6" name="Rectangle: Rounded Corners 5">
            <a:extLst>
              <a:ext uri="{FF2B5EF4-FFF2-40B4-BE49-F238E27FC236}">
                <a16:creationId xmlns:a16="http://schemas.microsoft.com/office/drawing/2014/main" xmlns="" id="{44B41DD5-1467-44CE-8E6E-DD8BA69249FC}"/>
              </a:ext>
            </a:extLst>
          </p:cNvPr>
          <p:cNvSpPr/>
          <p:nvPr/>
        </p:nvSpPr>
        <p:spPr>
          <a:xfrm>
            <a:off x="475523" y="732986"/>
            <a:ext cx="10037134" cy="145220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If you have clearly ascertained that [the defendant] is in such a </a:t>
            </a:r>
            <a:r>
              <a:rPr lang="en-US" dirty="0">
                <a:solidFill>
                  <a:srgbClr val="0066FF"/>
                </a:solidFill>
              </a:rPr>
              <a:t>state of insanity that he is permanently out of his mind </a:t>
            </a:r>
            <a:r>
              <a:rPr lang="en-US" dirty="0"/>
              <a:t>and so </a:t>
            </a:r>
            <a:r>
              <a:rPr lang="en-US" dirty="0">
                <a:solidFill>
                  <a:srgbClr val="0066FF"/>
                </a:solidFill>
              </a:rPr>
              <a:t>entirely incapable of reasoning</a:t>
            </a:r>
            <a:r>
              <a:rPr lang="en-US" dirty="0"/>
              <a:t>, and </a:t>
            </a:r>
            <a:r>
              <a:rPr lang="en-US" dirty="0">
                <a:solidFill>
                  <a:srgbClr val="FF0000"/>
                </a:solidFill>
              </a:rPr>
              <a:t>no suspicion is left that he was simulating insanity when he killed his mother</a:t>
            </a:r>
            <a:r>
              <a:rPr lang="en-US" dirty="0"/>
              <a:t>, you </a:t>
            </a:r>
            <a:r>
              <a:rPr lang="en-US" dirty="0">
                <a:solidFill>
                  <a:srgbClr val="990000"/>
                </a:solidFill>
              </a:rPr>
              <a:t>need not concern yourself with the question how he should be punished</a:t>
            </a:r>
            <a:r>
              <a:rPr lang="en-US" dirty="0"/>
              <a:t>…he should be </a:t>
            </a:r>
            <a:r>
              <a:rPr lang="en-US" dirty="0">
                <a:solidFill>
                  <a:schemeClr val="accent6">
                    <a:lumMod val="75000"/>
                  </a:schemeClr>
                </a:solidFill>
              </a:rPr>
              <a:t>kept on close observations </a:t>
            </a:r>
            <a:r>
              <a:rPr lang="en-US" dirty="0"/>
              <a:t>and, if you think it advisable, even kept </a:t>
            </a:r>
            <a:r>
              <a:rPr lang="en-US" dirty="0">
                <a:solidFill>
                  <a:schemeClr val="accent6">
                    <a:lumMod val="75000"/>
                  </a:schemeClr>
                </a:solidFill>
              </a:rPr>
              <a:t>in restraint</a:t>
            </a:r>
            <a:r>
              <a:rPr lang="en-US" dirty="0"/>
              <a:t>.</a:t>
            </a:r>
            <a:endParaRPr lang="hr-HR" dirty="0"/>
          </a:p>
        </p:txBody>
      </p:sp>
      <p:sp>
        <p:nvSpPr>
          <p:cNvPr id="11" name="Rectangle: Rounded Corners 10">
            <a:extLst>
              <a:ext uri="{FF2B5EF4-FFF2-40B4-BE49-F238E27FC236}">
                <a16:creationId xmlns:a16="http://schemas.microsoft.com/office/drawing/2014/main" xmlns="" id="{90AD353A-C19A-4B26-BF1E-97F3B130FA57}"/>
              </a:ext>
            </a:extLst>
          </p:cNvPr>
          <p:cNvSpPr/>
          <p:nvPr/>
        </p:nvSpPr>
        <p:spPr>
          <a:xfrm>
            <a:off x="10745325" y="1230394"/>
            <a:ext cx="1092495"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 main issues</a:t>
            </a:r>
            <a:endParaRPr lang="hr-HR" dirty="0"/>
          </a:p>
        </p:txBody>
      </p:sp>
      <p:sp>
        <p:nvSpPr>
          <p:cNvPr id="12" name="Rectangle 11">
            <a:extLst>
              <a:ext uri="{FF2B5EF4-FFF2-40B4-BE49-F238E27FC236}">
                <a16:creationId xmlns:a16="http://schemas.microsoft.com/office/drawing/2014/main" xmlns="" id="{E533826A-2AED-4832-ACAF-B8D7344CEF7B}"/>
              </a:ext>
            </a:extLst>
          </p:cNvPr>
          <p:cNvSpPr/>
          <p:nvPr/>
        </p:nvSpPr>
        <p:spPr>
          <a:xfrm>
            <a:off x="6094085" y="2341156"/>
            <a:ext cx="3778470" cy="369332"/>
          </a:xfrm>
          <a:prstGeom prst="rect">
            <a:avLst/>
          </a:prstGeom>
        </p:spPr>
        <p:txBody>
          <a:bodyPr wrap="none">
            <a:spAutoFit/>
          </a:bodyPr>
          <a:lstStyle/>
          <a:p>
            <a:r>
              <a:rPr lang="hr-HR" dirty="0" err="1">
                <a:solidFill>
                  <a:srgbClr val="990000"/>
                </a:solidFill>
                <a:latin typeface="Helvetica Neue"/>
              </a:rPr>
              <a:t>Macer</a:t>
            </a:r>
            <a:r>
              <a:rPr lang="en-US" dirty="0">
                <a:solidFill>
                  <a:srgbClr val="990000"/>
                </a:solidFill>
                <a:latin typeface="Helvetica Neue"/>
              </a:rPr>
              <a:t>, 180 A.D., </a:t>
            </a:r>
            <a:r>
              <a:rPr lang="en-US" sz="1400" dirty="0" err="1">
                <a:latin typeface="Helvetica Neue"/>
              </a:rPr>
              <a:t>Mulay</a:t>
            </a:r>
            <a:r>
              <a:rPr lang="en-US" sz="1400" dirty="0">
                <a:latin typeface="Helvetica Neue"/>
              </a:rPr>
              <a:t> &amp; Waugh (2019)</a:t>
            </a:r>
            <a:endParaRPr lang="hr-HR" sz="1400" dirty="0"/>
          </a:p>
        </p:txBody>
      </p:sp>
      <p:sp>
        <p:nvSpPr>
          <p:cNvPr id="13" name="TextBox 12">
            <a:extLst>
              <a:ext uri="{FF2B5EF4-FFF2-40B4-BE49-F238E27FC236}">
                <a16:creationId xmlns:a16="http://schemas.microsoft.com/office/drawing/2014/main" xmlns="" id="{30C2D690-8E97-4656-9B18-92F009BD4C29}"/>
              </a:ext>
            </a:extLst>
          </p:cNvPr>
          <p:cNvSpPr txBox="1"/>
          <p:nvPr/>
        </p:nvSpPr>
        <p:spPr>
          <a:xfrm>
            <a:off x="389925" y="5294034"/>
            <a:ext cx="9764183" cy="954107"/>
          </a:xfrm>
          <a:prstGeom prst="rect">
            <a:avLst/>
          </a:prstGeom>
          <a:noFill/>
        </p:spPr>
        <p:txBody>
          <a:bodyPr wrap="square" rtlCol="0">
            <a:spAutoFit/>
          </a:bodyPr>
          <a:lstStyle/>
          <a:p>
            <a:r>
              <a:rPr lang="en-US" sz="1400" dirty="0"/>
              <a:t>Legend of the retired Roman general, Cincinnatus:</a:t>
            </a:r>
          </a:p>
          <a:p>
            <a:r>
              <a:rPr lang="en-US" sz="1400" dirty="0"/>
              <a:t>In order to escape the task of leading an army, Cincinnatus fake madness by hitching up his plow and sowing salt as if it were seed. The delegates, suspecting a trick, placed the infant grandchild of Cincinnatus in the path of the plow, and when he turned the plow aside, they concluded simulation. </a:t>
            </a:r>
            <a:endParaRPr lang="hr-HR" sz="1400" dirty="0"/>
          </a:p>
        </p:txBody>
      </p:sp>
      <p:cxnSp>
        <p:nvCxnSpPr>
          <p:cNvPr id="14" name="Straight Arrow Connector 13">
            <a:extLst>
              <a:ext uri="{FF2B5EF4-FFF2-40B4-BE49-F238E27FC236}">
                <a16:creationId xmlns:a16="http://schemas.microsoft.com/office/drawing/2014/main" xmlns="" id="{D6E1B63C-1510-4166-A641-6CD87351CA2E}"/>
              </a:ext>
            </a:extLst>
          </p:cNvPr>
          <p:cNvCxnSpPr/>
          <p:nvPr/>
        </p:nvCxnSpPr>
        <p:spPr>
          <a:xfrm>
            <a:off x="371968" y="3412433"/>
            <a:ext cx="0" cy="12368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Rounded Corners 14">
            <a:extLst>
              <a:ext uri="{FF2B5EF4-FFF2-40B4-BE49-F238E27FC236}">
                <a16:creationId xmlns:a16="http://schemas.microsoft.com/office/drawing/2014/main" xmlns="" id="{0B05A000-9241-4CA0-A5EE-56605F15499B}"/>
              </a:ext>
            </a:extLst>
          </p:cNvPr>
          <p:cNvSpPr/>
          <p:nvPr/>
        </p:nvSpPr>
        <p:spPr>
          <a:xfrm>
            <a:off x="475523" y="4496331"/>
            <a:ext cx="4540099" cy="3721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The phenomenon of mental illness in a social context</a:t>
            </a:r>
            <a:endParaRPr lang="hr-HR" sz="1400" dirty="0"/>
          </a:p>
        </p:txBody>
      </p:sp>
      <p:sp>
        <p:nvSpPr>
          <p:cNvPr id="16" name="TextBox 15">
            <a:extLst>
              <a:ext uri="{FF2B5EF4-FFF2-40B4-BE49-F238E27FC236}">
                <a16:creationId xmlns:a16="http://schemas.microsoft.com/office/drawing/2014/main" xmlns="" id="{612A5DED-8764-472B-996B-A9C68138E9DE}"/>
              </a:ext>
            </a:extLst>
          </p:cNvPr>
          <p:cNvSpPr txBox="1"/>
          <p:nvPr/>
        </p:nvSpPr>
        <p:spPr>
          <a:xfrm>
            <a:off x="397076" y="5100353"/>
            <a:ext cx="2265364" cy="307777"/>
          </a:xfrm>
          <a:prstGeom prst="rect">
            <a:avLst/>
          </a:prstGeom>
          <a:noFill/>
        </p:spPr>
        <p:txBody>
          <a:bodyPr wrap="none" rtlCol="0">
            <a:spAutoFit/>
          </a:bodyPr>
          <a:lstStyle/>
          <a:p>
            <a:r>
              <a:rPr lang="en-US" sz="1400" b="1" dirty="0">
                <a:solidFill>
                  <a:schemeClr val="accent1"/>
                </a:solidFill>
              </a:rPr>
              <a:t>Tests to assessing madness?</a:t>
            </a:r>
          </a:p>
        </p:txBody>
      </p:sp>
      <p:sp>
        <p:nvSpPr>
          <p:cNvPr id="17" name="Rectangle: Rounded Corners 16">
            <a:extLst>
              <a:ext uri="{FF2B5EF4-FFF2-40B4-BE49-F238E27FC236}">
                <a16:creationId xmlns:a16="http://schemas.microsoft.com/office/drawing/2014/main" xmlns="" id="{28B1431F-DC8E-4AA9-9331-D2EC2E965DF5}"/>
              </a:ext>
            </a:extLst>
          </p:cNvPr>
          <p:cNvSpPr/>
          <p:nvPr/>
        </p:nvSpPr>
        <p:spPr>
          <a:xfrm>
            <a:off x="5716614" y="4361586"/>
            <a:ext cx="4102595" cy="95410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dirty="0"/>
              <a:t>An insane person ... is legally incapable of malicious intent, and the power to insult, and therefore the action for injuries cannot be brought against him.</a:t>
            </a:r>
          </a:p>
          <a:p>
            <a:pPr algn="r"/>
            <a:r>
              <a:rPr lang="en-US" sz="1400" dirty="0"/>
              <a:t> </a:t>
            </a:r>
            <a:r>
              <a:rPr lang="en-US" sz="1400" i="1" dirty="0"/>
              <a:t>Corpus Juris Civilis</a:t>
            </a:r>
          </a:p>
        </p:txBody>
      </p:sp>
    </p:spTree>
    <p:extLst>
      <p:ext uri="{BB962C8B-B14F-4D97-AF65-F5344CB8AC3E}">
        <p14:creationId xmlns:p14="http://schemas.microsoft.com/office/powerpoint/2010/main" xmlns="" val="405564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7"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1000"/>
                                        <p:tgtEl>
                                          <p:spTgt spid="3">
                                            <p:txEl>
                                              <p:pRg st="8" end="8"/>
                                            </p:txEl>
                                          </p:spTgt>
                                        </p:tgtEl>
                                      </p:cBhvr>
                                    </p:animEffect>
                                    <p:anim calcmode="lin" valueType="num">
                                      <p:cBhvr>
                                        <p:cTn id="4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fade">
                                      <p:cBhvr>
                                        <p:cTn id="44" dur="1000"/>
                                        <p:tgtEl>
                                          <p:spTgt spid="3">
                                            <p:txEl>
                                              <p:pRg st="9" end="9"/>
                                            </p:txEl>
                                          </p:spTgt>
                                        </p:tgtEl>
                                      </p:cBhvr>
                                    </p:animEffect>
                                    <p:anim calcmode="lin" valueType="num">
                                      <p:cBhvr>
                                        <p:cTn id="4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fade">
                                      <p:cBhvr>
                                        <p:cTn id="49" dur="1000"/>
                                        <p:tgtEl>
                                          <p:spTgt spid="3">
                                            <p:txEl>
                                              <p:pRg st="10" end="10"/>
                                            </p:txEl>
                                          </p:spTgt>
                                        </p:tgtEl>
                                      </p:cBhvr>
                                    </p:animEffect>
                                    <p:anim calcmode="lin" valueType="num">
                                      <p:cBhvr>
                                        <p:cTn id="5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3">
                                            <p:txEl>
                                              <p:pRg st="11" end="11"/>
                                            </p:txEl>
                                          </p:spTgt>
                                        </p:tgtEl>
                                        <p:attrNameLst>
                                          <p:attrName>style.visibility</p:attrName>
                                        </p:attrNameLst>
                                      </p:cBhvr>
                                      <p:to>
                                        <p:strVal val="visible"/>
                                      </p:to>
                                    </p:set>
                                    <p:animEffect transition="in" filter="fade">
                                      <p:cBhvr>
                                        <p:cTn id="54" dur="1000"/>
                                        <p:tgtEl>
                                          <p:spTgt spid="3">
                                            <p:txEl>
                                              <p:pRg st="11" end="11"/>
                                            </p:txEl>
                                          </p:spTgt>
                                        </p:tgtEl>
                                      </p:cBhvr>
                                    </p:animEffect>
                                    <p:anim calcmode="lin" valueType="num">
                                      <p:cBhvr>
                                        <p:cTn id="5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animEffect transition="in" filter="fade">
                                      <p:cBhvr>
                                        <p:cTn id="59" dur="1000"/>
                                        <p:tgtEl>
                                          <p:spTgt spid="3">
                                            <p:txEl>
                                              <p:pRg st="12" end="12"/>
                                            </p:txEl>
                                          </p:spTgt>
                                        </p:tgtEl>
                                      </p:cBhvr>
                                    </p:animEffect>
                                    <p:anim calcmode="lin" valueType="num">
                                      <p:cBhvr>
                                        <p:cTn id="60"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7" presetClass="entr" presetSubtype="0" fill="hold"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1000"/>
                                        <p:tgtEl>
                                          <p:spTgt spid="14"/>
                                        </p:tgtEl>
                                      </p:cBhvr>
                                    </p:animEffect>
                                    <p:anim calcmode="lin" valueType="num">
                                      <p:cBhvr>
                                        <p:cTn id="67" dur="1000" fill="hold"/>
                                        <p:tgtEl>
                                          <p:spTgt spid="14"/>
                                        </p:tgtEl>
                                        <p:attrNameLst>
                                          <p:attrName>ppt_x</p:attrName>
                                        </p:attrNameLst>
                                      </p:cBhvr>
                                      <p:tavLst>
                                        <p:tav tm="0">
                                          <p:val>
                                            <p:strVal val="#ppt_x"/>
                                          </p:val>
                                        </p:tav>
                                        <p:tav tm="100000">
                                          <p:val>
                                            <p:strVal val="#ppt_x"/>
                                          </p:val>
                                        </p:tav>
                                      </p:tavLst>
                                    </p:anim>
                                    <p:anim calcmode="lin" valueType="num">
                                      <p:cBhvr>
                                        <p:cTn id="68" dur="1000" fill="hold"/>
                                        <p:tgtEl>
                                          <p:spTgt spid="14"/>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1000"/>
                                        <p:tgtEl>
                                          <p:spTgt spid="15"/>
                                        </p:tgtEl>
                                      </p:cBhvr>
                                    </p:animEffect>
                                    <p:anim calcmode="lin" valueType="num">
                                      <p:cBhvr>
                                        <p:cTn id="72" dur="1000" fill="hold"/>
                                        <p:tgtEl>
                                          <p:spTgt spid="15"/>
                                        </p:tgtEl>
                                        <p:attrNameLst>
                                          <p:attrName>ppt_x</p:attrName>
                                        </p:attrNameLst>
                                      </p:cBhvr>
                                      <p:tavLst>
                                        <p:tav tm="0">
                                          <p:val>
                                            <p:strVal val="#ppt_x"/>
                                          </p:val>
                                        </p:tav>
                                        <p:tav tm="100000">
                                          <p:val>
                                            <p:strVal val="#ppt_x"/>
                                          </p:val>
                                        </p:tav>
                                      </p:tavLst>
                                    </p:anim>
                                    <p:anim calcmode="lin" valueType="num">
                                      <p:cBhvr>
                                        <p:cTn id="7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7" presetClass="entr" presetSubtype="0" fill="hold" grpId="0"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fade">
                                      <p:cBhvr>
                                        <p:cTn id="78" dur="1000"/>
                                        <p:tgtEl>
                                          <p:spTgt spid="17"/>
                                        </p:tgtEl>
                                      </p:cBhvr>
                                    </p:animEffect>
                                    <p:anim calcmode="lin" valueType="num">
                                      <p:cBhvr>
                                        <p:cTn id="79" dur="1000" fill="hold"/>
                                        <p:tgtEl>
                                          <p:spTgt spid="17"/>
                                        </p:tgtEl>
                                        <p:attrNameLst>
                                          <p:attrName>ppt_x</p:attrName>
                                        </p:attrNameLst>
                                      </p:cBhvr>
                                      <p:tavLst>
                                        <p:tav tm="0">
                                          <p:val>
                                            <p:strVal val="#ppt_x"/>
                                          </p:val>
                                        </p:tav>
                                        <p:tav tm="100000">
                                          <p:val>
                                            <p:strVal val="#ppt_x"/>
                                          </p:val>
                                        </p:tav>
                                      </p:tavLst>
                                    </p:anim>
                                    <p:anim calcmode="lin" valueType="num">
                                      <p:cBhvr>
                                        <p:cTn id="8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47" presetClass="entr" presetSubtype="0"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fade">
                                      <p:cBhvr>
                                        <p:cTn id="85" dur="1000"/>
                                        <p:tgtEl>
                                          <p:spTgt spid="16"/>
                                        </p:tgtEl>
                                      </p:cBhvr>
                                    </p:animEffect>
                                    <p:anim calcmode="lin" valueType="num">
                                      <p:cBhvr>
                                        <p:cTn id="86" dur="1000" fill="hold"/>
                                        <p:tgtEl>
                                          <p:spTgt spid="16"/>
                                        </p:tgtEl>
                                        <p:attrNameLst>
                                          <p:attrName>ppt_x</p:attrName>
                                        </p:attrNameLst>
                                      </p:cBhvr>
                                      <p:tavLst>
                                        <p:tav tm="0">
                                          <p:val>
                                            <p:strVal val="#ppt_x"/>
                                          </p:val>
                                        </p:tav>
                                        <p:tav tm="100000">
                                          <p:val>
                                            <p:strVal val="#ppt_x"/>
                                          </p:val>
                                        </p:tav>
                                      </p:tavLst>
                                    </p:anim>
                                    <p:anim calcmode="lin" valueType="num">
                                      <p:cBhvr>
                                        <p:cTn id="87" dur="1000" fill="hold"/>
                                        <p:tgtEl>
                                          <p:spTgt spid="1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fade">
                                      <p:cBhvr>
                                        <p:cTn id="90" dur="1000"/>
                                        <p:tgtEl>
                                          <p:spTgt spid="13"/>
                                        </p:tgtEl>
                                      </p:cBhvr>
                                    </p:animEffect>
                                    <p:anim calcmode="lin" valueType="num">
                                      <p:cBhvr>
                                        <p:cTn id="91" dur="1000" fill="hold"/>
                                        <p:tgtEl>
                                          <p:spTgt spid="13"/>
                                        </p:tgtEl>
                                        <p:attrNameLst>
                                          <p:attrName>ppt_x</p:attrName>
                                        </p:attrNameLst>
                                      </p:cBhvr>
                                      <p:tavLst>
                                        <p:tav tm="0">
                                          <p:val>
                                            <p:strVal val="#ppt_x"/>
                                          </p:val>
                                        </p:tav>
                                        <p:tav tm="100000">
                                          <p:val>
                                            <p:strVal val="#ppt_x"/>
                                          </p:val>
                                        </p:tav>
                                      </p:tavLst>
                                    </p:anim>
                                    <p:anim calcmode="lin" valueType="num">
                                      <p:cBhvr>
                                        <p:cTn id="9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5" grpId="0" animBg="1"/>
      <p:bldP spid="16" grpId="0"/>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60986" y="32155"/>
            <a:ext cx="11704675" cy="606518"/>
          </a:xfrm>
        </p:spPr>
        <p:txBody>
          <a:bodyPr>
            <a:normAutofit/>
          </a:bodyPr>
          <a:lstStyle/>
          <a:p>
            <a:r>
              <a:rPr lang="en-US" sz="2800" b="1" dirty="0">
                <a:solidFill>
                  <a:schemeClr val="tx2"/>
                </a:solidFill>
              </a:rPr>
              <a:t>The History of Forensic Psychiatry – Data Points and Landmarks</a:t>
            </a: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60987" y="696996"/>
            <a:ext cx="11887350" cy="5416460"/>
          </a:xfrm>
        </p:spPr>
        <p:txBody>
          <a:bodyPr>
            <a:normAutofit/>
          </a:bodyPr>
          <a:lstStyle/>
          <a:p>
            <a:pPr>
              <a:buClr>
                <a:schemeClr val="tx2"/>
              </a:buClr>
            </a:pPr>
            <a:r>
              <a:rPr lang="en-US" sz="1400" dirty="0"/>
              <a:t>Medieval statutory law in Croatia</a:t>
            </a:r>
          </a:p>
          <a:p>
            <a:pPr>
              <a:buClr>
                <a:schemeClr val="tx2"/>
              </a:buClr>
            </a:pPr>
            <a:endParaRPr lang="en-US" sz="1400" dirty="0"/>
          </a:p>
          <a:p>
            <a:pPr>
              <a:buClr>
                <a:schemeClr val="tx2"/>
              </a:buClr>
            </a:pPr>
            <a:endParaRPr lang="en-US" sz="1400" dirty="0"/>
          </a:p>
          <a:p>
            <a:pPr>
              <a:buClr>
                <a:schemeClr val="tx2"/>
              </a:buClr>
            </a:pPr>
            <a:endParaRPr lang="en-US" sz="600" dirty="0"/>
          </a:p>
          <a:p>
            <a:pPr>
              <a:buClr>
                <a:schemeClr val="tx2"/>
              </a:buClr>
            </a:pPr>
            <a:r>
              <a:rPr lang="en-US" sz="1400" dirty="0"/>
              <a:t>late 16th century Florence </a:t>
            </a:r>
            <a:r>
              <a:rPr lang="en-US" sz="1300" dirty="0"/>
              <a:t>(</a:t>
            </a:r>
            <a:r>
              <a:rPr lang="en-US" sz="1300" dirty="0" err="1"/>
              <a:t>Magherini</a:t>
            </a:r>
            <a:r>
              <a:rPr lang="en-US" sz="1300" dirty="0"/>
              <a:t> G, </a:t>
            </a:r>
            <a:r>
              <a:rPr lang="en-US" sz="1300" dirty="0" err="1"/>
              <a:t>Biotti</a:t>
            </a:r>
            <a:r>
              <a:rPr lang="en-US" sz="1300" dirty="0"/>
              <a:t>, 1998)</a:t>
            </a:r>
            <a:r>
              <a:rPr lang="en-US" sz="1400" dirty="0"/>
              <a:t>:</a:t>
            </a:r>
          </a:p>
          <a:p>
            <a:pPr>
              <a:buClr>
                <a:schemeClr val="tx2"/>
              </a:buClr>
            </a:pPr>
            <a:endParaRPr lang="en-US" sz="1400" dirty="0"/>
          </a:p>
          <a:p>
            <a:pPr>
              <a:buClr>
                <a:schemeClr val="tx2"/>
              </a:buClr>
            </a:pPr>
            <a:endParaRPr lang="en-US" sz="1400" dirty="0"/>
          </a:p>
          <a:p>
            <a:pPr>
              <a:buClr>
                <a:schemeClr val="tx2"/>
              </a:buClr>
            </a:pPr>
            <a:endParaRPr lang="en-US" sz="1400" dirty="0"/>
          </a:p>
          <a:p>
            <a:pPr>
              <a:buClr>
                <a:schemeClr val="tx2"/>
              </a:buClr>
            </a:pPr>
            <a:endParaRPr lang="en-US" sz="1400" dirty="0"/>
          </a:p>
          <a:p>
            <a:pPr marL="0" indent="0">
              <a:buClr>
                <a:schemeClr val="tx2"/>
              </a:buClr>
              <a:buNone/>
            </a:pPr>
            <a:r>
              <a:rPr lang="en-US" sz="1400" dirty="0"/>
              <a:t> </a:t>
            </a:r>
          </a:p>
          <a:p>
            <a:pPr>
              <a:buClr>
                <a:schemeClr val="tx2"/>
              </a:buClr>
            </a:pPr>
            <a:endParaRPr lang="en-US" sz="1400" dirty="0"/>
          </a:p>
          <a:p>
            <a:pPr>
              <a:buClr>
                <a:schemeClr val="tx2"/>
              </a:buClr>
            </a:pPr>
            <a:endParaRPr lang="en-US" b="1" dirty="0"/>
          </a:p>
          <a:p>
            <a:pPr lvl="1">
              <a:buClr>
                <a:schemeClr val="tx2"/>
              </a:buClr>
            </a:pPr>
            <a:endParaRPr lang="en-US" b="1" dirty="0"/>
          </a:p>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sp>
        <p:nvSpPr>
          <p:cNvPr id="7" name="TextBox 6">
            <a:extLst>
              <a:ext uri="{FF2B5EF4-FFF2-40B4-BE49-F238E27FC236}">
                <a16:creationId xmlns:a16="http://schemas.microsoft.com/office/drawing/2014/main" xmlns="" id="{7DA31603-09FF-47BA-A587-2CC896A399B5}"/>
              </a:ext>
            </a:extLst>
          </p:cNvPr>
          <p:cNvSpPr txBox="1"/>
          <p:nvPr/>
        </p:nvSpPr>
        <p:spPr>
          <a:xfrm>
            <a:off x="391654" y="997209"/>
            <a:ext cx="1766755" cy="738664"/>
          </a:xfrm>
          <a:prstGeom prst="rect">
            <a:avLst/>
          </a:prstGeom>
          <a:noFill/>
        </p:spPr>
        <p:txBody>
          <a:bodyPr wrap="square" rtlCol="0">
            <a:spAutoFit/>
          </a:bodyPr>
          <a:lstStyle/>
          <a:p>
            <a:pPr marL="285750" indent="-285750">
              <a:buClr>
                <a:srgbClr val="0066FF"/>
              </a:buClr>
              <a:buFont typeface="Arial" panose="020B0604020202020204" pitchFamily="34" charset="0"/>
              <a:buChar char="•"/>
            </a:pPr>
            <a:r>
              <a:rPr lang="en-US" sz="1400" dirty="0"/>
              <a:t>Weak-minded</a:t>
            </a:r>
          </a:p>
          <a:p>
            <a:pPr marL="285750" indent="-285750">
              <a:buClr>
                <a:srgbClr val="0066FF"/>
              </a:buClr>
              <a:buFont typeface="Arial" panose="020B0604020202020204" pitchFamily="34" charset="0"/>
              <a:buChar char="•"/>
            </a:pPr>
            <a:r>
              <a:rPr lang="en-US" sz="1400" dirty="0"/>
              <a:t>Mentally ill</a:t>
            </a:r>
          </a:p>
          <a:p>
            <a:pPr marL="285750" indent="-285750">
              <a:buClr>
                <a:srgbClr val="0066FF"/>
              </a:buClr>
              <a:buFont typeface="Arial" panose="020B0604020202020204" pitchFamily="34" charset="0"/>
              <a:buChar char="•"/>
            </a:pPr>
            <a:r>
              <a:rPr lang="en-US" sz="1400" dirty="0"/>
              <a:t>Deaf and mute</a:t>
            </a:r>
            <a:endParaRPr lang="hr-HR" sz="1400" dirty="0"/>
          </a:p>
        </p:txBody>
      </p:sp>
      <p:sp>
        <p:nvSpPr>
          <p:cNvPr id="9" name="TextBox 8">
            <a:extLst>
              <a:ext uri="{FF2B5EF4-FFF2-40B4-BE49-F238E27FC236}">
                <a16:creationId xmlns:a16="http://schemas.microsoft.com/office/drawing/2014/main" xmlns="" id="{FD8FD97A-612C-4C46-8096-2002650E1A10}"/>
              </a:ext>
            </a:extLst>
          </p:cNvPr>
          <p:cNvSpPr txBox="1"/>
          <p:nvPr/>
        </p:nvSpPr>
        <p:spPr>
          <a:xfrm>
            <a:off x="2619040" y="997209"/>
            <a:ext cx="1766755" cy="738664"/>
          </a:xfrm>
          <a:prstGeom prst="rect">
            <a:avLst/>
          </a:prstGeom>
          <a:noFill/>
        </p:spPr>
        <p:txBody>
          <a:bodyPr wrap="square" rtlCol="0">
            <a:spAutoFit/>
          </a:bodyPr>
          <a:lstStyle/>
          <a:p>
            <a:pPr marL="285750" indent="-285750">
              <a:buClr>
                <a:srgbClr val="0066FF"/>
              </a:buClr>
              <a:buFont typeface="Arial" panose="020B0604020202020204" pitchFamily="34" charset="0"/>
              <a:buChar char="•"/>
            </a:pPr>
            <a:r>
              <a:rPr lang="en-US" sz="1400" dirty="0"/>
              <a:t>Women</a:t>
            </a:r>
          </a:p>
          <a:p>
            <a:pPr marL="285750" indent="-285750">
              <a:buClr>
                <a:srgbClr val="0066FF"/>
              </a:buClr>
              <a:buFont typeface="Arial" panose="020B0604020202020204" pitchFamily="34" charset="0"/>
              <a:buChar char="•"/>
            </a:pPr>
            <a:r>
              <a:rPr lang="en-US" sz="1400" dirty="0"/>
              <a:t>Minors</a:t>
            </a:r>
          </a:p>
          <a:p>
            <a:pPr marL="285750" indent="-285750">
              <a:buClr>
                <a:srgbClr val="0066FF"/>
              </a:buClr>
              <a:buFont typeface="Arial" panose="020B0604020202020204" pitchFamily="34" charset="0"/>
              <a:buChar char="•"/>
            </a:pPr>
            <a:r>
              <a:rPr lang="en-US" sz="1400" dirty="0"/>
              <a:t>Strangers</a:t>
            </a:r>
            <a:endParaRPr lang="hr-HR" sz="1400" dirty="0"/>
          </a:p>
        </p:txBody>
      </p:sp>
      <p:sp>
        <p:nvSpPr>
          <p:cNvPr id="10" name="Right Brace 9">
            <a:extLst>
              <a:ext uri="{FF2B5EF4-FFF2-40B4-BE49-F238E27FC236}">
                <a16:creationId xmlns:a16="http://schemas.microsoft.com/office/drawing/2014/main" xmlns="" id="{3157BDCB-4558-4FC5-A111-0CFFBAD28359}"/>
              </a:ext>
            </a:extLst>
          </p:cNvPr>
          <p:cNvSpPr/>
          <p:nvPr/>
        </p:nvSpPr>
        <p:spPr>
          <a:xfrm>
            <a:off x="2158409" y="997209"/>
            <a:ext cx="234439" cy="738664"/>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a:p>
        </p:txBody>
      </p:sp>
      <p:sp>
        <p:nvSpPr>
          <p:cNvPr id="11" name="TextBox 10">
            <a:extLst>
              <a:ext uri="{FF2B5EF4-FFF2-40B4-BE49-F238E27FC236}">
                <a16:creationId xmlns:a16="http://schemas.microsoft.com/office/drawing/2014/main" xmlns="" id="{E18255CD-F821-4578-AEF1-57BAABFE630B}"/>
              </a:ext>
            </a:extLst>
          </p:cNvPr>
          <p:cNvSpPr txBox="1"/>
          <p:nvPr/>
        </p:nvSpPr>
        <p:spPr>
          <a:xfrm>
            <a:off x="4274049" y="889487"/>
            <a:ext cx="4351653" cy="954107"/>
          </a:xfrm>
          <a:prstGeom prst="rect">
            <a:avLst/>
          </a:prstGeom>
          <a:noFill/>
        </p:spPr>
        <p:txBody>
          <a:bodyPr wrap="square" rtlCol="0">
            <a:spAutoFit/>
          </a:bodyPr>
          <a:lstStyle/>
          <a:p>
            <a:pPr marL="285750" indent="-285750">
              <a:buFont typeface="Arial" panose="020B0604020202020204" pitchFamily="34" charset="0"/>
              <a:buChar char="•"/>
            </a:pPr>
            <a:r>
              <a:rPr lang="en-US" sz="1400" dirty="0"/>
              <a:t>Madness = devil’s possession </a:t>
            </a:r>
          </a:p>
          <a:p>
            <a:pPr marL="285750" indent="-285750">
              <a:buFont typeface="Arial" panose="020B0604020202020204" pitchFamily="34" charset="0"/>
              <a:buChar char="•"/>
            </a:pPr>
            <a:r>
              <a:rPr lang="en-US" sz="1400" dirty="0"/>
              <a:t>Witch execution (Benedict </a:t>
            </a:r>
            <a:r>
              <a:rPr lang="en-US" sz="1400" dirty="0" err="1"/>
              <a:t>Carpzov</a:t>
            </a:r>
            <a:endParaRPr lang="en-US" sz="1400" dirty="0"/>
          </a:p>
          <a:p>
            <a:r>
              <a:rPr lang="en-US" sz="1400" dirty="0"/>
              <a:t>       and 20000 death penalties for witchcraft;  the last         </a:t>
            </a:r>
          </a:p>
          <a:p>
            <a:r>
              <a:rPr lang="en-US" sz="1400" dirty="0"/>
              <a:t>       one in Germany 1775)</a:t>
            </a:r>
          </a:p>
        </p:txBody>
      </p:sp>
      <p:pic>
        <p:nvPicPr>
          <p:cNvPr id="12" name="Picture 4" descr="https://m.smedata.sk/api-media/media/image/spectator/6/24/2423106/2423106_1200x.jpeg?rev=4">
            <a:extLst>
              <a:ext uri="{FF2B5EF4-FFF2-40B4-BE49-F238E27FC236}">
                <a16:creationId xmlns:a16="http://schemas.microsoft.com/office/drawing/2014/main" xmlns="" id="{DAEBAD27-4DD4-4EAA-B44A-425375F8D851}"/>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868066" y="547019"/>
            <a:ext cx="3080270" cy="2012336"/>
          </a:xfrm>
          <a:prstGeom prst="rect">
            <a:avLst/>
          </a:prstGeom>
          <a:noFill/>
          <a:extLst>
            <a:ext uri="{909E8E84-426E-40DD-AFC4-6F175D3DCCD1}">
              <a14:hiddenFill xmlns:a14="http://schemas.microsoft.com/office/drawing/2010/main" xmlns="">
                <a:solidFill>
                  <a:srgbClr val="FFFFFF"/>
                </a:solidFill>
              </a14:hiddenFill>
            </a:ext>
          </a:extLst>
        </p:spPr>
      </p:pic>
      <p:sp>
        <p:nvSpPr>
          <p:cNvPr id="13" name="Rectangle: Rounded Corners 12">
            <a:extLst>
              <a:ext uri="{FF2B5EF4-FFF2-40B4-BE49-F238E27FC236}">
                <a16:creationId xmlns:a16="http://schemas.microsoft.com/office/drawing/2014/main" xmlns="" id="{B3B7ABBD-2759-4D44-9897-0075799C3D5B}"/>
              </a:ext>
            </a:extLst>
          </p:cNvPr>
          <p:cNvSpPr/>
          <p:nvPr/>
        </p:nvSpPr>
        <p:spPr>
          <a:xfrm>
            <a:off x="103018" y="2266085"/>
            <a:ext cx="861237"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madman</a:t>
            </a:r>
            <a:endParaRPr lang="hr-HR" sz="1400" dirty="0"/>
          </a:p>
        </p:txBody>
      </p:sp>
      <p:sp>
        <p:nvSpPr>
          <p:cNvPr id="15" name="Rectangle: Rounded Corners 14">
            <a:extLst>
              <a:ext uri="{FF2B5EF4-FFF2-40B4-BE49-F238E27FC236}">
                <a16:creationId xmlns:a16="http://schemas.microsoft.com/office/drawing/2014/main" xmlns="" id="{9565D8E7-7F70-4341-9E82-6E039B112F42}"/>
              </a:ext>
            </a:extLst>
          </p:cNvPr>
          <p:cNvSpPr/>
          <p:nvPr/>
        </p:nvSpPr>
        <p:spPr>
          <a:xfrm>
            <a:off x="1160532" y="2289942"/>
            <a:ext cx="710488"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crazy</a:t>
            </a:r>
            <a:endParaRPr lang="hr-HR" sz="1400" dirty="0"/>
          </a:p>
        </p:txBody>
      </p:sp>
      <p:sp>
        <p:nvSpPr>
          <p:cNvPr id="16" name="Rectangle: Rounded Corners 15">
            <a:extLst>
              <a:ext uri="{FF2B5EF4-FFF2-40B4-BE49-F238E27FC236}">
                <a16:creationId xmlns:a16="http://schemas.microsoft.com/office/drawing/2014/main" xmlns="" id="{E673F790-6E8D-4FCF-8935-E29289C31C08}"/>
              </a:ext>
            </a:extLst>
          </p:cNvPr>
          <p:cNvSpPr/>
          <p:nvPr/>
        </p:nvSpPr>
        <p:spPr>
          <a:xfrm>
            <a:off x="7777930" y="2326376"/>
            <a:ext cx="736555"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raving</a:t>
            </a:r>
            <a:endParaRPr lang="hr-HR" sz="1400" dirty="0"/>
          </a:p>
        </p:txBody>
      </p:sp>
      <p:sp>
        <p:nvSpPr>
          <p:cNvPr id="17" name="Rectangle: Rounded Corners 16">
            <a:extLst>
              <a:ext uri="{FF2B5EF4-FFF2-40B4-BE49-F238E27FC236}">
                <a16:creationId xmlns:a16="http://schemas.microsoft.com/office/drawing/2014/main" xmlns="" id="{00C61CA3-B91B-4704-AAE7-A034FA99F2EE}"/>
              </a:ext>
            </a:extLst>
          </p:cNvPr>
          <p:cNvSpPr/>
          <p:nvPr/>
        </p:nvSpPr>
        <p:spPr>
          <a:xfrm>
            <a:off x="2148297" y="2260526"/>
            <a:ext cx="736555"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insane</a:t>
            </a:r>
            <a:endParaRPr lang="hr-HR" sz="1400" dirty="0"/>
          </a:p>
        </p:txBody>
      </p:sp>
      <p:sp>
        <p:nvSpPr>
          <p:cNvPr id="18" name="Rectangle: Rounded Corners 17">
            <a:extLst>
              <a:ext uri="{FF2B5EF4-FFF2-40B4-BE49-F238E27FC236}">
                <a16:creationId xmlns:a16="http://schemas.microsoft.com/office/drawing/2014/main" xmlns="" id="{59AC1686-EFD5-4B0A-92A3-A63A8B3516E7}"/>
              </a:ext>
            </a:extLst>
          </p:cNvPr>
          <p:cNvSpPr/>
          <p:nvPr/>
        </p:nvSpPr>
        <p:spPr>
          <a:xfrm>
            <a:off x="3198515" y="2266085"/>
            <a:ext cx="973464"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demented</a:t>
            </a:r>
            <a:endParaRPr lang="hr-HR" sz="1400" dirty="0"/>
          </a:p>
        </p:txBody>
      </p:sp>
      <p:sp>
        <p:nvSpPr>
          <p:cNvPr id="19" name="Rectangle: Rounded Corners 18">
            <a:extLst>
              <a:ext uri="{FF2B5EF4-FFF2-40B4-BE49-F238E27FC236}">
                <a16:creationId xmlns:a16="http://schemas.microsoft.com/office/drawing/2014/main" xmlns="" id="{63C76FEA-AEE6-4908-BAFD-B1A11BA7678D}"/>
              </a:ext>
            </a:extLst>
          </p:cNvPr>
          <p:cNvSpPr/>
          <p:nvPr/>
        </p:nvSpPr>
        <p:spPr>
          <a:xfrm>
            <a:off x="103018" y="2675851"/>
            <a:ext cx="827660"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fatuous</a:t>
            </a:r>
            <a:endParaRPr lang="hr-HR" sz="1400" dirty="0"/>
          </a:p>
        </p:txBody>
      </p:sp>
      <p:sp>
        <p:nvSpPr>
          <p:cNvPr id="20" name="Rectangle: Rounded Corners 19">
            <a:extLst>
              <a:ext uri="{FF2B5EF4-FFF2-40B4-BE49-F238E27FC236}">
                <a16:creationId xmlns:a16="http://schemas.microsoft.com/office/drawing/2014/main" xmlns="" id="{FC3BE82F-5BF6-488E-B5EF-815BFB8E44AA}"/>
              </a:ext>
            </a:extLst>
          </p:cNvPr>
          <p:cNvSpPr/>
          <p:nvPr/>
        </p:nvSpPr>
        <p:spPr>
          <a:xfrm>
            <a:off x="4309633" y="1899721"/>
            <a:ext cx="1419828"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short on brains</a:t>
            </a:r>
            <a:endParaRPr lang="hr-HR" sz="1400" dirty="0"/>
          </a:p>
        </p:txBody>
      </p:sp>
      <p:sp>
        <p:nvSpPr>
          <p:cNvPr id="21" name="Rectangle: Rounded Corners 20">
            <a:extLst>
              <a:ext uri="{FF2B5EF4-FFF2-40B4-BE49-F238E27FC236}">
                <a16:creationId xmlns:a16="http://schemas.microsoft.com/office/drawing/2014/main" xmlns="" id="{3208401E-F1E0-4D1C-9FFB-A6C5FF910A71}"/>
              </a:ext>
            </a:extLst>
          </p:cNvPr>
          <p:cNvSpPr/>
          <p:nvPr/>
        </p:nvSpPr>
        <p:spPr>
          <a:xfrm>
            <a:off x="4349733" y="2329218"/>
            <a:ext cx="1593636"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stupid in the brain</a:t>
            </a:r>
            <a:endParaRPr lang="hr-HR" sz="1400" dirty="0"/>
          </a:p>
        </p:txBody>
      </p:sp>
      <p:sp>
        <p:nvSpPr>
          <p:cNvPr id="22" name="Rectangle: Rounded Corners 21">
            <a:extLst>
              <a:ext uri="{FF2B5EF4-FFF2-40B4-BE49-F238E27FC236}">
                <a16:creationId xmlns:a16="http://schemas.microsoft.com/office/drawing/2014/main" xmlns="" id="{CB21DFE7-D3D9-4F8E-96CC-D9AF0A92D47E}"/>
              </a:ext>
            </a:extLst>
          </p:cNvPr>
          <p:cNvSpPr/>
          <p:nvPr/>
        </p:nvSpPr>
        <p:spPr>
          <a:xfrm>
            <a:off x="7582082" y="1900544"/>
            <a:ext cx="710488"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nuts</a:t>
            </a:r>
            <a:endParaRPr lang="hr-HR" sz="1400" dirty="0"/>
          </a:p>
        </p:txBody>
      </p:sp>
      <p:sp>
        <p:nvSpPr>
          <p:cNvPr id="23" name="Rectangle: Rounded Corners 22">
            <a:extLst>
              <a:ext uri="{FF2B5EF4-FFF2-40B4-BE49-F238E27FC236}">
                <a16:creationId xmlns:a16="http://schemas.microsoft.com/office/drawing/2014/main" xmlns="" id="{44AAE2C4-9A3B-418D-B890-879722C858BF}"/>
              </a:ext>
            </a:extLst>
          </p:cNvPr>
          <p:cNvSpPr/>
          <p:nvPr/>
        </p:nvSpPr>
        <p:spPr>
          <a:xfrm>
            <a:off x="5919890" y="1888730"/>
            <a:ext cx="1419828"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lacking brains</a:t>
            </a:r>
            <a:endParaRPr lang="hr-HR" sz="1400" dirty="0"/>
          </a:p>
        </p:txBody>
      </p:sp>
      <p:sp>
        <p:nvSpPr>
          <p:cNvPr id="24" name="Rectangle: Rounded Corners 23">
            <a:extLst>
              <a:ext uri="{FF2B5EF4-FFF2-40B4-BE49-F238E27FC236}">
                <a16:creationId xmlns:a16="http://schemas.microsoft.com/office/drawing/2014/main" xmlns="" id="{7FC2A03A-A248-496D-BF72-67394E3DF38B}"/>
              </a:ext>
            </a:extLst>
          </p:cNvPr>
          <p:cNvSpPr/>
          <p:nvPr/>
        </p:nvSpPr>
        <p:spPr>
          <a:xfrm>
            <a:off x="6185733" y="2329217"/>
            <a:ext cx="1419828"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out of his mind</a:t>
            </a:r>
            <a:endParaRPr lang="hr-HR" sz="1400" dirty="0"/>
          </a:p>
        </p:txBody>
      </p:sp>
      <p:sp>
        <p:nvSpPr>
          <p:cNvPr id="25" name="Rectangle: Rounded Corners 24">
            <a:extLst>
              <a:ext uri="{FF2B5EF4-FFF2-40B4-BE49-F238E27FC236}">
                <a16:creationId xmlns:a16="http://schemas.microsoft.com/office/drawing/2014/main" xmlns="" id="{57943B4E-C43A-4D14-AEC3-7E41AD062C02}"/>
              </a:ext>
            </a:extLst>
          </p:cNvPr>
          <p:cNvSpPr/>
          <p:nvPr/>
        </p:nvSpPr>
        <p:spPr>
          <a:xfrm>
            <a:off x="1160532" y="2694228"/>
            <a:ext cx="1593636" cy="3077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out of his feelings</a:t>
            </a:r>
            <a:endParaRPr lang="hr-HR" sz="1400" dirty="0"/>
          </a:p>
        </p:txBody>
      </p:sp>
      <p:sp>
        <p:nvSpPr>
          <p:cNvPr id="26" name="Rectangle: Rounded Corners 25">
            <a:extLst>
              <a:ext uri="{FF2B5EF4-FFF2-40B4-BE49-F238E27FC236}">
                <a16:creationId xmlns:a16="http://schemas.microsoft.com/office/drawing/2014/main" xmlns="" id="{A8A83AC2-DA58-4D05-892B-4196D14CE7C3}"/>
              </a:ext>
            </a:extLst>
          </p:cNvPr>
          <p:cNvSpPr/>
          <p:nvPr/>
        </p:nvSpPr>
        <p:spPr>
          <a:xfrm>
            <a:off x="2984022" y="2710999"/>
            <a:ext cx="3838353" cy="322959"/>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dirty="0"/>
              <a:t>ruled by humors, delirious and affected by mania</a:t>
            </a:r>
            <a:endParaRPr lang="hr-HR" sz="1400" dirty="0"/>
          </a:p>
        </p:txBody>
      </p:sp>
      <p:sp>
        <p:nvSpPr>
          <p:cNvPr id="27" name="Rectangle: Rounded Corners 26">
            <a:extLst>
              <a:ext uri="{FF2B5EF4-FFF2-40B4-BE49-F238E27FC236}">
                <a16:creationId xmlns:a16="http://schemas.microsoft.com/office/drawing/2014/main" xmlns="" id="{F2139E88-B08D-48E7-90A9-EC8CD41FE424}"/>
              </a:ext>
            </a:extLst>
          </p:cNvPr>
          <p:cNvSpPr/>
          <p:nvPr/>
        </p:nvSpPr>
        <p:spPr>
          <a:xfrm>
            <a:off x="4155108" y="3701802"/>
            <a:ext cx="3557121" cy="855861"/>
          </a:xfrm>
          <a:prstGeom prst="roundRect">
            <a:avLst/>
          </a:prstGeom>
          <a:ln>
            <a:solidFill>
              <a:srgbClr val="00800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The evidence of mental disorder: statement of the accused, family members, neighbors and in less that 1/3 cases – medical experts</a:t>
            </a:r>
            <a:endParaRPr lang="hr-HR" sz="1400" dirty="0"/>
          </a:p>
        </p:txBody>
      </p:sp>
      <p:sp>
        <p:nvSpPr>
          <p:cNvPr id="28" name="TextBox 27">
            <a:extLst>
              <a:ext uri="{FF2B5EF4-FFF2-40B4-BE49-F238E27FC236}">
                <a16:creationId xmlns:a16="http://schemas.microsoft.com/office/drawing/2014/main" xmlns="" id="{FCEC4B82-6630-4A4F-9570-655F3CB1EFA1}"/>
              </a:ext>
            </a:extLst>
          </p:cNvPr>
          <p:cNvSpPr txBox="1"/>
          <p:nvPr/>
        </p:nvSpPr>
        <p:spPr>
          <a:xfrm>
            <a:off x="8151880" y="3139208"/>
            <a:ext cx="2806995" cy="523220"/>
          </a:xfrm>
          <a:prstGeom prst="rect">
            <a:avLst/>
          </a:prstGeom>
          <a:noFill/>
        </p:spPr>
        <p:txBody>
          <a:bodyPr wrap="square" rtlCol="0">
            <a:spAutoFit/>
          </a:bodyPr>
          <a:lstStyle/>
          <a:p>
            <a:r>
              <a:rPr lang="en-US" sz="1400" dirty="0">
                <a:solidFill>
                  <a:schemeClr val="tx1">
                    <a:lumMod val="50000"/>
                    <a:lumOff val="50000"/>
                  </a:schemeClr>
                </a:solidFill>
              </a:rPr>
              <a:t>• </a:t>
            </a:r>
            <a:r>
              <a:rPr lang="en-US" sz="1400" dirty="0"/>
              <a:t>Immanuel Kant’s classification of mental disorders </a:t>
            </a:r>
            <a:r>
              <a:rPr lang="en-US" sz="1300" dirty="0"/>
              <a:t>(White, 2012):</a:t>
            </a:r>
            <a:endParaRPr lang="hr-HR" sz="1300" dirty="0"/>
          </a:p>
        </p:txBody>
      </p:sp>
      <p:sp>
        <p:nvSpPr>
          <p:cNvPr id="29" name="Rectangle: Rounded Corners 28">
            <a:extLst>
              <a:ext uri="{FF2B5EF4-FFF2-40B4-BE49-F238E27FC236}">
                <a16:creationId xmlns:a16="http://schemas.microsoft.com/office/drawing/2014/main" xmlns="" id="{F36EEC4E-D108-4050-B814-70D49DAA64C7}"/>
              </a:ext>
            </a:extLst>
          </p:cNvPr>
          <p:cNvSpPr/>
          <p:nvPr/>
        </p:nvSpPr>
        <p:spPr>
          <a:xfrm>
            <a:off x="8151880" y="3695987"/>
            <a:ext cx="3557121" cy="855861"/>
          </a:xfrm>
          <a:prstGeom prst="roundRect">
            <a:avLst/>
          </a:prstGeom>
          <a:ln>
            <a:solidFill>
              <a:srgbClr val="00800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madness (amentia), insanity (dementia), delirium (</a:t>
            </a:r>
            <a:r>
              <a:rPr lang="en-US" sz="1400" dirty="0" err="1"/>
              <a:t>insania</a:t>
            </a:r>
            <a:r>
              <a:rPr lang="en-US" sz="1400" dirty="0"/>
              <a:t>), and lunacy (</a:t>
            </a:r>
            <a:r>
              <a:rPr lang="en-US" sz="1400" dirty="0" err="1"/>
              <a:t>vesania</a:t>
            </a:r>
            <a:r>
              <a:rPr lang="en-US" sz="1400" dirty="0"/>
              <a:t>, he also categorized as "unreason")</a:t>
            </a:r>
            <a:endParaRPr lang="hr-HR" sz="1400" dirty="0"/>
          </a:p>
        </p:txBody>
      </p:sp>
      <p:sp>
        <p:nvSpPr>
          <p:cNvPr id="30" name="TextBox 29">
            <a:extLst>
              <a:ext uri="{FF2B5EF4-FFF2-40B4-BE49-F238E27FC236}">
                <a16:creationId xmlns:a16="http://schemas.microsoft.com/office/drawing/2014/main" xmlns="" id="{91F16BB1-9E48-4D10-8999-B58BD6D37DE8}"/>
              </a:ext>
            </a:extLst>
          </p:cNvPr>
          <p:cNvSpPr txBox="1"/>
          <p:nvPr/>
        </p:nvSpPr>
        <p:spPr>
          <a:xfrm>
            <a:off x="4839158" y="4706820"/>
            <a:ext cx="3157138" cy="307777"/>
          </a:xfrm>
          <a:prstGeom prst="rect">
            <a:avLst/>
          </a:prstGeom>
          <a:noFill/>
        </p:spPr>
        <p:txBody>
          <a:bodyPr wrap="square" rtlCol="0">
            <a:spAutoFit/>
          </a:bodyPr>
          <a:lstStyle/>
          <a:p>
            <a:r>
              <a:rPr lang="en-US" sz="1400" dirty="0">
                <a:solidFill>
                  <a:schemeClr val="tx1">
                    <a:lumMod val="50000"/>
                    <a:lumOff val="50000"/>
                  </a:schemeClr>
                </a:solidFill>
              </a:rPr>
              <a:t>• </a:t>
            </a:r>
            <a:r>
              <a:rPr lang="en-US" sz="1400" dirty="0"/>
              <a:t>Emil Kraepelin’s thesis: </a:t>
            </a:r>
            <a:r>
              <a:rPr lang="en-US" sz="1300" dirty="0"/>
              <a:t>(</a:t>
            </a:r>
            <a:r>
              <a:rPr lang="en-US" sz="1300" dirty="0" err="1"/>
              <a:t>Wetzell</a:t>
            </a:r>
            <a:r>
              <a:rPr lang="en-US" sz="1300" dirty="0"/>
              <a:t>, 1991):</a:t>
            </a:r>
            <a:endParaRPr lang="hr-HR" sz="1300" dirty="0"/>
          </a:p>
        </p:txBody>
      </p:sp>
      <p:sp>
        <p:nvSpPr>
          <p:cNvPr id="31" name="Rectangle: Rounded Corners 30">
            <a:extLst>
              <a:ext uri="{FF2B5EF4-FFF2-40B4-BE49-F238E27FC236}">
                <a16:creationId xmlns:a16="http://schemas.microsoft.com/office/drawing/2014/main" xmlns="" id="{5B25669F-2258-4930-A3A9-11FCB2ACEDBC}"/>
              </a:ext>
            </a:extLst>
          </p:cNvPr>
          <p:cNvSpPr/>
          <p:nvPr/>
        </p:nvSpPr>
        <p:spPr>
          <a:xfrm>
            <a:off x="4839158" y="4990480"/>
            <a:ext cx="7232341" cy="1139756"/>
          </a:xfrm>
          <a:prstGeom prst="roundRect">
            <a:avLst/>
          </a:prstGeom>
          <a:ln>
            <a:solidFill>
              <a:srgbClr val="008000"/>
            </a:solidFill>
          </a:ln>
        </p:spPr>
        <p:style>
          <a:lnRef idx="2">
            <a:schemeClr val="accent1"/>
          </a:lnRef>
          <a:fillRef idx="1">
            <a:schemeClr val="lt1"/>
          </a:fillRef>
          <a:effectRef idx="0">
            <a:schemeClr val="accent1"/>
          </a:effectRef>
          <a:fontRef idx="minor">
            <a:schemeClr val="dk1"/>
          </a:fontRef>
        </p:style>
        <p:txBody>
          <a:bodyPr rtlCol="0" anchor="ctr"/>
          <a:lstStyle/>
          <a:p>
            <a:pPr marL="285750" indent="-285750">
              <a:buClr>
                <a:schemeClr val="accent1"/>
              </a:buClr>
              <a:buFont typeface="Arial" panose="020B0604020202020204" pitchFamily="34" charset="0"/>
              <a:buChar char="•"/>
            </a:pPr>
            <a:r>
              <a:rPr lang="en-US" sz="1400" dirty="0"/>
              <a:t>Forensic psychiatry is a research-based medical specialty.</a:t>
            </a:r>
          </a:p>
          <a:p>
            <a:pPr marL="285750" indent="-285750">
              <a:buClr>
                <a:schemeClr val="accent1"/>
              </a:buClr>
              <a:buFont typeface="Arial" panose="020B0604020202020204" pitchFamily="34" charset="0"/>
              <a:buChar char="•"/>
            </a:pPr>
            <a:r>
              <a:rPr lang="en-US" sz="1400" dirty="0"/>
              <a:t>crime = antisocial act; punishment= protective measures</a:t>
            </a:r>
          </a:p>
          <a:p>
            <a:pPr marL="285750" indent="-285750">
              <a:buClr>
                <a:schemeClr val="accent1"/>
              </a:buClr>
              <a:buFont typeface="Arial" panose="020B0604020202020204" pitchFamily="34" charset="0"/>
              <a:buChar char="•"/>
            </a:pPr>
            <a:r>
              <a:rPr lang="en-US" sz="1400" dirty="0"/>
              <a:t>both the criminal and the lunatic were the necessary products of heredity and milieu</a:t>
            </a:r>
          </a:p>
          <a:p>
            <a:pPr marL="285750" indent="-285750">
              <a:buClr>
                <a:schemeClr val="accent1"/>
              </a:buClr>
              <a:buFont typeface="Arial" panose="020B0604020202020204" pitchFamily="34" charset="0"/>
              <a:buChar char="•"/>
            </a:pPr>
            <a:r>
              <a:rPr lang="en-US" sz="1400" dirty="0"/>
              <a:t>no need to assess the accused’s criminal liability</a:t>
            </a:r>
          </a:p>
          <a:p>
            <a:pPr marL="285750" indent="-285750">
              <a:buClr>
                <a:schemeClr val="accent1"/>
              </a:buClr>
              <a:buFont typeface="Arial" panose="020B0604020202020204" pitchFamily="34" charset="0"/>
              <a:buChar char="•"/>
            </a:pPr>
            <a:r>
              <a:rPr lang="en-US" sz="1400" dirty="0"/>
              <a:t>all who "violate[d] the conditions for the happy existence of human society“ = “dangerous”</a:t>
            </a:r>
            <a:endParaRPr lang="hr-HR" sz="1400" dirty="0"/>
          </a:p>
        </p:txBody>
      </p:sp>
      <p:sp>
        <p:nvSpPr>
          <p:cNvPr id="32" name="TextBox 31">
            <a:extLst>
              <a:ext uri="{FF2B5EF4-FFF2-40B4-BE49-F238E27FC236}">
                <a16:creationId xmlns:a16="http://schemas.microsoft.com/office/drawing/2014/main" xmlns="" id="{848C4CAF-F753-44FD-A4EA-72D973028261}"/>
              </a:ext>
            </a:extLst>
          </p:cNvPr>
          <p:cNvSpPr txBox="1"/>
          <p:nvPr/>
        </p:nvSpPr>
        <p:spPr>
          <a:xfrm>
            <a:off x="4171979" y="3209112"/>
            <a:ext cx="2806995" cy="507831"/>
          </a:xfrm>
          <a:prstGeom prst="rect">
            <a:avLst/>
          </a:prstGeom>
          <a:noFill/>
        </p:spPr>
        <p:txBody>
          <a:bodyPr wrap="square" rtlCol="0">
            <a:spAutoFit/>
          </a:bodyPr>
          <a:lstStyle/>
          <a:p>
            <a:r>
              <a:rPr lang="en-US" sz="1400" dirty="0">
                <a:solidFill>
                  <a:schemeClr val="tx1">
                    <a:lumMod val="50000"/>
                    <a:lumOff val="50000"/>
                  </a:schemeClr>
                </a:solidFill>
              </a:rPr>
              <a:t>• </a:t>
            </a:r>
            <a:r>
              <a:rPr lang="en-US" sz="1400" dirty="0"/>
              <a:t>Late 18</a:t>
            </a:r>
            <a:r>
              <a:rPr lang="en-US" sz="1400" baseline="30000" dirty="0"/>
              <a:t>th</a:t>
            </a:r>
            <a:r>
              <a:rPr lang="en-US" sz="1400" dirty="0"/>
              <a:t> century England </a:t>
            </a:r>
            <a:r>
              <a:rPr lang="en-US" sz="1300" dirty="0"/>
              <a:t>(Eigen, </a:t>
            </a:r>
            <a:r>
              <a:rPr lang="en-US" sz="1300" dirty="0" err="1"/>
              <a:t>Andoll</a:t>
            </a:r>
            <a:r>
              <a:rPr lang="en-US" sz="1300" dirty="0"/>
              <a:t> 1986):</a:t>
            </a:r>
          </a:p>
        </p:txBody>
      </p:sp>
      <p:sp>
        <p:nvSpPr>
          <p:cNvPr id="33" name="Rectangle: Rounded Corners 32">
            <a:extLst>
              <a:ext uri="{FF2B5EF4-FFF2-40B4-BE49-F238E27FC236}">
                <a16:creationId xmlns:a16="http://schemas.microsoft.com/office/drawing/2014/main" xmlns="" id="{32D374EB-2D34-48E4-A9E6-7E49CD7E21B1}"/>
              </a:ext>
            </a:extLst>
          </p:cNvPr>
          <p:cNvSpPr/>
          <p:nvPr/>
        </p:nvSpPr>
        <p:spPr>
          <a:xfrm>
            <a:off x="91500" y="3684236"/>
            <a:ext cx="3703797" cy="1057748"/>
          </a:xfrm>
          <a:prstGeom prst="roundRect">
            <a:avLst/>
          </a:prstGeom>
          <a:ln>
            <a:solidFill>
              <a:srgbClr val="00800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Confining the insane, on a large scale: Hotel – Dieu, an institution to deprive of liberty the insane together with the poor, petty criminals, vagrants, prostitutes etc.  </a:t>
            </a:r>
            <a:endParaRPr lang="hr-HR" sz="1400" dirty="0"/>
          </a:p>
        </p:txBody>
      </p:sp>
      <p:sp>
        <p:nvSpPr>
          <p:cNvPr id="34" name="TextBox 33">
            <a:extLst>
              <a:ext uri="{FF2B5EF4-FFF2-40B4-BE49-F238E27FC236}">
                <a16:creationId xmlns:a16="http://schemas.microsoft.com/office/drawing/2014/main" xmlns="" id="{FDC39F5C-9D0C-4EED-8EA5-2657B5FBB265}"/>
              </a:ext>
            </a:extLst>
          </p:cNvPr>
          <p:cNvSpPr txBox="1"/>
          <p:nvPr/>
        </p:nvSpPr>
        <p:spPr>
          <a:xfrm>
            <a:off x="139303" y="3191546"/>
            <a:ext cx="2922740" cy="507831"/>
          </a:xfrm>
          <a:prstGeom prst="rect">
            <a:avLst/>
          </a:prstGeom>
          <a:noFill/>
        </p:spPr>
        <p:txBody>
          <a:bodyPr wrap="square" rtlCol="0">
            <a:spAutoFit/>
          </a:bodyPr>
          <a:lstStyle/>
          <a:p>
            <a:r>
              <a:rPr lang="en-US" sz="1400" dirty="0">
                <a:solidFill>
                  <a:schemeClr val="tx1">
                    <a:lumMod val="50000"/>
                    <a:lumOff val="50000"/>
                  </a:schemeClr>
                </a:solidFill>
              </a:rPr>
              <a:t>• </a:t>
            </a:r>
            <a:r>
              <a:rPr lang="en-US" sz="1400" dirty="0"/>
              <a:t>17</a:t>
            </a:r>
            <a:r>
              <a:rPr lang="en-US" sz="1400" baseline="30000" dirty="0"/>
              <a:t>th</a:t>
            </a:r>
            <a:r>
              <a:rPr lang="en-US" sz="1400" dirty="0"/>
              <a:t> century Europe </a:t>
            </a:r>
            <a:r>
              <a:rPr lang="en-US" sz="1300" dirty="0"/>
              <a:t>(Foucault, 1961):</a:t>
            </a:r>
          </a:p>
        </p:txBody>
      </p:sp>
      <p:sp>
        <p:nvSpPr>
          <p:cNvPr id="6" name="Rectangle: Rounded Corners 5">
            <a:extLst>
              <a:ext uri="{FF2B5EF4-FFF2-40B4-BE49-F238E27FC236}">
                <a16:creationId xmlns:a16="http://schemas.microsoft.com/office/drawing/2014/main" xmlns="" id="{94EC317F-407D-4A96-AB2C-D17EEC22F94F}"/>
              </a:ext>
            </a:extLst>
          </p:cNvPr>
          <p:cNvSpPr/>
          <p:nvPr/>
        </p:nvSpPr>
        <p:spPr>
          <a:xfrm>
            <a:off x="74135" y="4944462"/>
            <a:ext cx="4040372" cy="127295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hr-HR" sz="1400" dirty="0" err="1">
                <a:solidFill>
                  <a:srgbClr val="FF6600"/>
                </a:solidFill>
              </a:rPr>
              <a:t>Philippe</a:t>
            </a:r>
            <a:r>
              <a:rPr lang="hr-HR" sz="1400" dirty="0">
                <a:solidFill>
                  <a:srgbClr val="FF6600"/>
                </a:solidFill>
              </a:rPr>
              <a:t> </a:t>
            </a:r>
            <a:r>
              <a:rPr lang="hr-HR" sz="1400" dirty="0" err="1">
                <a:solidFill>
                  <a:srgbClr val="FF6600"/>
                </a:solidFill>
              </a:rPr>
              <a:t>Pinel</a:t>
            </a:r>
            <a:r>
              <a:rPr lang="en-US" sz="1400" dirty="0"/>
              <a:t>, in 1792 as a chief physician at the Paris asylum for men, </a:t>
            </a:r>
            <a:r>
              <a:rPr lang="en-US" sz="1400" dirty="0" err="1"/>
              <a:t>Bicêtre</a:t>
            </a:r>
            <a:r>
              <a:rPr lang="en-US" sz="1400" dirty="0"/>
              <a:t>, made his first bold reform and unchained patients, many of whom had been restrained for 30 to 40 years. Two years later he did the same for female patients in </a:t>
            </a:r>
            <a:r>
              <a:rPr lang="en-US" sz="1400" dirty="0" err="1"/>
              <a:t>Salpêtrière</a:t>
            </a:r>
            <a:r>
              <a:rPr lang="en-US" sz="1400" dirty="0"/>
              <a:t>. </a:t>
            </a:r>
            <a:endParaRPr lang="hr-HR" sz="1400" dirty="0"/>
          </a:p>
        </p:txBody>
      </p:sp>
    </p:spTree>
    <p:extLst>
      <p:ext uri="{BB962C8B-B14F-4D97-AF65-F5344CB8AC3E}">
        <p14:creationId xmlns:p14="http://schemas.microsoft.com/office/powerpoint/2010/main" xmlns="" val="876294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0-#ppt_w/2"/>
                                          </p:val>
                                        </p:tav>
                                        <p:tav tm="100000">
                                          <p:val>
                                            <p:strVal val="#ppt_x"/>
                                          </p:val>
                                        </p:tav>
                                      </p:tavLst>
                                    </p:anim>
                                    <p:anim calcmode="lin" valueType="num">
                                      <p:cBhvr additive="base">
                                        <p:cTn id="34" dur="500" fill="hold"/>
                                        <p:tgtEl>
                                          <p:spTgt spid="23"/>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0-#ppt_w/2"/>
                                          </p:val>
                                        </p:tav>
                                        <p:tav tm="100000">
                                          <p:val>
                                            <p:strVal val="#ppt_x"/>
                                          </p:val>
                                        </p:tav>
                                      </p:tavLst>
                                    </p:anim>
                                    <p:anim calcmode="lin" valueType="num">
                                      <p:cBhvr additive="base">
                                        <p:cTn id="38" dur="500" fill="hold"/>
                                        <p:tgtEl>
                                          <p:spTgt spid="2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0-#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0-#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0-#ppt_w/2"/>
                                          </p:val>
                                        </p:tav>
                                        <p:tav tm="100000">
                                          <p:val>
                                            <p:strVal val="#ppt_x"/>
                                          </p:val>
                                        </p:tav>
                                      </p:tavLst>
                                    </p:anim>
                                    <p:anim calcmode="lin" valueType="num">
                                      <p:cBhvr additive="base">
                                        <p:cTn id="50" dur="500" fill="hold"/>
                                        <p:tgtEl>
                                          <p:spTgt spid="21"/>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fill="hold"/>
                                        <p:tgtEl>
                                          <p:spTgt spid="18"/>
                                        </p:tgtEl>
                                        <p:attrNameLst>
                                          <p:attrName>ppt_x</p:attrName>
                                        </p:attrNameLst>
                                      </p:cBhvr>
                                      <p:tavLst>
                                        <p:tav tm="0">
                                          <p:val>
                                            <p:strVal val="0-#ppt_w/2"/>
                                          </p:val>
                                        </p:tav>
                                        <p:tav tm="100000">
                                          <p:val>
                                            <p:strVal val="#ppt_x"/>
                                          </p:val>
                                        </p:tav>
                                      </p:tavLst>
                                    </p:anim>
                                    <p:anim calcmode="lin" valueType="num">
                                      <p:cBhvr additive="base">
                                        <p:cTn id="54" dur="500" fill="hold"/>
                                        <p:tgtEl>
                                          <p:spTgt spid="1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0-#ppt_w/2"/>
                                          </p:val>
                                        </p:tav>
                                        <p:tav tm="100000">
                                          <p:val>
                                            <p:strVal val="#ppt_x"/>
                                          </p:val>
                                        </p:tav>
                                      </p:tavLst>
                                    </p:anim>
                                    <p:anim calcmode="lin" valueType="num">
                                      <p:cBhvr additive="base">
                                        <p:cTn id="58" dur="5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0-#ppt_w/2"/>
                                          </p:val>
                                        </p:tav>
                                        <p:tav tm="100000">
                                          <p:val>
                                            <p:strVal val="#ppt_x"/>
                                          </p:val>
                                        </p:tav>
                                      </p:tavLst>
                                    </p:anim>
                                    <p:anim calcmode="lin" valueType="num">
                                      <p:cBhvr additive="base">
                                        <p:cTn id="62" dur="500" fill="hold"/>
                                        <p:tgtEl>
                                          <p:spTgt spid="15"/>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500" fill="hold"/>
                                        <p:tgtEl>
                                          <p:spTgt spid="13"/>
                                        </p:tgtEl>
                                        <p:attrNameLst>
                                          <p:attrName>ppt_x</p:attrName>
                                        </p:attrNameLst>
                                      </p:cBhvr>
                                      <p:tavLst>
                                        <p:tav tm="0">
                                          <p:val>
                                            <p:strVal val="0-#ppt_w/2"/>
                                          </p:val>
                                        </p:tav>
                                        <p:tav tm="100000">
                                          <p:val>
                                            <p:strVal val="#ppt_x"/>
                                          </p:val>
                                        </p:tav>
                                      </p:tavLst>
                                    </p:anim>
                                    <p:anim calcmode="lin" valueType="num">
                                      <p:cBhvr additive="base">
                                        <p:cTn id="66" dur="500" fill="hold"/>
                                        <p:tgtEl>
                                          <p:spTgt spid="13"/>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500" fill="hold"/>
                                        <p:tgtEl>
                                          <p:spTgt spid="19"/>
                                        </p:tgtEl>
                                        <p:attrNameLst>
                                          <p:attrName>ppt_x</p:attrName>
                                        </p:attrNameLst>
                                      </p:cBhvr>
                                      <p:tavLst>
                                        <p:tav tm="0">
                                          <p:val>
                                            <p:strVal val="0-#ppt_w/2"/>
                                          </p:val>
                                        </p:tav>
                                        <p:tav tm="100000">
                                          <p:val>
                                            <p:strVal val="#ppt_x"/>
                                          </p:val>
                                        </p:tav>
                                      </p:tavLst>
                                    </p:anim>
                                    <p:anim calcmode="lin" valueType="num">
                                      <p:cBhvr additive="base">
                                        <p:cTn id="70" dur="5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500" fill="hold"/>
                                        <p:tgtEl>
                                          <p:spTgt spid="25"/>
                                        </p:tgtEl>
                                        <p:attrNameLst>
                                          <p:attrName>ppt_x</p:attrName>
                                        </p:attrNameLst>
                                      </p:cBhvr>
                                      <p:tavLst>
                                        <p:tav tm="0">
                                          <p:val>
                                            <p:strVal val="0-#ppt_w/2"/>
                                          </p:val>
                                        </p:tav>
                                        <p:tav tm="100000">
                                          <p:val>
                                            <p:strVal val="#ppt_x"/>
                                          </p:val>
                                        </p:tav>
                                      </p:tavLst>
                                    </p:anim>
                                    <p:anim calcmode="lin" valueType="num">
                                      <p:cBhvr additive="base">
                                        <p:cTn id="74"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500" fill="hold"/>
                                        <p:tgtEl>
                                          <p:spTgt spid="26"/>
                                        </p:tgtEl>
                                        <p:attrNameLst>
                                          <p:attrName>ppt_x</p:attrName>
                                        </p:attrNameLst>
                                      </p:cBhvr>
                                      <p:tavLst>
                                        <p:tav tm="0">
                                          <p:val>
                                            <p:strVal val="0-#ppt_w/2"/>
                                          </p:val>
                                        </p:tav>
                                        <p:tav tm="100000">
                                          <p:val>
                                            <p:strVal val="#ppt_x"/>
                                          </p:val>
                                        </p:tav>
                                      </p:tavLst>
                                    </p:anim>
                                    <p:anim calcmode="lin" valueType="num">
                                      <p:cBhvr additive="base">
                                        <p:cTn id="80"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47" presetClass="entr" presetSubtype="0" fill="hold" grpId="0" nodeType="click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1000"/>
                                        <p:tgtEl>
                                          <p:spTgt spid="34"/>
                                        </p:tgtEl>
                                      </p:cBhvr>
                                    </p:animEffect>
                                    <p:anim calcmode="lin" valueType="num">
                                      <p:cBhvr>
                                        <p:cTn id="86" dur="1000" fill="hold"/>
                                        <p:tgtEl>
                                          <p:spTgt spid="34"/>
                                        </p:tgtEl>
                                        <p:attrNameLst>
                                          <p:attrName>ppt_x</p:attrName>
                                        </p:attrNameLst>
                                      </p:cBhvr>
                                      <p:tavLst>
                                        <p:tav tm="0">
                                          <p:val>
                                            <p:strVal val="#ppt_x"/>
                                          </p:val>
                                        </p:tav>
                                        <p:tav tm="100000">
                                          <p:val>
                                            <p:strVal val="#ppt_x"/>
                                          </p:val>
                                        </p:tav>
                                      </p:tavLst>
                                    </p:anim>
                                    <p:anim calcmode="lin" valueType="num">
                                      <p:cBhvr>
                                        <p:cTn id="87" dur="1000" fill="hold"/>
                                        <p:tgtEl>
                                          <p:spTgt spid="34"/>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fade">
                                      <p:cBhvr>
                                        <p:cTn id="90" dur="1000"/>
                                        <p:tgtEl>
                                          <p:spTgt spid="33"/>
                                        </p:tgtEl>
                                      </p:cBhvr>
                                    </p:animEffect>
                                    <p:anim calcmode="lin" valueType="num">
                                      <p:cBhvr>
                                        <p:cTn id="91" dur="1000" fill="hold"/>
                                        <p:tgtEl>
                                          <p:spTgt spid="33"/>
                                        </p:tgtEl>
                                        <p:attrNameLst>
                                          <p:attrName>ppt_x</p:attrName>
                                        </p:attrNameLst>
                                      </p:cBhvr>
                                      <p:tavLst>
                                        <p:tav tm="0">
                                          <p:val>
                                            <p:strVal val="#ppt_x"/>
                                          </p:val>
                                        </p:tav>
                                        <p:tav tm="100000">
                                          <p:val>
                                            <p:strVal val="#ppt_x"/>
                                          </p:val>
                                        </p:tav>
                                      </p:tavLst>
                                    </p:anim>
                                    <p:anim calcmode="lin" valueType="num">
                                      <p:cBhvr>
                                        <p:cTn id="92"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47" presetClass="entr" presetSubtype="0" fill="hold" grpId="0" nodeType="click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fade">
                                      <p:cBhvr>
                                        <p:cTn id="97" dur="1000"/>
                                        <p:tgtEl>
                                          <p:spTgt spid="32"/>
                                        </p:tgtEl>
                                      </p:cBhvr>
                                    </p:animEffect>
                                    <p:anim calcmode="lin" valueType="num">
                                      <p:cBhvr>
                                        <p:cTn id="98" dur="1000" fill="hold"/>
                                        <p:tgtEl>
                                          <p:spTgt spid="32"/>
                                        </p:tgtEl>
                                        <p:attrNameLst>
                                          <p:attrName>ppt_x</p:attrName>
                                        </p:attrNameLst>
                                      </p:cBhvr>
                                      <p:tavLst>
                                        <p:tav tm="0">
                                          <p:val>
                                            <p:strVal val="#ppt_x"/>
                                          </p:val>
                                        </p:tav>
                                        <p:tav tm="100000">
                                          <p:val>
                                            <p:strVal val="#ppt_x"/>
                                          </p:val>
                                        </p:tav>
                                      </p:tavLst>
                                    </p:anim>
                                    <p:anim calcmode="lin" valueType="num">
                                      <p:cBhvr>
                                        <p:cTn id="99" dur="1000" fill="hold"/>
                                        <p:tgtEl>
                                          <p:spTgt spid="32"/>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Effect transition="in" filter="fade">
                                      <p:cBhvr>
                                        <p:cTn id="102" dur="1000"/>
                                        <p:tgtEl>
                                          <p:spTgt spid="27"/>
                                        </p:tgtEl>
                                      </p:cBhvr>
                                    </p:animEffect>
                                    <p:anim calcmode="lin" valueType="num">
                                      <p:cBhvr>
                                        <p:cTn id="103" dur="1000" fill="hold"/>
                                        <p:tgtEl>
                                          <p:spTgt spid="27"/>
                                        </p:tgtEl>
                                        <p:attrNameLst>
                                          <p:attrName>ppt_x</p:attrName>
                                        </p:attrNameLst>
                                      </p:cBhvr>
                                      <p:tavLst>
                                        <p:tav tm="0">
                                          <p:val>
                                            <p:strVal val="#ppt_x"/>
                                          </p:val>
                                        </p:tav>
                                        <p:tav tm="100000">
                                          <p:val>
                                            <p:strVal val="#ppt_x"/>
                                          </p:val>
                                        </p:tav>
                                      </p:tavLst>
                                    </p:anim>
                                    <p:anim calcmode="lin" valueType="num">
                                      <p:cBhvr>
                                        <p:cTn id="10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47" presetClass="entr" presetSubtype="0" fill="hold" grpId="0" nodeType="click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fade">
                                      <p:cBhvr>
                                        <p:cTn id="109" dur="1000"/>
                                        <p:tgtEl>
                                          <p:spTgt spid="28"/>
                                        </p:tgtEl>
                                      </p:cBhvr>
                                    </p:animEffect>
                                    <p:anim calcmode="lin" valueType="num">
                                      <p:cBhvr>
                                        <p:cTn id="110" dur="1000" fill="hold"/>
                                        <p:tgtEl>
                                          <p:spTgt spid="28"/>
                                        </p:tgtEl>
                                        <p:attrNameLst>
                                          <p:attrName>ppt_x</p:attrName>
                                        </p:attrNameLst>
                                      </p:cBhvr>
                                      <p:tavLst>
                                        <p:tav tm="0">
                                          <p:val>
                                            <p:strVal val="#ppt_x"/>
                                          </p:val>
                                        </p:tav>
                                        <p:tav tm="100000">
                                          <p:val>
                                            <p:strVal val="#ppt_x"/>
                                          </p:val>
                                        </p:tav>
                                      </p:tavLst>
                                    </p:anim>
                                    <p:anim calcmode="lin" valueType="num">
                                      <p:cBhvr>
                                        <p:cTn id="111" dur="1000" fill="hold"/>
                                        <p:tgtEl>
                                          <p:spTgt spid="28"/>
                                        </p:tgtEl>
                                        <p:attrNameLst>
                                          <p:attrName>ppt_y</p:attrName>
                                        </p:attrNameLst>
                                      </p:cBhvr>
                                      <p:tavLst>
                                        <p:tav tm="0">
                                          <p:val>
                                            <p:strVal val="#ppt_y-.1"/>
                                          </p:val>
                                        </p:tav>
                                        <p:tav tm="100000">
                                          <p:val>
                                            <p:strVal val="#ppt_y"/>
                                          </p:val>
                                        </p:tav>
                                      </p:tavLst>
                                    </p:anim>
                                  </p:childTnLst>
                                </p:cTn>
                              </p:par>
                              <p:par>
                                <p:cTn id="112" presetID="47" presetClass="entr" presetSubtype="0"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Effect transition="in" filter="fade">
                                      <p:cBhvr>
                                        <p:cTn id="114" dur="1000"/>
                                        <p:tgtEl>
                                          <p:spTgt spid="29"/>
                                        </p:tgtEl>
                                      </p:cBhvr>
                                    </p:animEffect>
                                    <p:anim calcmode="lin" valueType="num">
                                      <p:cBhvr>
                                        <p:cTn id="115" dur="1000" fill="hold"/>
                                        <p:tgtEl>
                                          <p:spTgt spid="29"/>
                                        </p:tgtEl>
                                        <p:attrNameLst>
                                          <p:attrName>ppt_x</p:attrName>
                                        </p:attrNameLst>
                                      </p:cBhvr>
                                      <p:tavLst>
                                        <p:tav tm="0">
                                          <p:val>
                                            <p:strVal val="#ppt_x"/>
                                          </p:val>
                                        </p:tav>
                                        <p:tav tm="100000">
                                          <p:val>
                                            <p:strVal val="#ppt_x"/>
                                          </p:val>
                                        </p:tav>
                                      </p:tavLst>
                                    </p:anim>
                                    <p:anim calcmode="lin" valueType="num">
                                      <p:cBhvr>
                                        <p:cTn id="11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47" presetClass="entr" presetSubtype="0" fill="hold" grpId="0" nodeType="click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fade">
                                      <p:cBhvr>
                                        <p:cTn id="121" dur="1000"/>
                                        <p:tgtEl>
                                          <p:spTgt spid="6"/>
                                        </p:tgtEl>
                                      </p:cBhvr>
                                    </p:animEffect>
                                    <p:anim calcmode="lin" valueType="num">
                                      <p:cBhvr>
                                        <p:cTn id="122" dur="1000" fill="hold"/>
                                        <p:tgtEl>
                                          <p:spTgt spid="6"/>
                                        </p:tgtEl>
                                        <p:attrNameLst>
                                          <p:attrName>ppt_x</p:attrName>
                                        </p:attrNameLst>
                                      </p:cBhvr>
                                      <p:tavLst>
                                        <p:tav tm="0">
                                          <p:val>
                                            <p:strVal val="#ppt_x"/>
                                          </p:val>
                                        </p:tav>
                                        <p:tav tm="100000">
                                          <p:val>
                                            <p:strVal val="#ppt_x"/>
                                          </p:val>
                                        </p:tav>
                                      </p:tavLst>
                                    </p:anim>
                                    <p:anim calcmode="lin" valueType="num">
                                      <p:cBhvr>
                                        <p:cTn id="1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47" presetClass="entr" presetSubtype="0" fill="hold" grpId="0" nodeType="clickEffect">
                                  <p:stCondLst>
                                    <p:cond delay="0"/>
                                  </p:stCondLst>
                                  <p:childTnLst>
                                    <p:set>
                                      <p:cBhvr>
                                        <p:cTn id="127" dur="1" fill="hold">
                                          <p:stCondLst>
                                            <p:cond delay="0"/>
                                          </p:stCondLst>
                                        </p:cTn>
                                        <p:tgtEl>
                                          <p:spTgt spid="30"/>
                                        </p:tgtEl>
                                        <p:attrNameLst>
                                          <p:attrName>style.visibility</p:attrName>
                                        </p:attrNameLst>
                                      </p:cBhvr>
                                      <p:to>
                                        <p:strVal val="visible"/>
                                      </p:to>
                                    </p:set>
                                    <p:animEffect transition="in" filter="fade">
                                      <p:cBhvr>
                                        <p:cTn id="128" dur="1000"/>
                                        <p:tgtEl>
                                          <p:spTgt spid="30"/>
                                        </p:tgtEl>
                                      </p:cBhvr>
                                    </p:animEffect>
                                    <p:anim calcmode="lin" valueType="num">
                                      <p:cBhvr>
                                        <p:cTn id="129" dur="1000" fill="hold"/>
                                        <p:tgtEl>
                                          <p:spTgt spid="30"/>
                                        </p:tgtEl>
                                        <p:attrNameLst>
                                          <p:attrName>ppt_x</p:attrName>
                                        </p:attrNameLst>
                                      </p:cBhvr>
                                      <p:tavLst>
                                        <p:tav tm="0">
                                          <p:val>
                                            <p:strVal val="#ppt_x"/>
                                          </p:val>
                                        </p:tav>
                                        <p:tav tm="100000">
                                          <p:val>
                                            <p:strVal val="#ppt_x"/>
                                          </p:val>
                                        </p:tav>
                                      </p:tavLst>
                                    </p:anim>
                                    <p:anim calcmode="lin" valueType="num">
                                      <p:cBhvr>
                                        <p:cTn id="130" dur="1000" fill="hold"/>
                                        <p:tgtEl>
                                          <p:spTgt spid="30"/>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fade">
                                      <p:cBhvr>
                                        <p:cTn id="133" dur="1000"/>
                                        <p:tgtEl>
                                          <p:spTgt spid="31"/>
                                        </p:tgtEl>
                                      </p:cBhvr>
                                    </p:animEffect>
                                    <p:anim calcmode="lin" valueType="num">
                                      <p:cBhvr>
                                        <p:cTn id="134" dur="1000" fill="hold"/>
                                        <p:tgtEl>
                                          <p:spTgt spid="31"/>
                                        </p:tgtEl>
                                        <p:attrNameLst>
                                          <p:attrName>ppt_x</p:attrName>
                                        </p:attrNameLst>
                                      </p:cBhvr>
                                      <p:tavLst>
                                        <p:tav tm="0">
                                          <p:val>
                                            <p:strVal val="#ppt_x"/>
                                          </p:val>
                                        </p:tav>
                                        <p:tav tm="100000">
                                          <p:val>
                                            <p:strVal val="#ppt_x"/>
                                          </p:val>
                                        </p:tav>
                                      </p:tavLst>
                                    </p:anim>
                                    <p:anim calcmode="lin" valueType="num">
                                      <p:cBhvr>
                                        <p:cTn id="13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p:bldP spid="29" grpId="0" animBg="1"/>
      <p:bldP spid="30" grpId="0"/>
      <p:bldP spid="31" grpId="0" animBg="1"/>
      <p:bldP spid="32" grpId="0"/>
      <p:bldP spid="33" grpId="0" animBg="1"/>
      <p:bldP spid="34"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1" y="138026"/>
            <a:ext cx="11704675" cy="606518"/>
          </a:xfrm>
        </p:spPr>
        <p:txBody>
          <a:bodyPr>
            <a:normAutofit/>
          </a:bodyPr>
          <a:lstStyle/>
          <a:p>
            <a:r>
              <a:rPr lang="en-US" sz="2800" b="1" dirty="0">
                <a:solidFill>
                  <a:schemeClr val="tx2"/>
                </a:solidFill>
              </a:rPr>
              <a:t>The Abused of Psychiatry – What Has History Thought us?</a:t>
            </a: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414670" y="1084520"/>
            <a:ext cx="11533666" cy="5028935"/>
          </a:xfrm>
        </p:spPr>
        <p:txBody>
          <a:bodyPr>
            <a:normAutofit/>
          </a:bodyPr>
          <a:lstStyle/>
          <a:p>
            <a:pPr>
              <a:buClr>
                <a:schemeClr val="tx2"/>
              </a:buClr>
            </a:pPr>
            <a:r>
              <a:rPr lang="en-US" sz="2200" dirty="0"/>
              <a:t>Highly complex causes </a:t>
            </a:r>
            <a:r>
              <a:rPr lang="en-US" sz="1800" dirty="0"/>
              <a:t>(Fulford et al.)</a:t>
            </a:r>
            <a:r>
              <a:rPr lang="en-US" sz="2200" dirty="0"/>
              <a:t>:</a:t>
            </a:r>
          </a:p>
          <a:p>
            <a:pPr lvl="1">
              <a:buClr>
                <a:schemeClr val="tx2"/>
              </a:buClr>
            </a:pPr>
            <a:r>
              <a:rPr lang="en-US" sz="1800" dirty="0"/>
              <a:t>social and political pressures</a:t>
            </a:r>
          </a:p>
          <a:p>
            <a:pPr lvl="1">
              <a:buClr>
                <a:schemeClr val="tx2"/>
              </a:buClr>
            </a:pPr>
            <a:r>
              <a:rPr lang="en-US" sz="1800" dirty="0"/>
              <a:t>a lack of democratic tradition</a:t>
            </a:r>
          </a:p>
          <a:p>
            <a:pPr lvl="1">
              <a:buClr>
                <a:schemeClr val="tx2"/>
              </a:buClr>
            </a:pPr>
            <a:r>
              <a:rPr lang="en-US" sz="1800" dirty="0"/>
              <a:t>poor standards of clinical training and practice</a:t>
            </a:r>
          </a:p>
          <a:p>
            <a:pPr lvl="1">
              <a:buClr>
                <a:schemeClr val="tx2"/>
              </a:buClr>
            </a:pPr>
            <a:r>
              <a:rPr lang="en-US" sz="1800" dirty="0"/>
              <a:t>inadequate procedural quality assurance</a:t>
            </a:r>
          </a:p>
          <a:p>
            <a:pPr lvl="1">
              <a:buClr>
                <a:schemeClr val="tx2"/>
              </a:buClr>
            </a:pPr>
            <a:r>
              <a:rPr lang="en-US" sz="1800" dirty="0"/>
              <a:t>inadequate public awareness</a:t>
            </a:r>
          </a:p>
          <a:p>
            <a:pPr lvl="1">
              <a:buClr>
                <a:schemeClr val="tx2"/>
              </a:buClr>
            </a:pPr>
            <a:r>
              <a:rPr lang="en-US" sz="1800" dirty="0"/>
              <a:t>inadequate legislature </a:t>
            </a:r>
          </a:p>
          <a:p>
            <a:pPr lvl="1">
              <a:buClr>
                <a:schemeClr val="tx2"/>
              </a:buClr>
            </a:pPr>
            <a:r>
              <a:rPr lang="en-US" sz="1800" dirty="0"/>
              <a:t>inadequate scientific precision of the disease</a:t>
            </a:r>
          </a:p>
          <a:p>
            <a:pPr marL="457200" lvl="1" indent="0">
              <a:buClr>
                <a:schemeClr val="tx2"/>
              </a:buClr>
              <a:buNone/>
            </a:pPr>
            <a:r>
              <a:rPr lang="en-US" sz="1800" dirty="0"/>
              <a:t>    model and diagnostic criteria </a:t>
            </a:r>
          </a:p>
          <a:p>
            <a:pPr>
              <a:buClr>
                <a:schemeClr val="tx2"/>
              </a:buClr>
            </a:pPr>
            <a:endParaRPr lang="en-US" sz="2200" dirty="0"/>
          </a:p>
          <a:p>
            <a:pPr lvl="1">
              <a:buClr>
                <a:schemeClr val="tx2"/>
              </a:buClr>
            </a:pPr>
            <a:endParaRPr lang="en-US" b="1" dirty="0"/>
          </a:p>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cxnSp>
        <p:nvCxnSpPr>
          <p:cNvPr id="17" name="Straight Arrow Connector 16">
            <a:extLst>
              <a:ext uri="{FF2B5EF4-FFF2-40B4-BE49-F238E27FC236}">
                <a16:creationId xmlns:a16="http://schemas.microsoft.com/office/drawing/2014/main" xmlns="" id="{B2E1E9F3-C6B0-469C-98AD-A45CD5A58924}"/>
              </a:ext>
            </a:extLst>
          </p:cNvPr>
          <p:cNvCxnSpPr/>
          <p:nvPr/>
        </p:nvCxnSpPr>
        <p:spPr>
          <a:xfrm>
            <a:off x="5520622" y="2519926"/>
            <a:ext cx="135033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xmlns="" id="{76C4EDB7-D657-4AB6-8B7E-57ABA9743F8D}"/>
              </a:ext>
            </a:extLst>
          </p:cNvPr>
          <p:cNvSpPr txBox="1"/>
          <p:nvPr/>
        </p:nvSpPr>
        <p:spPr>
          <a:xfrm>
            <a:off x="7103202" y="1838340"/>
            <a:ext cx="4348883" cy="1200329"/>
          </a:xfrm>
          <a:prstGeom prst="rect">
            <a:avLst/>
          </a:prstGeom>
          <a:noFill/>
        </p:spPr>
        <p:txBody>
          <a:bodyPr wrap="none" rtlCol="0">
            <a:spAutoFit/>
          </a:bodyPr>
          <a:lstStyle/>
          <a:p>
            <a:pPr marL="285750" indent="-285750">
              <a:buFont typeface="Arial" panose="020B0604020202020204" pitchFamily="34" charset="0"/>
              <a:buChar char="•"/>
            </a:pPr>
            <a:r>
              <a:rPr lang="en-US" dirty="0"/>
              <a:t>Patients’ rights violation</a:t>
            </a:r>
          </a:p>
          <a:p>
            <a:pPr marL="285750" indent="-285750">
              <a:buFont typeface="Arial" panose="020B0604020202020204" pitchFamily="34" charset="0"/>
              <a:buChar char="•"/>
            </a:pPr>
            <a:r>
              <a:rPr lang="en-US" dirty="0"/>
              <a:t>Confining people for their political beliefs</a:t>
            </a:r>
          </a:p>
          <a:p>
            <a:pPr marL="285750" indent="-285750">
              <a:buFont typeface="Arial" panose="020B0604020202020204" pitchFamily="34" charset="0"/>
              <a:buChar char="•"/>
            </a:pPr>
            <a:r>
              <a:rPr lang="en-US" dirty="0"/>
              <a:t>Punitive use of psychiatric medications </a:t>
            </a:r>
          </a:p>
          <a:p>
            <a:pPr marL="285750" indent="-285750">
              <a:buFont typeface="Arial" panose="020B0604020202020204" pitchFamily="34" charset="0"/>
              <a:buChar char="•"/>
            </a:pPr>
            <a:r>
              <a:rPr lang="en-US" dirty="0"/>
              <a:t>Oppressions of intellectuals and scientists</a:t>
            </a:r>
            <a:endParaRPr lang="hr-HR" dirty="0"/>
          </a:p>
        </p:txBody>
      </p:sp>
      <p:sp>
        <p:nvSpPr>
          <p:cNvPr id="20" name="Rectangle: Rounded Corners 19">
            <a:extLst>
              <a:ext uri="{FF2B5EF4-FFF2-40B4-BE49-F238E27FC236}">
                <a16:creationId xmlns:a16="http://schemas.microsoft.com/office/drawing/2014/main" xmlns="" id="{EB9B521A-1D27-4CDC-A808-03934BF9371C}"/>
              </a:ext>
            </a:extLst>
          </p:cNvPr>
          <p:cNvSpPr/>
          <p:nvPr/>
        </p:nvSpPr>
        <p:spPr>
          <a:xfrm>
            <a:off x="804421" y="4452662"/>
            <a:ext cx="10122194" cy="132081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It will take some time to learn that the role of the mental health profession in a democratic society is to be technical advisers on the degree of disorder and risk to the legal system, not an "instrument" of abuse guarding this political system.</a:t>
            </a:r>
          </a:p>
          <a:p>
            <a:pPr algn="r"/>
            <a:r>
              <a:rPr lang="en-US" i="1" dirty="0"/>
              <a:t>Helen Lavretsky, 1998</a:t>
            </a:r>
            <a:endParaRPr lang="hr-HR" i="1" dirty="0"/>
          </a:p>
        </p:txBody>
      </p:sp>
    </p:spTree>
    <p:extLst>
      <p:ext uri="{BB962C8B-B14F-4D97-AF65-F5344CB8AC3E}">
        <p14:creationId xmlns:p14="http://schemas.microsoft.com/office/powerpoint/2010/main" xmlns="" val="247347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9764"/>
            <a:ext cx="11704675" cy="884004"/>
          </a:xfrm>
        </p:spPr>
        <p:txBody>
          <a:bodyPr>
            <a:normAutofit fontScale="90000"/>
          </a:bodyPr>
          <a:lstStyle/>
          <a:p>
            <a:r>
              <a:rPr lang="en-US" sz="2800" b="1" dirty="0">
                <a:solidFill>
                  <a:schemeClr val="tx2"/>
                </a:solidFill>
              </a:rPr>
              <a:t>The Standards and Mechanisms of Ensuring the Rights of Psychiatric Patients within the Convention for the Protection of Human Rights and Fundamental Freedoms</a:t>
            </a: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157215" y="903768"/>
            <a:ext cx="11791121" cy="5380470"/>
          </a:xfrm>
        </p:spPr>
        <p:txBody>
          <a:bodyPr>
            <a:normAutofit/>
          </a:bodyPr>
          <a:lstStyle/>
          <a:p>
            <a:pPr lvl="1">
              <a:buClr>
                <a:schemeClr val="tx2"/>
              </a:buClr>
            </a:pPr>
            <a:endParaRPr lang="en-US" sz="800"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sp>
        <p:nvSpPr>
          <p:cNvPr id="10" name="Rectangle: Rounded Corners 9">
            <a:extLst>
              <a:ext uri="{FF2B5EF4-FFF2-40B4-BE49-F238E27FC236}">
                <a16:creationId xmlns:a16="http://schemas.microsoft.com/office/drawing/2014/main" xmlns="" id="{1B27FB34-05B7-4026-964C-F5FC4ECEA524}"/>
              </a:ext>
            </a:extLst>
          </p:cNvPr>
          <p:cNvSpPr/>
          <p:nvPr/>
        </p:nvSpPr>
        <p:spPr>
          <a:xfrm>
            <a:off x="1165537" y="1806913"/>
            <a:ext cx="9556899" cy="104097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a:t>ARTICLE 3</a:t>
            </a:r>
          </a:p>
          <a:p>
            <a:pPr algn="ctr"/>
            <a:r>
              <a:rPr lang="en-US" b="1" dirty="0"/>
              <a:t>Prohibition of torture</a:t>
            </a:r>
          </a:p>
          <a:p>
            <a:pPr algn="ctr"/>
            <a:r>
              <a:rPr lang="en-US" dirty="0"/>
              <a:t>No one shall be subjected to torture or to </a:t>
            </a:r>
            <a:r>
              <a:rPr lang="en-US" dirty="0">
                <a:solidFill>
                  <a:srgbClr val="C00000"/>
                </a:solidFill>
              </a:rPr>
              <a:t>inhuman</a:t>
            </a:r>
            <a:r>
              <a:rPr lang="en-US" dirty="0"/>
              <a:t> or </a:t>
            </a:r>
            <a:r>
              <a:rPr lang="en-US" dirty="0">
                <a:solidFill>
                  <a:srgbClr val="C00000"/>
                </a:solidFill>
              </a:rPr>
              <a:t>degrading treatment</a:t>
            </a:r>
            <a:r>
              <a:rPr lang="en-US" dirty="0"/>
              <a:t> or </a:t>
            </a:r>
            <a:r>
              <a:rPr lang="en-US" dirty="0">
                <a:solidFill>
                  <a:srgbClr val="C00000"/>
                </a:solidFill>
              </a:rPr>
              <a:t>punishment</a:t>
            </a:r>
            <a:endParaRPr lang="hr-HR" dirty="0">
              <a:solidFill>
                <a:srgbClr val="C00000"/>
              </a:solidFill>
            </a:endParaRPr>
          </a:p>
        </p:txBody>
      </p:sp>
      <p:sp>
        <p:nvSpPr>
          <p:cNvPr id="17" name="Rectangle: Rounded Corners 16">
            <a:extLst>
              <a:ext uri="{FF2B5EF4-FFF2-40B4-BE49-F238E27FC236}">
                <a16:creationId xmlns:a16="http://schemas.microsoft.com/office/drawing/2014/main" xmlns="" id="{EEB2E50C-E2B8-40EC-A63A-44A7D729B2B0}"/>
              </a:ext>
            </a:extLst>
          </p:cNvPr>
          <p:cNvSpPr/>
          <p:nvPr/>
        </p:nvSpPr>
        <p:spPr>
          <a:xfrm>
            <a:off x="1180078" y="3405733"/>
            <a:ext cx="9556899" cy="224361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a:t>ARTICLE 5</a:t>
            </a:r>
          </a:p>
          <a:p>
            <a:pPr algn="ctr"/>
            <a:r>
              <a:rPr lang="en-US" b="1" dirty="0"/>
              <a:t>Right to liberty and security</a:t>
            </a:r>
          </a:p>
          <a:p>
            <a:pPr marL="342900" indent="-342900">
              <a:buAutoNum type="arabicPeriod"/>
            </a:pPr>
            <a:r>
              <a:rPr lang="en-US" dirty="0"/>
              <a:t>Everyone has the right to liberty and security of person. No one shall be deprived of his liberty save in the following cases and in accordance with a procedure prescribed by law:</a:t>
            </a:r>
          </a:p>
          <a:p>
            <a:r>
              <a:rPr lang="en-US" dirty="0"/>
              <a:t>       (…)</a:t>
            </a:r>
          </a:p>
          <a:p>
            <a:r>
              <a:rPr lang="en-US" dirty="0"/>
              <a:t>       (e) </a:t>
            </a:r>
            <a:r>
              <a:rPr lang="en-US" dirty="0">
                <a:solidFill>
                  <a:srgbClr val="008000"/>
                </a:solidFill>
              </a:rPr>
              <a:t>the </a:t>
            </a:r>
            <a:r>
              <a:rPr lang="en-US" dirty="0">
                <a:solidFill>
                  <a:srgbClr val="C00000"/>
                </a:solidFill>
              </a:rPr>
              <a:t>lawful</a:t>
            </a:r>
            <a:r>
              <a:rPr lang="en-US" dirty="0">
                <a:solidFill>
                  <a:srgbClr val="008000"/>
                </a:solidFill>
              </a:rPr>
              <a:t> detention of persons </a:t>
            </a:r>
            <a:r>
              <a:rPr lang="en-US" dirty="0"/>
              <a:t>for the prevention of the spreading of infectious diseases, </a:t>
            </a:r>
          </a:p>
          <a:p>
            <a:r>
              <a:rPr lang="en-US" dirty="0"/>
              <a:t>             of </a:t>
            </a:r>
            <a:r>
              <a:rPr lang="en-US" dirty="0">
                <a:solidFill>
                  <a:srgbClr val="008000"/>
                </a:solidFill>
              </a:rPr>
              <a:t>persons of unsound mind</a:t>
            </a:r>
            <a:r>
              <a:rPr lang="en-US" dirty="0"/>
              <a:t>, alcoholics or drug addicts or vagrants;</a:t>
            </a:r>
            <a:endParaRPr lang="hr-HR" dirty="0"/>
          </a:p>
        </p:txBody>
      </p:sp>
      <p:pic>
        <p:nvPicPr>
          <p:cNvPr id="14" name="Picture 13">
            <a:extLst>
              <a:ext uri="{FF2B5EF4-FFF2-40B4-BE49-F238E27FC236}">
                <a16:creationId xmlns:a16="http://schemas.microsoft.com/office/drawing/2014/main" xmlns="" id="{B0CED585-109F-4734-8CA4-7E25E9AADE81}"/>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18393" y="882119"/>
            <a:ext cx="972055" cy="1215069"/>
          </a:xfrm>
          <a:prstGeom prst="rect">
            <a:avLst/>
          </a:prstGeom>
        </p:spPr>
      </p:pic>
    </p:spTree>
    <p:extLst>
      <p:ext uri="{BB962C8B-B14F-4D97-AF65-F5344CB8AC3E}">
        <p14:creationId xmlns:p14="http://schemas.microsoft.com/office/powerpoint/2010/main" xmlns="" val="8234783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63703"/>
            <a:ext cx="11704675" cy="606518"/>
          </a:xfrm>
        </p:spPr>
        <p:txBody>
          <a:bodyPr>
            <a:normAutofit/>
          </a:bodyPr>
          <a:lstStyle/>
          <a:p>
            <a:r>
              <a:rPr lang="pt-BR" sz="2800" b="1" dirty="0">
                <a:solidFill>
                  <a:schemeClr val="tx2"/>
                </a:solidFill>
              </a:rPr>
              <a:t>M.S. v. Croatia (no. 2)</a:t>
            </a:r>
            <a:r>
              <a:rPr lang="en-US" sz="2800" b="1" dirty="0">
                <a:solidFill>
                  <a:schemeClr val="tx2"/>
                </a:solidFill>
              </a:rPr>
              <a:t>, Application no. 63993/00, 20 October 2005</a:t>
            </a:r>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xmlns="" id="{634FB910-BF16-4AC5-AD96-F34F0F28E27B}"/>
              </a:ext>
            </a:extLst>
          </p:cNvPr>
          <p:cNvSpPr>
            <a:spLocks noGrp="1"/>
          </p:cNvSpPr>
          <p:nvPr>
            <p:ph idx="1"/>
          </p:nvPr>
        </p:nvSpPr>
        <p:spPr>
          <a:xfrm>
            <a:off x="57505" y="910097"/>
            <a:ext cx="11296294" cy="5281853"/>
          </a:xfrm>
        </p:spPr>
        <p:txBody>
          <a:bodyPr>
            <a:normAutofit/>
          </a:bodyPr>
          <a:lstStyle/>
          <a:p>
            <a:pPr>
              <a:buClr>
                <a:schemeClr val="tx2"/>
              </a:buClr>
            </a:pPr>
            <a:r>
              <a:rPr lang="en-US" sz="1400" dirty="0"/>
              <a:t>For several years the applicant had been under the supervision of, and had been receiving various types of financial assistance amounting to some 600 Croatian </a:t>
            </a:r>
            <a:r>
              <a:rPr lang="en-US" sz="1400" dirty="0" err="1"/>
              <a:t>kunas</a:t>
            </a:r>
            <a:r>
              <a:rPr lang="en-US" sz="1400" dirty="0"/>
              <a:t> (HRK) per month from, a local social care </a:t>
            </a:r>
            <a:r>
              <a:rPr lang="en-US" sz="1400" dirty="0" err="1"/>
              <a:t>centre</a:t>
            </a:r>
            <a:r>
              <a:rPr lang="en-US" sz="1400" dirty="0"/>
              <a:t>. She was a person with polymorphic health issues.</a:t>
            </a:r>
          </a:p>
          <a:p>
            <a:pPr>
              <a:buClr>
                <a:schemeClr val="tx2"/>
              </a:buClr>
            </a:pPr>
            <a:r>
              <a:rPr lang="en-US" sz="1400" dirty="0"/>
              <a:t>On </a:t>
            </a:r>
            <a:r>
              <a:rPr lang="en-US" sz="1400" dirty="0">
                <a:solidFill>
                  <a:srgbClr val="993300"/>
                </a:solidFill>
              </a:rPr>
              <a:t>29 October 2012 </a:t>
            </a:r>
            <a:r>
              <a:rPr lang="en-US" sz="1400" dirty="0"/>
              <a:t>the applicant went to see her family doctor </a:t>
            </a:r>
            <a:r>
              <a:rPr lang="en-US" sz="1400" dirty="0">
                <a:solidFill>
                  <a:srgbClr val="008000"/>
                </a:solidFill>
              </a:rPr>
              <a:t>complaining of severe lower-back pain</a:t>
            </a:r>
            <a:r>
              <a:rPr lang="en-US" sz="1400" dirty="0"/>
              <a:t>. Her doctor, after having examined her, called the emergency health service and sent the applicant for some further medical checks. In the emergency service, she was </a:t>
            </a:r>
            <a:r>
              <a:rPr lang="en-US" sz="1400" dirty="0">
                <a:solidFill>
                  <a:srgbClr val="008000"/>
                </a:solidFill>
              </a:rPr>
              <a:t>diagnosed with lumbago </a:t>
            </a:r>
            <a:r>
              <a:rPr lang="en-US" sz="1400" dirty="0"/>
              <a:t>and sent the applicant for further medical checks by a neurologist. On the same day, the neurologist made a diagnosis of </a:t>
            </a:r>
            <a:r>
              <a:rPr lang="en-US" sz="1400" dirty="0">
                <a:solidFill>
                  <a:srgbClr val="008000"/>
                </a:solidFill>
              </a:rPr>
              <a:t>back pain and anxiety disorder</a:t>
            </a:r>
            <a:r>
              <a:rPr lang="en-US" sz="1400" dirty="0"/>
              <a:t>, and sent the applicant for a further examination by a psychiatrist. The psychiatrist found that she was making fanciful and confusing allegations of persecution by various doctors and made a diagnosis of </a:t>
            </a:r>
            <a:r>
              <a:rPr lang="en-US" sz="1400" dirty="0">
                <a:solidFill>
                  <a:srgbClr val="008000"/>
                </a:solidFill>
              </a:rPr>
              <a:t>acute psychotic disorder</a:t>
            </a:r>
            <a:r>
              <a:rPr lang="en-US" sz="1400" dirty="0"/>
              <a:t>, </a:t>
            </a:r>
            <a:r>
              <a:rPr lang="en-US" sz="1400" dirty="0">
                <a:solidFill>
                  <a:srgbClr val="008000"/>
                </a:solidFill>
              </a:rPr>
              <a:t>systemic delusional disorder </a:t>
            </a:r>
            <a:r>
              <a:rPr lang="en-US" sz="1400" dirty="0"/>
              <a:t>and </a:t>
            </a:r>
            <a:r>
              <a:rPr lang="en-US" sz="1400" dirty="0">
                <a:solidFill>
                  <a:srgbClr val="008000"/>
                </a:solidFill>
              </a:rPr>
              <a:t>delusional dysmorphic disorder</a:t>
            </a:r>
            <a:r>
              <a:rPr lang="en-US" sz="1400" dirty="0"/>
              <a:t>, and </a:t>
            </a:r>
            <a:r>
              <a:rPr lang="en-US" sz="1400" dirty="0">
                <a:solidFill>
                  <a:srgbClr val="008000"/>
                </a:solidFill>
              </a:rPr>
              <a:t>prescribed hospitalization.</a:t>
            </a:r>
          </a:p>
          <a:p>
            <a:pPr>
              <a:buClr>
                <a:schemeClr val="tx2"/>
              </a:buClr>
            </a:pPr>
            <a:r>
              <a:rPr lang="en-US" sz="1400" dirty="0"/>
              <a:t>The applicant was immediately </a:t>
            </a:r>
            <a:r>
              <a:rPr lang="en-US" sz="1400" dirty="0">
                <a:solidFill>
                  <a:srgbClr val="C00000"/>
                </a:solidFill>
              </a:rPr>
              <a:t>admitted against her will to a psychiatric clinic </a:t>
            </a:r>
            <a:r>
              <a:rPr lang="en-US" sz="1400" dirty="0"/>
              <a:t>where she was </a:t>
            </a:r>
            <a:r>
              <a:rPr lang="en-US" sz="1400" i="1" dirty="0">
                <a:solidFill>
                  <a:srgbClr val="C00000"/>
                </a:solidFill>
              </a:rPr>
              <a:t>forcibly tied to a bed with four belts tightened around her ankles and wrists in an isolation room</a:t>
            </a:r>
            <a:r>
              <a:rPr lang="en-US" sz="1400" dirty="0"/>
              <a:t> and </a:t>
            </a:r>
            <a:r>
              <a:rPr lang="en-US" sz="1400" i="1" dirty="0">
                <a:solidFill>
                  <a:srgbClr val="C00000"/>
                </a:solidFill>
              </a:rPr>
              <a:t>forcefully injected with a strong drug</a:t>
            </a:r>
            <a:r>
              <a:rPr lang="en-US" sz="1400" dirty="0"/>
              <a:t>.  She was </a:t>
            </a:r>
            <a:r>
              <a:rPr lang="en-US" sz="1400" i="1" dirty="0">
                <a:solidFill>
                  <a:srgbClr val="C00000"/>
                </a:solidFill>
              </a:rPr>
              <a:t>kept in that position until the next morning </a:t>
            </a:r>
            <a:r>
              <a:rPr lang="en-US" sz="1400" i="1" dirty="0"/>
              <a:t>and felt severe pain in her back.</a:t>
            </a:r>
            <a:r>
              <a:rPr lang="en-US" sz="1400" i="1" dirty="0">
                <a:solidFill>
                  <a:srgbClr val="C00000"/>
                </a:solidFill>
              </a:rPr>
              <a:t> </a:t>
            </a:r>
            <a:r>
              <a:rPr lang="en-US" sz="1400" dirty="0"/>
              <a:t>A county court subsequently ordered her </a:t>
            </a:r>
            <a:r>
              <a:rPr lang="en-US" sz="1400" u="sng" dirty="0"/>
              <a:t>continued confinement in the clinic </a:t>
            </a:r>
            <a:r>
              <a:rPr lang="en-US" sz="1400" dirty="0"/>
              <a:t>in a decision </a:t>
            </a:r>
            <a:r>
              <a:rPr lang="en-US" sz="1400" b="1" dirty="0"/>
              <a:t>after 10 minutes hearing</a:t>
            </a:r>
            <a:r>
              <a:rPr lang="en-US" sz="1400" dirty="0"/>
              <a:t>. The involuntary confinement was ordered </a:t>
            </a:r>
            <a:r>
              <a:rPr lang="en-US" sz="1400" dirty="0">
                <a:solidFill>
                  <a:srgbClr val="993300"/>
                </a:solidFill>
              </a:rPr>
              <a:t>until 28 November 2012</a:t>
            </a:r>
            <a:r>
              <a:rPr lang="en-US" sz="1400" dirty="0"/>
              <a:t>. The decision was upheld by a three-judge panel, despite the applicant’s request for her discharge and complaints of ill-treatment in the clinic. The applicant addressed a handwritten complaint to the director of the hospital and the director of the R. Clinical Hospital Centre, dated 8 November 2012, however, the complaint was never forwarded to the hospital’s director or any other competent hospital authority. The applicant was </a:t>
            </a:r>
            <a:r>
              <a:rPr lang="en-US" sz="1400" dirty="0">
                <a:solidFill>
                  <a:srgbClr val="008000"/>
                </a:solidFill>
              </a:rPr>
              <a:t>discharged a month after her forced hospitalization </a:t>
            </a:r>
            <a:r>
              <a:rPr lang="en-US" sz="1400" dirty="0"/>
              <a:t>(on 29 November 2012).</a:t>
            </a:r>
          </a:p>
          <a:p>
            <a:pPr>
              <a:buClr>
                <a:schemeClr val="tx2"/>
              </a:buClr>
            </a:pPr>
            <a:endParaRPr lang="en-US" sz="1400" u="sng" dirty="0"/>
          </a:p>
          <a:p>
            <a:pPr>
              <a:buClr>
                <a:schemeClr val="tx2"/>
              </a:buClr>
            </a:pPr>
            <a:endParaRPr lang="en-US" b="1" dirty="0"/>
          </a:p>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1" name="TextBox 10">
            <a:extLst>
              <a:ext uri="{FF2B5EF4-FFF2-40B4-BE49-F238E27FC236}">
                <a16:creationId xmlns:a16="http://schemas.microsoft.com/office/drawing/2014/main" xmlns="" id="{568A1927-D224-4A24-BD78-A17B5C9CC13E}"/>
              </a:ext>
            </a:extLst>
          </p:cNvPr>
          <p:cNvSpPr txBox="1"/>
          <p:nvPr/>
        </p:nvSpPr>
        <p:spPr>
          <a:xfrm>
            <a:off x="62151" y="4550059"/>
            <a:ext cx="9709547" cy="1384995"/>
          </a:xfrm>
          <a:prstGeom prst="rect">
            <a:avLst/>
          </a:prstGeom>
          <a:noFill/>
        </p:spPr>
        <p:txBody>
          <a:bodyPr wrap="square" rtlCol="0">
            <a:spAutoFit/>
          </a:bodyPr>
          <a:lstStyle/>
          <a:p>
            <a:pPr marL="285750" indent="-285750">
              <a:buFont typeface="Arial" panose="020B0604020202020204" pitchFamily="34" charset="0"/>
              <a:buChar char="•"/>
            </a:pPr>
            <a:r>
              <a:rPr lang="en-US" sz="1400" dirty="0"/>
              <a:t>The complaint in writing to the hospital administration of ill-treatment during the applicant’s involuntary confinement and the pain suffered as a consequence of physical constraint for 15 hours, supported by medical documentation, raised an arguable claim of ill-treatment. This has triggered </a:t>
            </a:r>
            <a:r>
              <a:rPr lang="en-US" sz="1400" dirty="0">
                <a:solidFill>
                  <a:srgbClr val="008000"/>
                </a:solidFill>
              </a:rPr>
              <a:t>the authorities’ obligation to conduct an effective official investigation</a:t>
            </a:r>
            <a:r>
              <a:rPr lang="en-US" sz="1400" dirty="0"/>
              <a:t>. However, the complaints were not examined by the domestic courts or forwarded to other competent authorities for further investigation.</a:t>
            </a:r>
          </a:p>
          <a:p>
            <a:pPr marL="285750" indent="-285750">
              <a:buFont typeface="Arial" panose="020B0604020202020204" pitchFamily="34" charset="0"/>
              <a:buChar char="•"/>
            </a:pPr>
            <a:endParaRPr lang="hr-HR" sz="1400" dirty="0"/>
          </a:p>
          <a:p>
            <a:pPr marL="742950" lvl="1" indent="-285750">
              <a:buFont typeface="Arial" panose="020B0604020202020204" pitchFamily="34" charset="0"/>
              <a:buChar char="•"/>
            </a:pPr>
            <a:endParaRPr lang="en-US" sz="1400" dirty="0"/>
          </a:p>
        </p:txBody>
      </p:sp>
      <p:sp>
        <p:nvSpPr>
          <p:cNvPr id="12" name="Right Brace 11">
            <a:extLst>
              <a:ext uri="{FF2B5EF4-FFF2-40B4-BE49-F238E27FC236}">
                <a16:creationId xmlns:a16="http://schemas.microsoft.com/office/drawing/2014/main" xmlns="" id="{FEA350E8-C311-4527-8FC2-5FA7EDF38F52}"/>
              </a:ext>
            </a:extLst>
          </p:cNvPr>
          <p:cNvSpPr/>
          <p:nvPr/>
        </p:nvSpPr>
        <p:spPr>
          <a:xfrm>
            <a:off x="9693375" y="4429606"/>
            <a:ext cx="262467" cy="1175119"/>
          </a:xfrm>
          <a:prstGeom prst="righ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a:p>
        </p:txBody>
      </p:sp>
      <p:sp>
        <p:nvSpPr>
          <p:cNvPr id="13" name="TextBox 12">
            <a:extLst>
              <a:ext uri="{FF2B5EF4-FFF2-40B4-BE49-F238E27FC236}">
                <a16:creationId xmlns:a16="http://schemas.microsoft.com/office/drawing/2014/main" xmlns="" id="{242CD751-001D-4F4C-AEDB-BC4CC1FD2D82}"/>
              </a:ext>
            </a:extLst>
          </p:cNvPr>
          <p:cNvSpPr txBox="1"/>
          <p:nvPr/>
        </p:nvSpPr>
        <p:spPr>
          <a:xfrm>
            <a:off x="10043852" y="4376338"/>
            <a:ext cx="1905650" cy="1015663"/>
          </a:xfrm>
          <a:prstGeom prst="rect">
            <a:avLst/>
          </a:prstGeom>
          <a:noFill/>
        </p:spPr>
        <p:txBody>
          <a:bodyPr wrap="none" rtlCol="0">
            <a:spAutoFit/>
          </a:bodyPr>
          <a:lstStyle/>
          <a:p>
            <a:r>
              <a:rPr lang="en-US" sz="1500" dirty="0">
                <a:solidFill>
                  <a:srgbClr val="C00000"/>
                </a:solidFill>
              </a:rPr>
              <a:t>A violation of </a:t>
            </a:r>
          </a:p>
          <a:p>
            <a:r>
              <a:rPr lang="en-US" sz="1500" dirty="0">
                <a:solidFill>
                  <a:srgbClr val="C00000"/>
                </a:solidFill>
              </a:rPr>
              <a:t>procedural aspects of </a:t>
            </a:r>
          </a:p>
          <a:p>
            <a:r>
              <a:rPr lang="en-US" sz="1500" dirty="0">
                <a:solidFill>
                  <a:srgbClr val="C00000"/>
                </a:solidFill>
              </a:rPr>
              <a:t>Art. 3</a:t>
            </a:r>
          </a:p>
          <a:p>
            <a:r>
              <a:rPr lang="en-US" sz="1500" dirty="0">
                <a:solidFill>
                  <a:srgbClr val="C00000"/>
                </a:solidFill>
              </a:rPr>
              <a:t>Prohibition of torture</a:t>
            </a:r>
          </a:p>
        </p:txBody>
      </p:sp>
    </p:spTree>
    <p:extLst>
      <p:ext uri="{BB962C8B-B14F-4D97-AF65-F5344CB8AC3E}">
        <p14:creationId xmlns:p14="http://schemas.microsoft.com/office/powerpoint/2010/main" xmlns="" val="3121002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0-#ppt_w/2"/>
                                          </p:val>
                                        </p:tav>
                                        <p:tav tm="100000">
                                          <p:val>
                                            <p:strVal val="#ppt_x"/>
                                          </p:val>
                                        </p:tav>
                                      </p:tavLst>
                                    </p:anim>
                                    <p:anim calcmode="lin" valueType="num">
                                      <p:cBhvr additive="base">
                                        <p:cTn id="14" dur="500" fill="hold"/>
                                        <p:tgtEl>
                                          <p:spTgt spid="12"/>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0-#ppt_w/2"/>
                                          </p:val>
                                        </p:tav>
                                        <p:tav tm="100000">
                                          <p:val>
                                            <p:strVal val="#ppt_x"/>
                                          </p:val>
                                        </p:tav>
                                      </p:tavLst>
                                    </p:anim>
                                    <p:anim calcmode="lin" valueType="num">
                                      <p:cBhvr additive="base">
                                        <p:cTn id="1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9764"/>
            <a:ext cx="11704675" cy="606518"/>
          </a:xfrm>
        </p:spPr>
        <p:txBody>
          <a:bodyPr>
            <a:normAutofit/>
          </a:bodyPr>
          <a:lstStyle/>
          <a:p>
            <a:r>
              <a:rPr lang="en-US" sz="2800" b="1" dirty="0">
                <a:solidFill>
                  <a:schemeClr val="tx2"/>
                </a:solidFill>
              </a:rPr>
              <a:t>M.S. v. Croatia (no. 2), Application no. 63993/00, 20 October 2005</a:t>
            </a:r>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sp>
        <p:nvSpPr>
          <p:cNvPr id="10" name="Rectangle: Rounded Corners 9">
            <a:extLst>
              <a:ext uri="{FF2B5EF4-FFF2-40B4-BE49-F238E27FC236}">
                <a16:creationId xmlns:a16="http://schemas.microsoft.com/office/drawing/2014/main" xmlns="" id="{045B592B-7EFE-4677-9B4A-73F63AE43ABC}"/>
              </a:ext>
            </a:extLst>
          </p:cNvPr>
          <p:cNvSpPr/>
          <p:nvPr/>
        </p:nvSpPr>
        <p:spPr>
          <a:xfrm>
            <a:off x="350348" y="728948"/>
            <a:ext cx="9537854" cy="173545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US" sz="1400" dirty="0"/>
              <a:t>Seclusion and other forms of coercive and non-consensual measures against patients with psychological or intellectual disabilities have to be employed </a:t>
            </a:r>
            <a:r>
              <a:rPr lang="en-US" sz="1400" dirty="0">
                <a:solidFill>
                  <a:srgbClr val="008000"/>
                </a:solidFill>
              </a:rPr>
              <a:t>as a matter of last resort </a:t>
            </a:r>
            <a:r>
              <a:rPr lang="en-US" sz="1400" dirty="0"/>
              <a:t>and when their application </a:t>
            </a:r>
            <a:r>
              <a:rPr lang="en-US" sz="1400" dirty="0">
                <a:solidFill>
                  <a:srgbClr val="008000"/>
                </a:solidFill>
              </a:rPr>
              <a:t>is the only means available </a:t>
            </a:r>
            <a:r>
              <a:rPr lang="en-US" sz="1400" dirty="0"/>
              <a:t>to prevent </a:t>
            </a:r>
            <a:r>
              <a:rPr lang="en-US" sz="1400" dirty="0">
                <a:solidFill>
                  <a:srgbClr val="C00000"/>
                </a:solidFill>
              </a:rPr>
              <a:t>immediate</a:t>
            </a:r>
            <a:r>
              <a:rPr lang="en-US" sz="1400" dirty="0"/>
              <a:t> or </a:t>
            </a:r>
            <a:r>
              <a:rPr lang="en-US" sz="1400" dirty="0">
                <a:solidFill>
                  <a:srgbClr val="C00000"/>
                </a:solidFill>
              </a:rPr>
              <a:t>imminent</a:t>
            </a:r>
            <a:r>
              <a:rPr lang="en-US" sz="1400" dirty="0"/>
              <a:t> </a:t>
            </a:r>
            <a:r>
              <a:rPr lang="en-US" sz="1400" dirty="0">
                <a:solidFill>
                  <a:srgbClr val="C00000"/>
                </a:solidFill>
              </a:rPr>
              <a:t>harm</a:t>
            </a:r>
            <a:r>
              <a:rPr lang="en-US" sz="1400" dirty="0"/>
              <a:t> to the </a:t>
            </a:r>
            <a:r>
              <a:rPr lang="en-US" sz="1400" dirty="0">
                <a:solidFill>
                  <a:srgbClr val="C00000"/>
                </a:solidFill>
              </a:rPr>
              <a:t>patient or others</a:t>
            </a:r>
            <a:r>
              <a:rPr lang="en-US" sz="1400" dirty="0"/>
              <a:t>. Developments in contemporary legal standards require:</a:t>
            </a:r>
          </a:p>
          <a:p>
            <a:pPr marL="742950" lvl="1" indent="-285750">
              <a:buClr>
                <a:srgbClr val="008000"/>
              </a:buClr>
              <a:buFont typeface="Arial" panose="020B0604020202020204" pitchFamily="34" charset="0"/>
              <a:buChar char="•"/>
            </a:pPr>
            <a:r>
              <a:rPr lang="en-US" sz="1400" dirty="0"/>
              <a:t>adequate safeguards against abuse including sufficient procedural protection</a:t>
            </a:r>
          </a:p>
          <a:p>
            <a:pPr marL="742950" lvl="1" indent="-285750">
              <a:buClr>
                <a:srgbClr val="008000"/>
              </a:buClr>
              <a:buFont typeface="Arial" panose="020B0604020202020204" pitchFamily="34" charset="0"/>
              <a:buChar char="•"/>
            </a:pPr>
            <a:r>
              <a:rPr lang="en-US" sz="1400" dirty="0"/>
              <a:t>sufficient justification that the requirements of </a:t>
            </a:r>
            <a:r>
              <a:rPr lang="en-US" sz="1400" dirty="0">
                <a:solidFill>
                  <a:srgbClr val="008000"/>
                </a:solidFill>
              </a:rPr>
              <a:t>ultimate necessity </a:t>
            </a:r>
            <a:r>
              <a:rPr lang="en-US" sz="1400" dirty="0"/>
              <a:t>and </a:t>
            </a:r>
            <a:r>
              <a:rPr lang="en-US" sz="1400" dirty="0">
                <a:solidFill>
                  <a:srgbClr val="008000"/>
                </a:solidFill>
              </a:rPr>
              <a:t>proportionality</a:t>
            </a:r>
            <a:r>
              <a:rPr lang="en-US" sz="1400" dirty="0"/>
              <a:t> have been complied with </a:t>
            </a:r>
          </a:p>
          <a:p>
            <a:pPr marL="742950" lvl="1" indent="-285750">
              <a:buClr>
                <a:srgbClr val="008000"/>
              </a:buClr>
              <a:buFont typeface="Arial" panose="020B0604020202020204" pitchFamily="34" charset="0"/>
              <a:buChar char="•"/>
            </a:pPr>
            <a:r>
              <a:rPr lang="en-US" sz="1400" dirty="0"/>
              <a:t>all other reasonable options failed to satisfactorily contain the risk of harm to the patient or others</a:t>
            </a:r>
          </a:p>
          <a:p>
            <a:pPr marL="742950" lvl="1" indent="-285750">
              <a:buClr>
                <a:srgbClr val="008000"/>
              </a:buClr>
              <a:buFont typeface="Arial" panose="020B0604020202020204" pitchFamily="34" charset="0"/>
              <a:buChar char="•"/>
            </a:pPr>
            <a:r>
              <a:rPr lang="en-US" sz="1400" dirty="0"/>
              <a:t>the measure was not prolonged beyond the period strictly necessary for that purpose</a:t>
            </a:r>
          </a:p>
        </p:txBody>
      </p:sp>
      <p:sp>
        <p:nvSpPr>
          <p:cNvPr id="13" name="TextBox 12">
            <a:extLst>
              <a:ext uri="{FF2B5EF4-FFF2-40B4-BE49-F238E27FC236}">
                <a16:creationId xmlns:a16="http://schemas.microsoft.com/office/drawing/2014/main" xmlns="" id="{F2BF094F-F6A6-4167-92C6-4F06673BF4F2}"/>
              </a:ext>
            </a:extLst>
          </p:cNvPr>
          <p:cNvSpPr txBox="1"/>
          <p:nvPr/>
        </p:nvSpPr>
        <p:spPr>
          <a:xfrm>
            <a:off x="10057030" y="1251301"/>
            <a:ext cx="1704762" cy="523220"/>
          </a:xfrm>
          <a:prstGeom prst="rect">
            <a:avLst/>
          </a:prstGeom>
          <a:noFill/>
        </p:spPr>
        <p:txBody>
          <a:bodyPr wrap="none" rtlCol="0">
            <a:spAutoFit/>
          </a:bodyPr>
          <a:lstStyle/>
          <a:p>
            <a:r>
              <a:rPr lang="en-US" sz="1400" dirty="0">
                <a:solidFill>
                  <a:srgbClr val="008000"/>
                </a:solidFill>
              </a:rPr>
              <a:t>ART. 3 SUBSTANTIVE </a:t>
            </a:r>
            <a:endParaRPr lang="hr-HR" sz="1400" dirty="0">
              <a:solidFill>
                <a:srgbClr val="008000"/>
              </a:solidFill>
            </a:endParaRPr>
          </a:p>
          <a:p>
            <a:r>
              <a:rPr lang="en-US" sz="1400" dirty="0">
                <a:solidFill>
                  <a:srgbClr val="008000"/>
                </a:solidFill>
              </a:rPr>
              <a:t>STANDARDS</a:t>
            </a:r>
          </a:p>
        </p:txBody>
      </p:sp>
      <p:sp>
        <p:nvSpPr>
          <p:cNvPr id="14" name="TextBox 13">
            <a:extLst>
              <a:ext uri="{FF2B5EF4-FFF2-40B4-BE49-F238E27FC236}">
                <a16:creationId xmlns:a16="http://schemas.microsoft.com/office/drawing/2014/main" xmlns="" id="{CC72F40C-EFF9-4282-BB33-F0E619B89F36}"/>
              </a:ext>
            </a:extLst>
          </p:cNvPr>
          <p:cNvSpPr txBox="1"/>
          <p:nvPr/>
        </p:nvSpPr>
        <p:spPr>
          <a:xfrm>
            <a:off x="177271" y="2599027"/>
            <a:ext cx="9709547" cy="1815882"/>
          </a:xfrm>
          <a:prstGeom prst="rect">
            <a:avLst/>
          </a:prstGeom>
          <a:noFill/>
        </p:spPr>
        <p:txBody>
          <a:bodyPr wrap="square" rtlCol="0">
            <a:spAutoFit/>
          </a:bodyPr>
          <a:lstStyle/>
          <a:p>
            <a:pPr marL="285750" indent="-285750">
              <a:buFont typeface="Arial" panose="020B0604020202020204" pitchFamily="34" charset="0"/>
              <a:buChar char="•"/>
            </a:pPr>
            <a:r>
              <a:rPr lang="en-US" sz="1400" dirty="0">
                <a:solidFill>
                  <a:srgbClr val="C00000"/>
                </a:solidFill>
              </a:rPr>
              <a:t>The applicant’s medical records </a:t>
            </a:r>
            <a:r>
              <a:rPr lang="en-US" sz="1400" dirty="0">
                <a:solidFill>
                  <a:srgbClr val="008000"/>
                </a:solidFill>
              </a:rPr>
              <a:t>did not suggest </a:t>
            </a:r>
            <a:r>
              <a:rPr lang="en-US" sz="1400" dirty="0"/>
              <a:t>that </a:t>
            </a:r>
          </a:p>
          <a:p>
            <a:pPr marL="742950" lvl="1" indent="-285750">
              <a:buFont typeface="Arial" panose="020B0604020202020204" pitchFamily="34" charset="0"/>
              <a:buChar char="•"/>
            </a:pPr>
            <a:r>
              <a:rPr lang="en-US" sz="1400" dirty="0"/>
              <a:t>she posed </a:t>
            </a:r>
            <a:r>
              <a:rPr lang="en-US" sz="1400" u="sng" dirty="0"/>
              <a:t>any immediate or imminent harm to herself or others </a:t>
            </a:r>
            <a:r>
              <a:rPr lang="en-US" sz="1400" dirty="0"/>
              <a:t>or </a:t>
            </a:r>
          </a:p>
          <a:p>
            <a:pPr marL="742950" lvl="1" indent="-285750">
              <a:buFont typeface="Arial" panose="020B0604020202020204" pitchFamily="34" charset="0"/>
              <a:buChar char="•"/>
            </a:pPr>
            <a:r>
              <a:rPr lang="en-US" sz="1400" dirty="0"/>
              <a:t>that she had been </a:t>
            </a:r>
            <a:r>
              <a:rPr lang="en-US" sz="1400" u="sng" dirty="0"/>
              <a:t>aggressive</a:t>
            </a:r>
            <a:r>
              <a:rPr lang="en-US" sz="1400" dirty="0"/>
              <a:t> in any way</a:t>
            </a:r>
          </a:p>
          <a:p>
            <a:pPr marL="742950" lvl="1" indent="-285750">
              <a:buFont typeface="Arial" panose="020B0604020202020204" pitchFamily="34" charset="0"/>
              <a:buChar char="•"/>
            </a:pPr>
            <a:r>
              <a:rPr lang="en-US" sz="1400" dirty="0"/>
              <a:t>any </a:t>
            </a:r>
            <a:r>
              <a:rPr lang="en-US" sz="1400" u="sng" dirty="0"/>
              <a:t>alternative means </a:t>
            </a:r>
            <a:r>
              <a:rPr lang="en-US" sz="1400" dirty="0"/>
              <a:t>had been tried, that physical restraint had been used </a:t>
            </a:r>
            <a:r>
              <a:rPr lang="en-US" sz="1400" u="sng" dirty="0"/>
              <a:t>as a matter of last resort</a:t>
            </a:r>
            <a:r>
              <a:rPr lang="en-US" sz="1400" dirty="0"/>
              <a:t>, or that the measure had been </a:t>
            </a:r>
            <a:r>
              <a:rPr lang="en-US" sz="1400" u="sng" dirty="0"/>
              <a:t>necessary and proportionate </a:t>
            </a:r>
            <a:r>
              <a:rPr lang="en-US" sz="1400" dirty="0"/>
              <a:t>in the circumstances</a:t>
            </a:r>
          </a:p>
          <a:p>
            <a:pPr marL="285750" indent="-285750">
              <a:buFont typeface="Arial" panose="020B0604020202020204" pitchFamily="34" charset="0"/>
              <a:buChar char="•"/>
            </a:pPr>
            <a:r>
              <a:rPr lang="en-US" sz="1400" dirty="0"/>
              <a:t>The fact that she may have given incoherent information about her health issues could not in itself justify the use of measures of physical restraint.</a:t>
            </a:r>
          </a:p>
          <a:p>
            <a:pPr marL="285750" indent="-285750">
              <a:buFont typeface="Arial" panose="020B0604020202020204" pitchFamily="34" charset="0"/>
              <a:buChar char="•"/>
            </a:pPr>
            <a:r>
              <a:rPr lang="en-US" sz="1400" dirty="0"/>
              <a:t>The restrained had not been effectively and adequately monitored.</a:t>
            </a:r>
          </a:p>
        </p:txBody>
      </p:sp>
      <p:sp>
        <p:nvSpPr>
          <p:cNvPr id="15" name="Right Brace 14">
            <a:extLst>
              <a:ext uri="{FF2B5EF4-FFF2-40B4-BE49-F238E27FC236}">
                <a16:creationId xmlns:a16="http://schemas.microsoft.com/office/drawing/2014/main" xmlns="" id="{796812D9-7212-48A3-998D-08C220E2724F}"/>
              </a:ext>
            </a:extLst>
          </p:cNvPr>
          <p:cNvSpPr/>
          <p:nvPr/>
        </p:nvSpPr>
        <p:spPr>
          <a:xfrm>
            <a:off x="9589406" y="2674070"/>
            <a:ext cx="262467" cy="1687391"/>
          </a:xfrm>
          <a:prstGeom prst="righ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dirty="0"/>
          </a:p>
        </p:txBody>
      </p:sp>
      <p:sp>
        <p:nvSpPr>
          <p:cNvPr id="16" name="TextBox 15">
            <a:extLst>
              <a:ext uri="{FF2B5EF4-FFF2-40B4-BE49-F238E27FC236}">
                <a16:creationId xmlns:a16="http://schemas.microsoft.com/office/drawing/2014/main" xmlns="" id="{A2588408-F621-43F6-A810-DCAA68D27841}"/>
              </a:ext>
            </a:extLst>
          </p:cNvPr>
          <p:cNvSpPr txBox="1"/>
          <p:nvPr/>
        </p:nvSpPr>
        <p:spPr>
          <a:xfrm>
            <a:off x="9888201" y="2750797"/>
            <a:ext cx="2105063" cy="1477328"/>
          </a:xfrm>
          <a:prstGeom prst="rect">
            <a:avLst/>
          </a:prstGeom>
          <a:noFill/>
        </p:spPr>
        <p:txBody>
          <a:bodyPr wrap="none" rtlCol="0">
            <a:spAutoFit/>
          </a:bodyPr>
          <a:lstStyle/>
          <a:p>
            <a:r>
              <a:rPr lang="en-US" sz="1500" dirty="0">
                <a:solidFill>
                  <a:srgbClr val="C00000"/>
                </a:solidFill>
              </a:rPr>
              <a:t>A violation of </a:t>
            </a:r>
          </a:p>
          <a:p>
            <a:r>
              <a:rPr lang="en-US" sz="1500" dirty="0">
                <a:solidFill>
                  <a:srgbClr val="C00000"/>
                </a:solidFill>
              </a:rPr>
              <a:t>substantive aspects of </a:t>
            </a:r>
          </a:p>
          <a:p>
            <a:r>
              <a:rPr lang="en-US" sz="1500" dirty="0">
                <a:solidFill>
                  <a:srgbClr val="C00000"/>
                </a:solidFill>
              </a:rPr>
              <a:t>Art. 3</a:t>
            </a:r>
          </a:p>
          <a:p>
            <a:r>
              <a:rPr lang="en-US" sz="1500" dirty="0">
                <a:solidFill>
                  <a:srgbClr val="C00000"/>
                </a:solidFill>
              </a:rPr>
              <a:t>Prohibition of torture /</a:t>
            </a:r>
          </a:p>
          <a:p>
            <a:r>
              <a:rPr lang="en-US" sz="1500" i="1" dirty="0">
                <a:solidFill>
                  <a:srgbClr val="C00000"/>
                </a:solidFill>
              </a:rPr>
              <a:t>Inhuman and degrading </a:t>
            </a:r>
          </a:p>
          <a:p>
            <a:r>
              <a:rPr lang="en-US" sz="1500" i="1" dirty="0">
                <a:solidFill>
                  <a:srgbClr val="C00000"/>
                </a:solidFill>
              </a:rPr>
              <a:t>treatment</a:t>
            </a:r>
          </a:p>
        </p:txBody>
      </p:sp>
      <p:sp>
        <p:nvSpPr>
          <p:cNvPr id="17" name="TextBox 16">
            <a:extLst>
              <a:ext uri="{FF2B5EF4-FFF2-40B4-BE49-F238E27FC236}">
                <a16:creationId xmlns:a16="http://schemas.microsoft.com/office/drawing/2014/main" xmlns="" id="{6D82F84B-ECA9-47DD-8CE6-A86F02A477D1}"/>
              </a:ext>
            </a:extLst>
          </p:cNvPr>
          <p:cNvSpPr txBox="1"/>
          <p:nvPr/>
        </p:nvSpPr>
        <p:spPr>
          <a:xfrm>
            <a:off x="187705" y="4468356"/>
            <a:ext cx="9709547" cy="1815882"/>
          </a:xfrm>
          <a:prstGeom prst="rect">
            <a:avLst/>
          </a:prstGeom>
          <a:noFill/>
        </p:spPr>
        <p:txBody>
          <a:bodyPr wrap="square" rtlCol="0">
            <a:spAutoFit/>
          </a:bodyPr>
          <a:lstStyle/>
          <a:p>
            <a:pPr marL="285750" indent="-285750">
              <a:buFont typeface="Arial" panose="020B0604020202020204" pitchFamily="34" charset="0"/>
              <a:buChar char="•"/>
            </a:pPr>
            <a:r>
              <a:rPr lang="hr-HR" sz="1400" dirty="0">
                <a:solidFill>
                  <a:srgbClr val="C00000"/>
                </a:solidFill>
              </a:rPr>
              <a:t>T</a:t>
            </a:r>
            <a:r>
              <a:rPr lang="en-US" sz="1400" dirty="0">
                <a:solidFill>
                  <a:srgbClr val="C00000"/>
                </a:solidFill>
              </a:rPr>
              <a:t>he requirements of necessary “legal assistance” for persons confined on the ground of “unsound mind”</a:t>
            </a:r>
            <a:endParaRPr lang="en-US" sz="1400" dirty="0"/>
          </a:p>
          <a:p>
            <a:pPr marL="742950" lvl="1" indent="-285750">
              <a:buFont typeface="Arial" panose="020B0604020202020204" pitchFamily="34" charset="0"/>
              <a:buChar char="•"/>
            </a:pPr>
            <a:r>
              <a:rPr lang="hr-HR" sz="1400" dirty="0"/>
              <a:t>a</a:t>
            </a:r>
            <a:r>
              <a:rPr lang="en-US" sz="1400" dirty="0"/>
              <a:t> legal aid lawyer</a:t>
            </a:r>
            <a:r>
              <a:rPr lang="hr-HR" sz="1400" dirty="0"/>
              <a:t> </a:t>
            </a:r>
            <a:r>
              <a:rPr lang="en-US" sz="1400" dirty="0"/>
              <a:t>acted as a </a:t>
            </a:r>
            <a:r>
              <a:rPr lang="en-US" sz="1400" u="sng" dirty="0"/>
              <a:t>passive observer </a:t>
            </a:r>
            <a:r>
              <a:rPr lang="en-US" sz="1400" dirty="0"/>
              <a:t>during the hearing</a:t>
            </a:r>
            <a:r>
              <a:rPr lang="hr-HR" sz="1400" dirty="0"/>
              <a:t> (</a:t>
            </a:r>
            <a:r>
              <a:rPr lang="en-US" sz="1400" dirty="0"/>
              <a:t>he did not meet the applicant, provide her with legal advice or make submissions on her behalf</a:t>
            </a:r>
            <a:r>
              <a:rPr lang="hr-HR" sz="1400" dirty="0"/>
              <a:t>)</a:t>
            </a:r>
            <a:r>
              <a:rPr lang="en-US" sz="1400" dirty="0"/>
              <a:t> </a:t>
            </a:r>
            <a:endParaRPr lang="hr-HR" sz="1400" dirty="0"/>
          </a:p>
          <a:p>
            <a:pPr marL="742950" lvl="1" indent="-285750">
              <a:buFont typeface="Arial" panose="020B0604020202020204" pitchFamily="34" charset="0"/>
              <a:buChar char="•"/>
            </a:pPr>
            <a:r>
              <a:rPr lang="en-US" sz="1400" dirty="0"/>
              <a:t>the competent domestic courts</a:t>
            </a:r>
            <a:r>
              <a:rPr lang="hr-HR" sz="1400" dirty="0"/>
              <a:t>, a</a:t>
            </a:r>
            <a:r>
              <a:rPr lang="en-US" sz="1400" dirty="0" err="1"/>
              <a:t>lthough</a:t>
            </a:r>
            <a:r>
              <a:rPr lang="en-US" sz="1400" dirty="0"/>
              <a:t> aware of the lawyer’s omissions, had failed to take appropriate measures to secure the applicant’s effective legal representation</a:t>
            </a:r>
            <a:endParaRPr lang="hr-HR" sz="1400" dirty="0"/>
          </a:p>
          <a:p>
            <a:pPr marL="742950" lvl="1" indent="-285750">
              <a:buFont typeface="Arial" panose="020B0604020202020204" pitchFamily="34" charset="0"/>
              <a:buChar char="•"/>
            </a:pPr>
            <a:r>
              <a:rPr lang="en-US" sz="1400" dirty="0"/>
              <a:t>although the judge conducting the proceedings had visited the applicant in hospital, he had made no appropriate adjustments to secure her effective access to justice</a:t>
            </a:r>
            <a:r>
              <a:rPr lang="hr-HR" sz="1400" dirty="0"/>
              <a:t> (</a:t>
            </a:r>
            <a:r>
              <a:rPr lang="en-US" sz="1400" dirty="0"/>
              <a:t>informing her of her rights or considering the possibility for her to participate in the hearing</a:t>
            </a:r>
            <a:r>
              <a:rPr lang="hr-HR" sz="1400" dirty="0"/>
              <a:t>)</a:t>
            </a:r>
            <a:endParaRPr lang="en-US" sz="1400" dirty="0"/>
          </a:p>
        </p:txBody>
      </p:sp>
      <p:sp>
        <p:nvSpPr>
          <p:cNvPr id="18" name="Right Brace 17">
            <a:extLst>
              <a:ext uri="{FF2B5EF4-FFF2-40B4-BE49-F238E27FC236}">
                <a16:creationId xmlns:a16="http://schemas.microsoft.com/office/drawing/2014/main" xmlns="" id="{B83492F7-50B8-4A24-B891-6500C2438D36}"/>
              </a:ext>
            </a:extLst>
          </p:cNvPr>
          <p:cNvSpPr/>
          <p:nvPr/>
        </p:nvSpPr>
        <p:spPr>
          <a:xfrm>
            <a:off x="9600437" y="4522346"/>
            <a:ext cx="262467" cy="1687391"/>
          </a:xfrm>
          <a:prstGeom prst="righ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a:p>
        </p:txBody>
      </p:sp>
      <p:sp>
        <p:nvSpPr>
          <p:cNvPr id="19" name="TextBox 18">
            <a:extLst>
              <a:ext uri="{FF2B5EF4-FFF2-40B4-BE49-F238E27FC236}">
                <a16:creationId xmlns:a16="http://schemas.microsoft.com/office/drawing/2014/main" xmlns="" id="{376DF8E5-E9A3-496E-9412-143CBFF2502A}"/>
              </a:ext>
            </a:extLst>
          </p:cNvPr>
          <p:cNvSpPr txBox="1"/>
          <p:nvPr/>
        </p:nvSpPr>
        <p:spPr>
          <a:xfrm>
            <a:off x="9904082" y="4742793"/>
            <a:ext cx="1425390" cy="1246495"/>
          </a:xfrm>
          <a:prstGeom prst="rect">
            <a:avLst/>
          </a:prstGeom>
          <a:noFill/>
        </p:spPr>
        <p:txBody>
          <a:bodyPr wrap="none" rtlCol="0">
            <a:spAutoFit/>
          </a:bodyPr>
          <a:lstStyle/>
          <a:p>
            <a:r>
              <a:rPr lang="en-US" sz="1500" dirty="0">
                <a:solidFill>
                  <a:srgbClr val="C00000"/>
                </a:solidFill>
              </a:rPr>
              <a:t>A violation of </a:t>
            </a:r>
          </a:p>
          <a:p>
            <a:r>
              <a:rPr lang="en-US" sz="1500" dirty="0">
                <a:solidFill>
                  <a:srgbClr val="C00000"/>
                </a:solidFill>
              </a:rPr>
              <a:t>Art. 5 § 1 (e)</a:t>
            </a:r>
          </a:p>
          <a:p>
            <a:r>
              <a:rPr lang="en-US" sz="1500" dirty="0">
                <a:solidFill>
                  <a:srgbClr val="C00000"/>
                </a:solidFill>
              </a:rPr>
              <a:t>Right to liberty</a:t>
            </a:r>
          </a:p>
          <a:p>
            <a:r>
              <a:rPr lang="en-US" sz="1500" dirty="0">
                <a:solidFill>
                  <a:srgbClr val="C00000"/>
                </a:solidFill>
              </a:rPr>
              <a:t>and security</a:t>
            </a:r>
          </a:p>
          <a:p>
            <a:r>
              <a:rPr lang="en-US" sz="1500" dirty="0">
                <a:solidFill>
                  <a:srgbClr val="C00000"/>
                </a:solidFill>
              </a:rPr>
              <a:t>(habeas corpus)</a:t>
            </a:r>
          </a:p>
        </p:txBody>
      </p:sp>
    </p:spTree>
    <p:extLst>
      <p:ext uri="{BB962C8B-B14F-4D97-AF65-F5344CB8AC3E}">
        <p14:creationId xmlns:p14="http://schemas.microsoft.com/office/powerpoint/2010/main" xmlns="" val="198791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0-#ppt_w/2"/>
                                          </p:val>
                                        </p:tav>
                                        <p:tav tm="100000">
                                          <p:val>
                                            <p:strVal val="#ppt_x"/>
                                          </p:val>
                                        </p:tav>
                                      </p:tavLst>
                                    </p:anim>
                                    <p:anim calcmode="lin" valueType="num">
                                      <p:cBhvr additive="base">
                                        <p:cTn id="14" dur="500" fill="hold"/>
                                        <p:tgtEl>
                                          <p:spTgt spid="1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0-#ppt_w/2"/>
                                          </p:val>
                                        </p:tav>
                                        <p:tav tm="100000">
                                          <p:val>
                                            <p:strVal val="#ppt_x"/>
                                          </p:val>
                                        </p:tav>
                                      </p:tavLst>
                                    </p:anim>
                                    <p:anim calcmode="lin" valueType="num">
                                      <p:cBhvr additive="base">
                                        <p:cTn id="1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0-#ppt_w/2"/>
                                          </p:val>
                                        </p:tav>
                                        <p:tav tm="100000">
                                          <p:val>
                                            <p:strVal val="#ppt_x"/>
                                          </p:val>
                                        </p:tav>
                                      </p:tavLst>
                                    </p:anim>
                                    <p:anim calcmode="lin" valueType="num">
                                      <p:cBhvr additive="base">
                                        <p:cTn id="24"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0-#ppt_w/2"/>
                                          </p:val>
                                        </p:tav>
                                        <p:tav tm="100000">
                                          <p:val>
                                            <p:strVal val="#ppt_x"/>
                                          </p:val>
                                        </p:tav>
                                      </p:tavLst>
                                    </p:anim>
                                    <p:anim calcmode="lin" valueType="num">
                                      <p:cBhvr additive="base">
                                        <p:cTn id="34"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6" grpId="0"/>
      <p:bldP spid="17" grpId="0"/>
      <p:bldP spid="18" grpId="0" animBg="1"/>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C2CA7-DE91-4FC9-826F-218A18D433E4}"/>
              </a:ext>
            </a:extLst>
          </p:cNvPr>
          <p:cNvSpPr>
            <a:spLocks noGrp="1"/>
          </p:cNvSpPr>
          <p:nvPr>
            <p:ph type="title"/>
          </p:nvPr>
        </p:nvSpPr>
        <p:spPr>
          <a:xfrm>
            <a:off x="243662" y="19764"/>
            <a:ext cx="11704675" cy="884004"/>
          </a:xfrm>
        </p:spPr>
        <p:txBody>
          <a:bodyPr>
            <a:normAutofit/>
          </a:bodyPr>
          <a:lstStyle/>
          <a:p>
            <a:endParaRPr lang="en-US" sz="2800" b="1" dirty="0">
              <a:solidFill>
                <a:schemeClr val="tx2"/>
              </a:solidFill>
            </a:endParaRPr>
          </a:p>
        </p:txBody>
      </p:sp>
      <p:sp>
        <p:nvSpPr>
          <p:cNvPr id="3" name="Content Placeholder 2">
            <a:extLst>
              <a:ext uri="{FF2B5EF4-FFF2-40B4-BE49-F238E27FC236}">
                <a16:creationId xmlns:a16="http://schemas.microsoft.com/office/drawing/2014/main" xmlns="" id="{1A64BDF3-FCBC-4156-A1C0-0944089333E6}"/>
              </a:ext>
            </a:extLst>
          </p:cNvPr>
          <p:cNvSpPr>
            <a:spLocks noGrp="1"/>
          </p:cNvSpPr>
          <p:nvPr>
            <p:ph idx="1"/>
          </p:nvPr>
        </p:nvSpPr>
        <p:spPr>
          <a:xfrm>
            <a:off x="157215" y="903768"/>
            <a:ext cx="11791121" cy="5380470"/>
          </a:xfrm>
        </p:spPr>
        <p:txBody>
          <a:bodyPr>
            <a:normAutofit/>
          </a:bodyPr>
          <a:lstStyle/>
          <a:p>
            <a:pPr lvl="1">
              <a:buClr>
                <a:schemeClr val="tx2"/>
              </a:buClr>
            </a:pPr>
            <a:endParaRPr lang="en-US" sz="800"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xmlns=""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xmlns="" id="{F6752AAF-4A38-464A-9D31-DA65DFD18A84}"/>
              </a:ext>
            </a:extLst>
          </p:cNvPr>
          <p:cNvPicPr>
            <a:picLocks noChangeAspect="1"/>
          </p:cNvPicPr>
          <p:nvPr/>
        </p:nvPicPr>
        <p:blipFill>
          <a:blip r:embed="rId2" cstate="print"/>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xmlns="" id="{AF10732A-C883-4124-8BE2-1596FEC5F056}"/>
              </a:ext>
            </a:extLst>
          </p:cNvPr>
          <p:cNvPicPr>
            <a:picLocks noChangeAspect="1"/>
          </p:cNvPicPr>
          <p:nvPr/>
        </p:nvPicPr>
        <p:blipFill>
          <a:blip r:embed="rId3" cstate="print"/>
          <a:stretch>
            <a:fillRect/>
          </a:stretch>
        </p:blipFill>
        <p:spPr>
          <a:xfrm>
            <a:off x="60986" y="6119629"/>
            <a:ext cx="743435" cy="740145"/>
          </a:xfrm>
          <a:prstGeom prst="rect">
            <a:avLst/>
          </a:prstGeom>
        </p:spPr>
      </p:pic>
      <p:pic>
        <p:nvPicPr>
          <p:cNvPr id="7" name="Picture 6">
            <a:extLst>
              <a:ext uri="{FF2B5EF4-FFF2-40B4-BE49-F238E27FC236}">
                <a16:creationId xmlns:a16="http://schemas.microsoft.com/office/drawing/2014/main" xmlns="" id="{3265BADB-40A3-481C-BAF9-726A0DE81A2B}"/>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120707" y="2074405"/>
            <a:ext cx="2918866" cy="3113457"/>
          </a:xfrm>
          <a:prstGeom prst="rect">
            <a:avLst/>
          </a:prstGeom>
        </p:spPr>
      </p:pic>
      <p:sp>
        <p:nvSpPr>
          <p:cNvPr id="9" name="TextBox 8">
            <a:extLst>
              <a:ext uri="{FF2B5EF4-FFF2-40B4-BE49-F238E27FC236}">
                <a16:creationId xmlns:a16="http://schemas.microsoft.com/office/drawing/2014/main" xmlns="" id="{55E7445B-3CD3-46E9-864D-0A7D52739EF1}"/>
              </a:ext>
            </a:extLst>
          </p:cNvPr>
          <p:cNvSpPr txBox="1"/>
          <p:nvPr/>
        </p:nvSpPr>
        <p:spPr>
          <a:xfrm>
            <a:off x="3015978" y="3499950"/>
            <a:ext cx="3473067" cy="1395254"/>
          </a:xfrm>
          <a:prstGeom prst="rect">
            <a:avLst/>
          </a:prstGeom>
          <a:noFill/>
        </p:spPr>
        <p:txBody>
          <a:bodyPr wrap="none" rtlCol="0">
            <a:spAutoFit/>
          </a:bodyPr>
          <a:lstStyle/>
          <a:p>
            <a:r>
              <a:rPr lang="en-US" dirty="0">
                <a:solidFill>
                  <a:schemeClr val="accent1"/>
                </a:solidFill>
              </a:rPr>
              <a:t>Associate Professor, Dalida Rittossa</a:t>
            </a:r>
          </a:p>
          <a:p>
            <a:pPr>
              <a:spcBef>
                <a:spcPts val="400"/>
              </a:spcBef>
            </a:pPr>
            <a:r>
              <a:rPr lang="en-US" sz="1500" dirty="0"/>
              <a:t>Department of Criminal Law</a:t>
            </a:r>
          </a:p>
          <a:p>
            <a:r>
              <a:rPr lang="en-US" sz="1500" dirty="0"/>
              <a:t>University of Rijeka, Faculty of Law</a:t>
            </a:r>
          </a:p>
          <a:p>
            <a:r>
              <a:rPr lang="en-US" sz="1500" dirty="0" err="1"/>
              <a:t>Hahlić</a:t>
            </a:r>
            <a:r>
              <a:rPr lang="en-US" sz="1500" dirty="0"/>
              <a:t> 6, 51000 Rijeka, Croatia</a:t>
            </a:r>
          </a:p>
          <a:p>
            <a:pPr>
              <a:spcBef>
                <a:spcPts val="400"/>
              </a:spcBef>
            </a:pPr>
            <a:r>
              <a:rPr lang="en-US" sz="1500" dirty="0">
                <a:hlinkClick r:id="rId5"/>
              </a:rPr>
              <a:t>dalida.rittossa@uniri.pravri.hr</a:t>
            </a:r>
            <a:r>
              <a:rPr lang="en-US" sz="1500" dirty="0"/>
              <a:t>  </a:t>
            </a:r>
            <a:endParaRPr lang="en-US" dirty="0"/>
          </a:p>
        </p:txBody>
      </p:sp>
      <p:pic>
        <p:nvPicPr>
          <p:cNvPr id="15" name="Picture 14">
            <a:extLst>
              <a:ext uri="{FF2B5EF4-FFF2-40B4-BE49-F238E27FC236}">
                <a16:creationId xmlns:a16="http://schemas.microsoft.com/office/drawing/2014/main" xmlns="" id="{87A57CB0-3C47-49F4-9D0D-2C067EB27549}"/>
              </a:ext>
            </a:extLst>
          </p:cNvPr>
          <p:cNvPicPr>
            <a:picLocks noChangeAspect="1"/>
          </p:cNvPicPr>
          <p:nvPr/>
        </p:nvPicPr>
        <p:blipFill>
          <a:blip r:embed="rId2" cstate="print"/>
          <a:stretch>
            <a:fillRect/>
          </a:stretch>
        </p:blipFill>
        <p:spPr>
          <a:xfrm>
            <a:off x="1360967" y="3493639"/>
            <a:ext cx="1329069" cy="1401565"/>
          </a:xfrm>
          <a:prstGeom prst="rect">
            <a:avLst/>
          </a:prstGeom>
        </p:spPr>
      </p:pic>
    </p:spTree>
    <p:extLst>
      <p:ext uri="{BB962C8B-B14F-4D97-AF65-F5344CB8AC3E}">
        <p14:creationId xmlns:p14="http://schemas.microsoft.com/office/powerpoint/2010/main" xmlns="" val="891883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oject pesentation.potx" id="{4AE80F29-148A-4B5E-9324-80090DBE2CFF}" vid="{22E307EF-AABA-4991-ADE4-456341D9120A}"/>
    </a:ext>
  </a:extLst>
</a:theme>
</file>

<file path=docProps/app.xml><?xml version="1.0" encoding="utf-8"?>
<Properties xmlns="http://schemas.openxmlformats.org/officeDocument/2006/extended-properties" xmlns:vt="http://schemas.openxmlformats.org/officeDocument/2006/docPropsVTypes">
  <Template/>
  <TotalTime>2310</TotalTime>
  <Words>4362</Words>
  <Application>Microsoft Office PowerPoint</Application>
  <PresentationFormat>Personalizzato</PresentationFormat>
  <Paragraphs>437</Paragraphs>
  <Slides>19</Slides>
  <Notes>0</Notes>
  <HiddenSlides>0</HiddenSlides>
  <MMClips>0</MMClips>
  <ScaleCrop>false</ScaleCrop>
  <HeadingPairs>
    <vt:vector size="4" baseType="variant">
      <vt:variant>
        <vt:lpstr>Tema</vt:lpstr>
      </vt:variant>
      <vt:variant>
        <vt:i4>1</vt:i4>
      </vt:variant>
      <vt:variant>
        <vt:lpstr>Titoli diapositive</vt:lpstr>
      </vt:variant>
      <vt:variant>
        <vt:i4>19</vt:i4>
      </vt:variant>
    </vt:vector>
  </HeadingPairs>
  <TitlesOfParts>
    <vt:vector size="20" baseType="lpstr">
      <vt:lpstr>Office Theme</vt:lpstr>
      <vt:lpstr>The Social Dangerousness</vt:lpstr>
      <vt:lpstr>Diapositiva 2</vt:lpstr>
      <vt:lpstr>Diapositiva 3</vt:lpstr>
      <vt:lpstr>Normal v. Abnormal?</vt:lpstr>
      <vt:lpstr>Social Dangerousness and Free Will?</vt:lpstr>
      <vt:lpstr>Diapositiva 6</vt:lpstr>
      <vt:lpstr>Individual’s Dangerousness in Croatian Criminal Law</vt:lpstr>
      <vt:lpstr>Individual’s Dangerousness in Croatian Criminal Law</vt:lpstr>
      <vt:lpstr>The County Court of Varaždin, 5 K. 353/16-28 from 3 October 2016</vt:lpstr>
      <vt:lpstr>The County Court of Zagreb, 17 Kmp-8/14 from 20 November 2014</vt:lpstr>
      <vt:lpstr>Diapositiva 11</vt:lpstr>
      <vt:lpstr>Diapositiva 12</vt:lpstr>
      <vt:lpstr>The History of Forensic Psychiatry – Data Points and Landmarks</vt:lpstr>
      <vt:lpstr>The History of Forensic Psychiatry – Data Points and Landmarks</vt:lpstr>
      <vt:lpstr>The Abused of Psychiatry – What Has History Thought us?</vt:lpstr>
      <vt:lpstr>The Standards and Mechanisms of Ensuring the Rights of Psychiatric Patients within the Convention for the Protection of Human Rights and Fundamental Freedoms</vt:lpstr>
      <vt:lpstr>M.S. v. Croatia (no. 2), Application no. 63993/00, 20 October 2005</vt:lpstr>
      <vt:lpstr>M.S. v. Croatia (no. 2), Application no. 63993/00, 20 October 2005</vt:lpstr>
      <vt:lpstr>Diapositiva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Dalida Rittossa</dc:creator>
  <cp:lastModifiedBy>Francesco Trapella</cp:lastModifiedBy>
  <cp:revision>217</cp:revision>
  <dcterms:created xsi:type="dcterms:W3CDTF">2020-09-04T15:18:48Z</dcterms:created>
  <dcterms:modified xsi:type="dcterms:W3CDTF">2023-04-12T11:48:09Z</dcterms:modified>
</cp:coreProperties>
</file>