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1" r:id="rId3"/>
    <p:sldId id="262" r:id="rId4"/>
    <p:sldId id="263" r:id="rId5"/>
    <p:sldId id="264" r:id="rId6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30/04/2024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Organizzazione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dell’ente</a:t>
            </a:r>
            <a:r>
              <a:rPr lang="en-US" dirty="0" smtClean="0">
                <a:solidFill>
                  <a:srgbClr val="002060"/>
                </a:solidFill>
              </a:rPr>
              <a:t> e </a:t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err="1" smtClean="0">
                <a:solidFill>
                  <a:srgbClr val="002060"/>
                </a:solidFill>
              </a:rPr>
              <a:t>sicurezza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sul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lavoro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080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</a:t>
            </a:r>
            <a:r>
              <a:rPr lang="it-IT" dirty="0" smtClean="0"/>
              <a:t>2 maggio 2024</a:t>
            </a:r>
            <a:r>
              <a:rPr lang="it-IT" dirty="0" smtClean="0"/>
              <a:t>, ore 18.00 – 20.00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17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Organizzazione dell’ente e sicurezza sul lavoro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Sicurezza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sul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lavoro</a:t>
            </a:r>
            <a:r>
              <a:rPr lang="en-US" sz="3600" b="1" dirty="0" smtClean="0">
                <a:solidFill>
                  <a:schemeClr val="tx2"/>
                </a:solidFill>
              </a:rPr>
              <a:t> e </a:t>
            </a:r>
            <a:r>
              <a:rPr lang="en-US" sz="3600" b="1" dirty="0" err="1" smtClean="0">
                <a:solidFill>
                  <a:schemeClr val="tx2"/>
                </a:solidFill>
              </a:rPr>
              <a:t>colpa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organizzazione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478582" y="836712"/>
            <a:ext cx="51125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Cattiva organizzazione dell’ente (</a:t>
            </a:r>
            <a:r>
              <a:rPr lang="it-IT" i="1" dirty="0" smtClean="0"/>
              <a:t>condotta d’impresa</a:t>
            </a:r>
            <a:r>
              <a:rPr lang="it-IT" dirty="0" smtClean="0"/>
              <a:t>)</a:t>
            </a:r>
            <a:endParaRPr lang="it-IT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6383238" y="836712"/>
            <a:ext cx="51125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Reati colposi di morte o lesioni sul lavoro</a:t>
            </a:r>
            <a:endParaRPr lang="it-IT" dirty="0"/>
          </a:p>
        </p:txBody>
      </p:sp>
      <p:cxnSp>
        <p:nvCxnSpPr>
          <p:cNvPr id="21" name="Connettore 2 20"/>
          <p:cNvCxnSpPr>
            <a:stCxn id="18" idx="3"/>
            <a:endCxn id="19" idx="1"/>
          </p:cNvCxnSpPr>
          <p:nvPr/>
        </p:nvCxnSpPr>
        <p:spPr>
          <a:xfrm>
            <a:off x="5591150" y="1021378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1 23"/>
          <p:cNvCxnSpPr/>
          <p:nvPr/>
        </p:nvCxnSpPr>
        <p:spPr>
          <a:xfrm>
            <a:off x="0" y="1484784"/>
            <a:ext cx="12190413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sellaDiTesto 24"/>
          <p:cNvSpPr txBox="1"/>
          <p:nvPr/>
        </p:nvSpPr>
        <p:spPr>
          <a:xfrm>
            <a:off x="190550" y="1700808"/>
            <a:ext cx="11593288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1.- Quale vantaggio per l’ente?</a:t>
            </a:r>
            <a:r>
              <a:rPr lang="it-IT" dirty="0" smtClean="0"/>
              <a:t> Morti, infortuni, patologie professionali non sono utili né all’ente, né a chi li causa. Creano, inoltre, problemi di immagine e danni economici. Le ragioni aziendali sono, piuttosto, legate al </a:t>
            </a:r>
            <a:r>
              <a:rPr lang="it-IT" u="sng" dirty="0" smtClean="0"/>
              <a:t>risparmio sulla sicurezza</a:t>
            </a:r>
            <a:r>
              <a:rPr lang="it-IT" dirty="0" smtClean="0"/>
              <a:t> e alla </a:t>
            </a:r>
            <a:r>
              <a:rPr lang="it-IT" u="sng" dirty="0" smtClean="0"/>
              <a:t>sottovalutazione dei rischi</a:t>
            </a:r>
            <a:r>
              <a:rPr lang="it-IT" dirty="0" smtClean="0"/>
              <a:t>.</a:t>
            </a:r>
          </a:p>
          <a:p>
            <a:pPr algn="just"/>
            <a:r>
              <a:rPr lang="it-IT" b="1" dirty="0" smtClean="0"/>
              <a:t>2.- Come attribuire le responsabilità?</a:t>
            </a:r>
            <a:r>
              <a:rPr lang="it-IT" dirty="0" smtClean="0"/>
              <a:t> </a:t>
            </a:r>
            <a:endParaRPr lang="it-IT" i="1" dirty="0" smtClean="0"/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i="1" dirty="0" smtClean="0"/>
              <a:t>Primo problema:</a:t>
            </a:r>
            <a:r>
              <a:rPr lang="it-IT" dirty="0" smtClean="0"/>
              <a:t> moltiplicazione delle responsabilità addebitabili alle persone fisiche.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i="1" dirty="0" smtClean="0"/>
              <a:t>Secondo problema:</a:t>
            </a:r>
            <a:r>
              <a:rPr lang="it-IT" dirty="0" smtClean="0"/>
              <a:t> marginalizzazione della responsabilità della persona giuridica (v., ancora, articolo di </a:t>
            </a:r>
            <a:r>
              <a:rPr lang="it-IT" cap="small" dirty="0" err="1" smtClean="0"/>
              <a:t>Marafioti</a:t>
            </a:r>
            <a:r>
              <a:rPr lang="it-IT" dirty="0" smtClean="0"/>
              <a:t>).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i="1" dirty="0" smtClean="0"/>
              <a:t>Terzo problema:</a:t>
            </a:r>
            <a:r>
              <a:rPr lang="it-IT" dirty="0" smtClean="0"/>
              <a:t> equazione “responsabilità degli apicali = responsabilità dell’ente”.</a:t>
            </a:r>
          </a:p>
        </p:txBody>
      </p:sp>
      <p:sp>
        <p:nvSpPr>
          <p:cNvPr id="28" name="CasellaDiTesto 27"/>
          <p:cNvSpPr txBox="1"/>
          <p:nvPr/>
        </p:nvSpPr>
        <p:spPr>
          <a:xfrm>
            <a:off x="190550" y="3933056"/>
            <a:ext cx="1159328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È sempre un problema di </a:t>
            </a:r>
            <a:r>
              <a:rPr lang="it-IT" b="1" u="sng" dirty="0" smtClean="0"/>
              <a:t>ORGANIZZAZIONE</a:t>
            </a:r>
            <a:endParaRPr lang="it-IT" b="1" u="sng" dirty="0"/>
          </a:p>
        </p:txBody>
      </p:sp>
      <p:sp>
        <p:nvSpPr>
          <p:cNvPr id="29" name="CasellaDiTesto 28"/>
          <p:cNvSpPr txBox="1"/>
          <p:nvPr/>
        </p:nvSpPr>
        <p:spPr>
          <a:xfrm>
            <a:off x="2638822" y="5445224"/>
            <a:ext cx="266429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MOG 81</a:t>
            </a:r>
            <a:endParaRPr lang="it-IT" b="1" dirty="0"/>
          </a:p>
        </p:txBody>
      </p:sp>
      <p:sp>
        <p:nvSpPr>
          <p:cNvPr id="30" name="CasellaDiTesto 29"/>
          <p:cNvSpPr txBox="1"/>
          <p:nvPr/>
        </p:nvSpPr>
        <p:spPr>
          <a:xfrm>
            <a:off x="6383238" y="5229200"/>
            <a:ext cx="266429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DVR</a:t>
            </a:r>
          </a:p>
          <a:p>
            <a:pPr algn="ctr"/>
            <a:r>
              <a:rPr lang="it-IT" b="1" i="1" dirty="0" smtClean="0"/>
              <a:t>(Documento di valutazione dei rischi)</a:t>
            </a:r>
            <a:endParaRPr lang="it-IT" b="1" i="1" dirty="0"/>
          </a:p>
        </p:txBody>
      </p:sp>
      <p:sp>
        <p:nvSpPr>
          <p:cNvPr id="31" name="CasellaDiTesto 30"/>
          <p:cNvSpPr txBox="1"/>
          <p:nvPr/>
        </p:nvSpPr>
        <p:spPr>
          <a:xfrm>
            <a:off x="3934966" y="4365104"/>
            <a:ext cx="410445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D.lgs. 9 aprile 2008, n. 81</a:t>
            </a:r>
            <a:r>
              <a:rPr lang="it-IT" dirty="0" smtClean="0"/>
              <a:t> – due soluzioni</a:t>
            </a:r>
            <a:endParaRPr lang="it-IT" b="1" dirty="0"/>
          </a:p>
        </p:txBody>
      </p:sp>
      <p:cxnSp>
        <p:nvCxnSpPr>
          <p:cNvPr id="33" name="Connettore 2 32"/>
          <p:cNvCxnSpPr>
            <a:stCxn id="31" idx="2"/>
            <a:endCxn id="29" idx="0"/>
          </p:cNvCxnSpPr>
          <p:nvPr/>
        </p:nvCxnSpPr>
        <p:spPr>
          <a:xfrm flipH="1">
            <a:off x="3970970" y="4734436"/>
            <a:ext cx="2016224" cy="7107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2 36"/>
          <p:cNvCxnSpPr>
            <a:stCxn id="31" idx="2"/>
            <a:endCxn id="30" idx="0"/>
          </p:cNvCxnSpPr>
          <p:nvPr/>
        </p:nvCxnSpPr>
        <p:spPr>
          <a:xfrm>
            <a:off x="5987194" y="4734436"/>
            <a:ext cx="1728192" cy="4947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Organizzazione dell’ente e sicurezza sul lavoro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MOG81 e MOG231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06574" y="1268760"/>
            <a:ext cx="381642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Caratteri comuni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u="sng" dirty="0" smtClean="0"/>
              <a:t>Facoltatività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Natura programmatica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Sottoposizione al controllo dell’</a:t>
            </a:r>
            <a:r>
              <a:rPr lang="it-IT" dirty="0" err="1" smtClean="0"/>
              <a:t>O.d.V</a:t>
            </a:r>
            <a:r>
              <a:rPr lang="it-IT" dirty="0" smtClean="0"/>
              <a:t>.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406574" y="764704"/>
            <a:ext cx="11521280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Utile studiarne il rapporto, visto che i reati legati alla sicurezza sul lavoro sono tra i </a:t>
            </a:r>
            <a:r>
              <a:rPr lang="it-IT" sz="1600" b="1" dirty="0" smtClean="0"/>
              <a:t>reati presupposto</a:t>
            </a:r>
            <a:r>
              <a:rPr lang="it-IT" sz="1600" dirty="0" smtClean="0"/>
              <a:t> (art. 25-</a:t>
            </a:r>
            <a:r>
              <a:rPr lang="it-IT" sz="1600" i="1" dirty="0" smtClean="0"/>
              <a:t>septies</a:t>
            </a:r>
            <a:r>
              <a:rPr lang="it-IT" sz="1600" dirty="0" smtClean="0"/>
              <a:t> d.lgs. 231/2001)</a:t>
            </a:r>
            <a:endParaRPr lang="it-IT" sz="16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4511030" y="1268760"/>
            <a:ext cx="7488832" cy="25853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Differenze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u="sng" dirty="0" smtClean="0"/>
              <a:t>Presunzione di idoneità del MOG81</a:t>
            </a:r>
            <a:r>
              <a:rPr lang="it-IT" dirty="0" smtClean="0"/>
              <a:t> che recepisca le linee guida nazionali (UNI-INAIL), le norme tecniche internazionali (es. ISO 45001:2018) e le misure preventive indicate dal d.lgs. 81/2008.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u="sng" dirty="0" smtClean="0"/>
              <a:t>Minore elasticità del MOG81</a:t>
            </a:r>
            <a:r>
              <a:rPr lang="it-IT" dirty="0" smtClean="0"/>
              <a:t> che mira a prevenire specifiche tipologie di reati (e di rischi: il rischio “morte” e il rischio “malattia/infortunio”) e non a definire (come fa la “231”) uno strumento di prevenzione generale, modulabile in base ai tanti eventi riscontrabili nel concreto. 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MOG81 come strumento di </a:t>
            </a:r>
            <a:r>
              <a:rPr lang="it-IT" i="1" u="sng" dirty="0" err="1" smtClean="0"/>
              <a:t>risk</a:t>
            </a:r>
            <a:r>
              <a:rPr lang="it-IT" i="1" u="sng" dirty="0" smtClean="0"/>
              <a:t> management</a:t>
            </a:r>
            <a:r>
              <a:rPr lang="it-IT" dirty="0" smtClean="0"/>
              <a:t> più che di </a:t>
            </a:r>
            <a:r>
              <a:rPr lang="it-IT" i="1" dirty="0" err="1" smtClean="0"/>
              <a:t>risk</a:t>
            </a:r>
            <a:r>
              <a:rPr lang="it-IT" i="1" dirty="0" smtClean="0"/>
              <a:t> </a:t>
            </a:r>
            <a:r>
              <a:rPr lang="it-IT" i="1" dirty="0" err="1" smtClean="0"/>
              <a:t>assessment</a:t>
            </a:r>
            <a:r>
              <a:rPr lang="it-IT" dirty="0" smtClean="0"/>
              <a:t>.</a:t>
            </a:r>
          </a:p>
        </p:txBody>
      </p:sp>
      <p:cxnSp>
        <p:nvCxnSpPr>
          <p:cNvPr id="11" name="Connettore 2 10"/>
          <p:cNvCxnSpPr/>
          <p:nvPr/>
        </p:nvCxnSpPr>
        <p:spPr>
          <a:xfrm>
            <a:off x="1198662" y="1844824"/>
            <a:ext cx="0" cy="23762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406574" y="4221088"/>
            <a:ext cx="11593288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Critica della dottrina quanto alla facoltatività del MOG81</a:t>
            </a:r>
            <a:r>
              <a:rPr lang="it-IT" dirty="0" smtClean="0"/>
              <a:t> – Se si può comprendere (pur non approvandolo) che i costi elevati del MOG231 ne giustifichino la facoltatività, così non è per il MOG81, stante la sua specificità e, quindi, il </a:t>
            </a:r>
            <a:r>
              <a:rPr lang="it-IT" u="sng" dirty="0" smtClean="0"/>
              <a:t>rango degli interessi</a:t>
            </a:r>
            <a:r>
              <a:rPr lang="it-IT" dirty="0" smtClean="0"/>
              <a:t> che mira a realizzare (e, s’aggiunga, il tipo di eventi che intende scongiurare).</a:t>
            </a:r>
          </a:p>
          <a:p>
            <a:pPr algn="just"/>
            <a:r>
              <a:rPr lang="it-IT" b="1" dirty="0" smtClean="0"/>
              <a:t>Possibile soluzione</a:t>
            </a:r>
            <a:r>
              <a:rPr lang="it-IT" dirty="0" smtClean="0"/>
              <a:t> – Creazione di un </a:t>
            </a:r>
            <a:r>
              <a:rPr lang="it-IT" u="sng" dirty="0" smtClean="0"/>
              <a:t>apparato sanzionatorio per l’ente</a:t>
            </a:r>
            <a:r>
              <a:rPr lang="it-IT" dirty="0" smtClean="0"/>
              <a:t> che non si doti del MOG81, indipendentemente dal verificarsi del reato presupposto. 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Organizzazione dell’ente e sicurezza sul lavoro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MOG81 e DVR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62558" y="908720"/>
            <a:ext cx="1159328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DVR – </a:t>
            </a:r>
            <a:r>
              <a:rPr lang="it-IT" i="1" dirty="0" err="1" smtClean="0"/>
              <a:t>risk</a:t>
            </a:r>
            <a:r>
              <a:rPr lang="it-IT" i="1" dirty="0" smtClean="0"/>
              <a:t> </a:t>
            </a:r>
            <a:r>
              <a:rPr lang="it-IT" i="1" dirty="0" err="1" smtClean="0"/>
              <a:t>assessment</a:t>
            </a:r>
            <a:r>
              <a:rPr lang="it-IT" dirty="0" smtClean="0"/>
              <a:t>. La valutazione dei rischi è un adempimento richiesto al </a:t>
            </a:r>
            <a:r>
              <a:rPr lang="it-IT" u="sng" dirty="0" smtClean="0"/>
              <a:t>vertice aziendale</a:t>
            </a:r>
            <a:r>
              <a:rPr lang="it-IT" dirty="0" smtClean="0"/>
              <a:t> (è </a:t>
            </a:r>
            <a:r>
              <a:rPr lang="it-IT" i="1" dirty="0" err="1" smtClean="0"/>
              <a:t>indelegabile</a:t>
            </a:r>
            <a:r>
              <a:rPr lang="it-IT" dirty="0" smtClean="0"/>
              <a:t>) e concerne i </a:t>
            </a:r>
            <a:r>
              <a:rPr lang="it-IT" i="1" dirty="0" smtClean="0"/>
              <a:t>rischi del processo produttivo</a:t>
            </a:r>
            <a:r>
              <a:rPr lang="it-IT" dirty="0" smtClean="0"/>
              <a:t>.</a:t>
            </a:r>
            <a:endParaRPr lang="it-IT" b="1" dirty="0"/>
          </a:p>
        </p:txBody>
      </p:sp>
      <p:cxnSp>
        <p:nvCxnSpPr>
          <p:cNvPr id="9" name="Connettore 2 8"/>
          <p:cNvCxnSpPr/>
          <p:nvPr/>
        </p:nvCxnSpPr>
        <p:spPr>
          <a:xfrm>
            <a:off x="9047534" y="1196752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5231110" y="2060848"/>
            <a:ext cx="6624736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Chi è?</a:t>
            </a:r>
            <a:r>
              <a:rPr lang="it-IT" dirty="0" smtClean="0"/>
              <a:t> Il </a:t>
            </a:r>
            <a:r>
              <a:rPr lang="it-IT" i="1" dirty="0" smtClean="0"/>
              <a:t>datore di lavoro</a:t>
            </a:r>
            <a:r>
              <a:rPr lang="it-IT" dirty="0" smtClean="0"/>
              <a:t>, inteso come colui che ha la responsabilità dell’organizzazione e/o dell’unità produttiva (art. 2, c. 1, lett. b – d.lgs. 81/2008).</a:t>
            </a:r>
          </a:p>
          <a:p>
            <a:pPr algn="just"/>
            <a:r>
              <a:rPr lang="it-IT" b="1" dirty="0" smtClean="0"/>
              <a:t>Può delegare?</a:t>
            </a:r>
            <a:r>
              <a:rPr lang="it-IT" dirty="0" smtClean="0"/>
              <a:t> Sì, purché la delega sia scritta, contenga l’indicazione dei poteri delegati e sia accettata (art. 16, c. 1, d.lgs. 81/2008).</a:t>
            </a:r>
          </a:p>
          <a:p>
            <a:pPr algn="just"/>
            <a:r>
              <a:rPr lang="it-IT" b="1" dirty="0" smtClean="0"/>
              <a:t>Può delegare tutto? </a:t>
            </a:r>
            <a:r>
              <a:rPr lang="it-IT" dirty="0" smtClean="0"/>
              <a:t>No (art. 17 d.lgs. 81/2008). Non può delegare la designazione del </a:t>
            </a:r>
            <a:r>
              <a:rPr lang="it-IT" i="1" dirty="0" smtClean="0"/>
              <a:t>Responsabile del Servizio di prevenzione e protezione dai rischi (RSPP)</a:t>
            </a:r>
            <a:r>
              <a:rPr lang="it-IT" dirty="0" smtClean="0"/>
              <a:t>, né la predisposizione del </a:t>
            </a:r>
            <a:r>
              <a:rPr lang="it-IT" i="1" dirty="0" smtClean="0"/>
              <a:t>DVR</a:t>
            </a:r>
            <a:r>
              <a:rPr lang="it-IT" dirty="0" smtClean="0"/>
              <a:t>.</a:t>
            </a:r>
            <a:endParaRPr lang="it-IT" b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5231110" y="4581128"/>
            <a:ext cx="6624736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RSPP – </a:t>
            </a:r>
            <a:r>
              <a:rPr lang="it-IT" dirty="0" smtClean="0"/>
              <a:t>soggetto (diverso dal datore di lavoro, tranne in contesti piccoli – es. aziende fino a 200 lavoratori) dotato delle competenze adeguate per </a:t>
            </a:r>
            <a:r>
              <a:rPr lang="it-IT" u="sng" dirty="0" smtClean="0"/>
              <a:t>coordinare l’insieme di persone, sistemi, mezzi finalizzati alla protezione dal rischio professionale per i lavoratori</a:t>
            </a:r>
            <a:r>
              <a:rPr lang="it-IT" dirty="0" smtClean="0"/>
              <a:t>.</a:t>
            </a:r>
            <a:endParaRPr lang="it-IT" b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334566" y="1844824"/>
            <a:ext cx="4680520" cy="42473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DVR vs. MOG81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Funzione </a:t>
            </a:r>
            <a:r>
              <a:rPr lang="it-IT" b="1" dirty="0" smtClean="0"/>
              <a:t>informativa</a:t>
            </a:r>
            <a:r>
              <a:rPr lang="it-IT" dirty="0" smtClean="0"/>
              <a:t> del DVR; funzione </a:t>
            </a:r>
            <a:r>
              <a:rPr lang="it-IT" b="1" dirty="0" err="1" smtClean="0"/>
              <a:t>programmatico-organizzativa</a:t>
            </a:r>
            <a:r>
              <a:rPr lang="it-IT" dirty="0" smtClean="0"/>
              <a:t> del MOG81.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Obbligatorietà del DVR (la mancata adozione è una contravvenzione – art. 55 d.lgs. 81/2008 – non adottare il DVR significa non informare i lavoratori del potenziale d’offesa delle mansioni assegnate).</a:t>
            </a:r>
          </a:p>
          <a:p>
            <a:pPr algn="just"/>
            <a:endParaRPr lang="it-IT" dirty="0" smtClean="0"/>
          </a:p>
          <a:p>
            <a:pPr algn="just"/>
            <a:r>
              <a:rPr lang="it-IT" dirty="0" smtClean="0">
                <a:sym typeface="Wingdings" pitchFamily="2" charset="2"/>
              </a:rPr>
              <a:t> Però … ci sono sicuramente punti di contatto tra DVR e MOG81. </a:t>
            </a:r>
            <a:r>
              <a:rPr lang="it-IT" i="1" dirty="0" smtClean="0">
                <a:sym typeface="Wingdings" pitchFamily="2" charset="2"/>
              </a:rPr>
              <a:t>Chi, redigendo l’obbligatorio DVR, non lo utilizzerebbe come punto di partenza per le disposizioni programmatiche del MOG81??? </a:t>
            </a:r>
            <a:r>
              <a:rPr lang="it-IT" dirty="0" smtClean="0">
                <a:sym typeface="Wingdings" pitchFamily="2" charset="2"/>
              </a:rPr>
              <a:t>(di nuovo, la critica sulla facoltatività del MOG81).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Organizzazione dell’ente e sicurezza sul lavoro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Conclusioni</a:t>
            </a:r>
            <a:r>
              <a:rPr lang="en-US" sz="3600" b="1" dirty="0" smtClean="0">
                <a:solidFill>
                  <a:schemeClr val="tx2"/>
                </a:solidFill>
              </a:rPr>
              <a:t> in termini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responsabilità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62558" y="908720"/>
            <a:ext cx="1159328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MOG81</a:t>
            </a:r>
            <a:r>
              <a:rPr lang="it-IT" dirty="0" smtClean="0"/>
              <a:t> più simile al </a:t>
            </a:r>
            <a:r>
              <a:rPr lang="it-IT" b="1" dirty="0" smtClean="0"/>
              <a:t>DVR</a:t>
            </a:r>
            <a:r>
              <a:rPr lang="it-IT" dirty="0" smtClean="0"/>
              <a:t> che al </a:t>
            </a:r>
            <a:r>
              <a:rPr lang="it-IT" b="1" dirty="0" smtClean="0"/>
              <a:t>MOG231</a:t>
            </a:r>
            <a:r>
              <a:rPr lang="it-IT" dirty="0" smtClean="0"/>
              <a:t>. Il DVR è </a:t>
            </a:r>
            <a:r>
              <a:rPr lang="it-IT" i="1" dirty="0" err="1" smtClean="0"/>
              <a:t>risk</a:t>
            </a:r>
            <a:r>
              <a:rPr lang="it-IT" i="1" dirty="0" smtClean="0"/>
              <a:t> </a:t>
            </a:r>
            <a:r>
              <a:rPr lang="it-IT" i="1" dirty="0" err="1" smtClean="0"/>
              <a:t>assessment</a:t>
            </a:r>
            <a:r>
              <a:rPr lang="it-IT" dirty="0" smtClean="0"/>
              <a:t>, che si pone alla base del </a:t>
            </a:r>
            <a:r>
              <a:rPr lang="it-IT" i="1" dirty="0" err="1" smtClean="0"/>
              <a:t>risk</a:t>
            </a:r>
            <a:r>
              <a:rPr lang="it-IT" i="1" dirty="0" smtClean="0"/>
              <a:t> management </a:t>
            </a:r>
            <a:r>
              <a:rPr lang="it-IT" dirty="0" smtClean="0"/>
              <a:t>(MOG81).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262558" y="1484784"/>
            <a:ext cx="1159328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</a:t>
            </a:r>
            <a:r>
              <a:rPr lang="it-IT" b="1" dirty="0" smtClean="0"/>
              <a:t>DVR</a:t>
            </a:r>
            <a:r>
              <a:rPr lang="it-IT" dirty="0" smtClean="0"/>
              <a:t> è un segmento del modello di prevenzione e di protezione dal rischio professionale. Il </a:t>
            </a:r>
            <a:r>
              <a:rPr lang="it-IT" b="1" dirty="0" smtClean="0"/>
              <a:t>MOG81</a:t>
            </a:r>
            <a:r>
              <a:rPr lang="it-IT" dirty="0" smtClean="0"/>
              <a:t> </a:t>
            </a:r>
            <a:r>
              <a:rPr lang="it-IT" dirty="0" smtClean="0"/>
              <a:t>rappresenta il punto di arrivo del percorso di prevenzione e protezione: non si limita a descrivere il rischio esistente, ma </a:t>
            </a:r>
            <a:r>
              <a:rPr lang="it-IT" u="sng" dirty="0" smtClean="0"/>
              <a:t>predispone una serie di misure strumentali alla corretta gestione dell’impresa</a:t>
            </a:r>
            <a:r>
              <a:rPr lang="it-IT" dirty="0" smtClean="0"/>
              <a:t> (funzione </a:t>
            </a:r>
            <a:r>
              <a:rPr lang="it-IT" i="1" dirty="0" smtClean="0"/>
              <a:t>meta-cautelare</a:t>
            </a:r>
            <a:r>
              <a:rPr lang="it-IT" dirty="0" smtClean="0"/>
              <a:t>).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262558" y="2564904"/>
            <a:ext cx="1159328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</a:t>
            </a:r>
            <a:r>
              <a:rPr lang="it-IT" b="1" dirty="0" smtClean="0"/>
              <a:t>DVR </a:t>
            </a:r>
            <a:r>
              <a:rPr lang="it-IT" dirty="0" smtClean="0"/>
              <a:t>è atto dell’imprenditore; il </a:t>
            </a:r>
            <a:r>
              <a:rPr lang="it-IT" b="1" dirty="0" smtClean="0"/>
              <a:t>MOG81</a:t>
            </a:r>
            <a:r>
              <a:rPr lang="it-IT" dirty="0" smtClean="0"/>
              <a:t> coinvolge, invece, il gruppo-impresa ed è capace di </a:t>
            </a:r>
            <a:r>
              <a:rPr lang="it-IT" i="1" dirty="0" smtClean="0"/>
              <a:t>“fronteggiare situazioni complesse, indomabili dal singolo” </a:t>
            </a:r>
            <a:r>
              <a:rPr lang="it-IT" dirty="0" smtClean="0"/>
              <a:t>(</a:t>
            </a:r>
            <a:r>
              <a:rPr lang="it-IT" cap="small" dirty="0" err="1" smtClean="0"/>
              <a:t>Paliero-Piergallini</a:t>
            </a:r>
            <a:r>
              <a:rPr lang="it-IT" dirty="0" smtClean="0"/>
              <a:t>).</a:t>
            </a:r>
            <a:endParaRPr lang="it-IT" dirty="0"/>
          </a:p>
        </p:txBody>
      </p:sp>
      <p:cxnSp>
        <p:nvCxnSpPr>
          <p:cNvPr id="11" name="Connettore 1 10"/>
          <p:cNvCxnSpPr/>
          <p:nvPr/>
        </p:nvCxnSpPr>
        <p:spPr>
          <a:xfrm>
            <a:off x="0" y="3429000"/>
            <a:ext cx="12190413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262558" y="3573016"/>
            <a:ext cx="11593288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Quanto l’ente sarà responsabile per l’infortunio???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I soggetti coinvolti nell’elaborazione del modello hanno </a:t>
            </a:r>
            <a:r>
              <a:rPr lang="it-IT" u="sng" dirty="0" smtClean="0"/>
              <a:t>sottovalutato il rischio</a:t>
            </a:r>
            <a:r>
              <a:rPr lang="it-IT" dirty="0" smtClean="0"/>
              <a:t>, pur </a:t>
            </a:r>
            <a:r>
              <a:rPr lang="it-IT" u="sng" dirty="0" smtClean="0"/>
              <a:t>prevedibile in concreto</a:t>
            </a:r>
            <a:r>
              <a:rPr lang="it-IT" dirty="0" smtClean="0"/>
              <a:t> (</a:t>
            </a:r>
            <a:r>
              <a:rPr lang="it-IT" i="1" dirty="0" smtClean="0"/>
              <a:t>insufficiente valutazione del rischio</a:t>
            </a:r>
            <a:r>
              <a:rPr lang="it-IT" dirty="0" smtClean="0"/>
              <a:t>);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L’infortunio </a:t>
            </a:r>
            <a:r>
              <a:rPr lang="it-IT" u="sng" dirty="0" smtClean="0"/>
              <a:t>ha realizzato lo specifico potenziale d’offesa che la norma cautelare violata mirava a prevenire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Un </a:t>
            </a:r>
            <a:r>
              <a:rPr lang="it-IT" u="sng" dirty="0" smtClean="0"/>
              <a:t>più preciso modello di prevenzione e di protezione</a:t>
            </a:r>
            <a:r>
              <a:rPr lang="it-IT" dirty="0" smtClean="0"/>
              <a:t>, adottabile nel caso concreto, avrebbe ridotto in modo significativo il rischio dell’infortunio, poi, verificatosi (</a:t>
            </a:r>
            <a:r>
              <a:rPr lang="it-IT" i="1" dirty="0" smtClean="0"/>
              <a:t>diligenza parametrata alla complessità della situazione concreta</a:t>
            </a:r>
            <a:r>
              <a:rPr lang="it-IT" dirty="0" smtClean="0"/>
              <a:t>).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262558" y="5445224"/>
            <a:ext cx="1159328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Conclusione:</a:t>
            </a:r>
            <a:r>
              <a:rPr lang="it-IT" dirty="0" smtClean="0"/>
              <a:t> necessità di </a:t>
            </a:r>
            <a:r>
              <a:rPr lang="it-IT" i="1" u="sng" dirty="0" smtClean="0"/>
              <a:t>distinguere le responsabilità dell’apicale da quelle dell’ente</a:t>
            </a:r>
            <a:r>
              <a:rPr lang="it-IT" dirty="0" smtClean="0"/>
              <a:t>. L’ente è responsabile all’esito di una sinergia sbagliata, incapace, secondo un’analisi in concreto ed </a:t>
            </a:r>
            <a:r>
              <a:rPr lang="it-IT" i="1" dirty="0" smtClean="0"/>
              <a:t>ex ante</a:t>
            </a:r>
            <a:r>
              <a:rPr lang="it-IT" dirty="0" smtClean="0"/>
              <a:t>, di prevenire (e, quindi, di evitare) l’evento nefasto. </a:t>
            </a:r>
            <a:endParaRPr lang="it-IT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2143</TotalTime>
  <Words>961</Words>
  <Application>Microsoft Office PowerPoint</Application>
  <PresentationFormat>Personalizzato</PresentationFormat>
  <Paragraphs>60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6" baseType="lpstr">
      <vt:lpstr>Tema di Office</vt:lpstr>
      <vt:lpstr>Organizzazione dell’ente e  sicurezza sul lavoro</vt:lpstr>
      <vt:lpstr>Sicurezza sul lavoro e colpa di organizzazione</vt:lpstr>
      <vt:lpstr>MOG81 e MOG231</vt:lpstr>
      <vt:lpstr>MOG81 e DVR</vt:lpstr>
      <vt:lpstr>Conclusioni in termini di responsabilità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321</cp:revision>
  <dcterms:created xsi:type="dcterms:W3CDTF">2023-10-03T16:19:00Z</dcterms:created>
  <dcterms:modified xsi:type="dcterms:W3CDTF">2024-04-30T08:41:57Z</dcterms:modified>
</cp:coreProperties>
</file>