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06/03/2024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Natura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della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responsabilità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dell’ente</a:t>
            </a:r>
            <a:r>
              <a:rPr lang="en-US" dirty="0" smtClean="0">
                <a:solidFill>
                  <a:srgbClr val="002060"/>
                </a:solidFill>
              </a:rPr>
              <a:t>;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fatto</a:t>
            </a:r>
            <a:r>
              <a:rPr lang="en-US" dirty="0" smtClean="0">
                <a:solidFill>
                  <a:srgbClr val="002060"/>
                </a:solidFill>
              </a:rPr>
              <a:t>, </a:t>
            </a:r>
            <a:r>
              <a:rPr lang="en-US" dirty="0" err="1" smtClean="0">
                <a:solidFill>
                  <a:srgbClr val="002060"/>
                </a:solidFill>
              </a:rPr>
              <a:t>interesse</a:t>
            </a:r>
            <a:r>
              <a:rPr lang="en-US" dirty="0" smtClean="0">
                <a:solidFill>
                  <a:srgbClr val="002060"/>
                </a:solidFill>
              </a:rPr>
              <a:t>, </a:t>
            </a:r>
            <a:r>
              <a:rPr lang="en-US" dirty="0" err="1" smtClean="0">
                <a:solidFill>
                  <a:srgbClr val="002060"/>
                </a:solidFill>
              </a:rPr>
              <a:t>vantaggio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3974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7 </a:t>
            </a:r>
            <a:r>
              <a:rPr lang="it-IT" dirty="0" smtClean="0"/>
              <a:t>marzo 2024, ore </a:t>
            </a:r>
            <a:r>
              <a:rPr lang="it-IT" dirty="0" smtClean="0"/>
              <a:t>18.00 </a:t>
            </a:r>
            <a:r>
              <a:rPr lang="it-IT" dirty="0" smtClean="0"/>
              <a:t>– </a:t>
            </a:r>
            <a:r>
              <a:rPr lang="it-IT" dirty="0" smtClean="0"/>
              <a:t>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3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Obbligatorietà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dell’azione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penale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Natura della responsa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bilità dell’ente; fatto, interesse, vantaggio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262558" y="836712"/>
            <a:ext cx="756084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112 Cost. – </a:t>
            </a:r>
            <a:r>
              <a:rPr lang="it-IT" dirty="0" smtClean="0"/>
              <a:t>Il pubblico ministero ha l’</a:t>
            </a:r>
            <a:r>
              <a:rPr lang="it-IT" b="1" dirty="0" smtClean="0">
                <a:solidFill>
                  <a:srgbClr val="FF0000"/>
                </a:solidFill>
              </a:rPr>
              <a:t>obbligo</a:t>
            </a:r>
            <a:r>
              <a:rPr lang="it-IT" dirty="0" smtClean="0"/>
              <a:t> di esercitare l’azione penale.</a:t>
            </a:r>
            <a:endParaRPr lang="it-IT" b="1" dirty="0"/>
          </a:p>
        </p:txBody>
      </p:sp>
      <p:cxnSp>
        <p:nvCxnSpPr>
          <p:cNvPr id="19" name="Connettore 2 18"/>
          <p:cNvCxnSpPr>
            <a:stCxn id="17" idx="3"/>
          </p:cNvCxnSpPr>
          <p:nvPr/>
        </p:nvCxnSpPr>
        <p:spPr>
          <a:xfrm flipV="1">
            <a:off x="7823398" y="98072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8255446" y="836712"/>
            <a:ext cx="3744416" cy="11695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Indagini </a:t>
            </a:r>
            <a:r>
              <a:rPr lang="it-IT" sz="1400" b="1" u="sng" dirty="0" smtClean="0"/>
              <a:t>complete </a:t>
            </a:r>
            <a:r>
              <a:rPr lang="it-IT" sz="1400" u="sng" dirty="0" smtClean="0"/>
              <a:t>ed </a:t>
            </a:r>
            <a:r>
              <a:rPr lang="it-IT" sz="1400" b="1" u="sng" dirty="0" smtClean="0"/>
              <a:t>effettive</a:t>
            </a:r>
            <a:r>
              <a:rPr lang="it-IT" sz="1400" b="1" dirty="0" smtClean="0"/>
              <a:t> </a:t>
            </a:r>
            <a:r>
              <a:rPr lang="it-IT" sz="1400" dirty="0" smtClean="0"/>
              <a:t>(</a:t>
            </a:r>
            <a:r>
              <a:rPr lang="it-IT" sz="1400" b="1" dirty="0" smtClean="0">
                <a:solidFill>
                  <a:schemeClr val="accent5">
                    <a:lumMod val="50000"/>
                  </a:schemeClr>
                </a:solidFill>
              </a:rPr>
              <a:t>Corte cost. 88/1991</a:t>
            </a:r>
            <a:r>
              <a:rPr lang="it-IT" sz="1400" dirty="0" smtClean="0"/>
              <a:t>) offrono al pubblico ministero gli strumenti per capire se ha avuto luogo un reato, e quale. Se il riscontro è affermativo, egli </a:t>
            </a:r>
            <a:r>
              <a:rPr lang="it-IT" sz="1400" b="1" dirty="0" smtClean="0"/>
              <a:t>deve</a:t>
            </a:r>
            <a:r>
              <a:rPr lang="it-IT" sz="1400" dirty="0" smtClean="0"/>
              <a:t> esercitare l’azione penale.</a:t>
            </a:r>
            <a:endParaRPr lang="it-IT" sz="1400" dirty="0"/>
          </a:p>
        </p:txBody>
      </p:sp>
      <p:cxnSp>
        <p:nvCxnSpPr>
          <p:cNvPr id="22" name="Connettore 2 21"/>
          <p:cNvCxnSpPr/>
          <p:nvPr/>
        </p:nvCxnSpPr>
        <p:spPr>
          <a:xfrm>
            <a:off x="9911630" y="1052736"/>
            <a:ext cx="0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8255446" y="2492896"/>
            <a:ext cx="3744416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Chi stabilisce quando un’indagine è completa ed effettiva? Chi decide quali attività d’indagine compiere per raggiungere questo obiettivo? </a:t>
            </a:r>
          </a:p>
          <a:p>
            <a:pPr algn="just"/>
            <a:r>
              <a:rPr lang="it-IT" sz="1400" b="1" u="sng" dirty="0" smtClean="0"/>
              <a:t>Discrezionalità</a:t>
            </a:r>
            <a:r>
              <a:rPr lang="it-IT" sz="1400" b="1" dirty="0" smtClean="0"/>
              <a:t> dell’attività d’indagine</a:t>
            </a:r>
            <a:endParaRPr lang="it-IT" sz="1400" b="1" dirty="0"/>
          </a:p>
        </p:txBody>
      </p:sp>
      <p:cxnSp>
        <p:nvCxnSpPr>
          <p:cNvPr id="25" name="Connettore 2 24"/>
          <p:cNvCxnSpPr/>
          <p:nvPr/>
        </p:nvCxnSpPr>
        <p:spPr>
          <a:xfrm flipH="1" flipV="1">
            <a:off x="7463358" y="3212976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3718942" y="2276872"/>
            <a:ext cx="3744416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Per </a:t>
            </a:r>
            <a:r>
              <a:rPr lang="it-IT" sz="1400" u="sng" dirty="0" smtClean="0"/>
              <a:t>evitare</a:t>
            </a:r>
            <a:r>
              <a:rPr lang="it-IT" sz="1400" dirty="0" smtClean="0"/>
              <a:t> che la discrezionalità si trasformi in arbitrio (e, quindi, </a:t>
            </a:r>
            <a:r>
              <a:rPr lang="it-IT" sz="1400" u="sng" dirty="0" smtClean="0"/>
              <a:t>violazioni dell’art. 112 Cost.</a:t>
            </a:r>
            <a:r>
              <a:rPr lang="it-IT" sz="1400" dirty="0" smtClean="0"/>
              <a:t>), se il pubblico ministero ritiene di non esercitare l’azione penale, il </a:t>
            </a:r>
            <a:r>
              <a:rPr lang="it-IT" sz="1400" b="1" dirty="0" smtClean="0"/>
              <a:t>giudice per le indagini preliminari</a:t>
            </a:r>
            <a:r>
              <a:rPr lang="it-IT" sz="1400" dirty="0" smtClean="0"/>
              <a:t> compie un controllo su questa scelta e dispone l’</a:t>
            </a:r>
            <a:r>
              <a:rPr lang="it-IT" sz="1400" b="1" dirty="0" smtClean="0"/>
              <a:t>archiviazione</a:t>
            </a:r>
            <a:r>
              <a:rPr lang="it-IT" sz="1400" dirty="0" smtClean="0"/>
              <a:t>.</a:t>
            </a:r>
            <a:endParaRPr lang="it-IT" sz="1400" b="1" dirty="0"/>
          </a:p>
        </p:txBody>
      </p:sp>
      <p:sp>
        <p:nvSpPr>
          <p:cNvPr id="31" name="CasellaDiTesto 30"/>
          <p:cNvSpPr txBox="1"/>
          <p:nvPr/>
        </p:nvSpPr>
        <p:spPr>
          <a:xfrm>
            <a:off x="262558" y="1412776"/>
            <a:ext cx="3312368" cy="332398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 smtClean="0"/>
              <a:t>IN SINTESI …</a:t>
            </a:r>
          </a:p>
          <a:p>
            <a:pPr algn="ctr"/>
            <a:endParaRPr lang="it-IT" sz="1400" b="1" dirty="0" smtClean="0"/>
          </a:p>
          <a:p>
            <a:pPr algn="ctr"/>
            <a:r>
              <a:rPr lang="it-IT" sz="1400" dirty="0" smtClean="0"/>
              <a:t>Indagini del pubblico ministero</a:t>
            </a:r>
          </a:p>
          <a:p>
            <a:pPr algn="ctr"/>
            <a:endParaRPr lang="it-IT" sz="1400" dirty="0" smtClean="0"/>
          </a:p>
          <a:p>
            <a:pPr algn="ctr"/>
            <a:endParaRPr lang="it-IT" sz="1400" dirty="0" smtClean="0"/>
          </a:p>
          <a:p>
            <a:pPr algn="ctr"/>
            <a:r>
              <a:rPr lang="it-IT" sz="1400" dirty="0" smtClean="0"/>
              <a:t>Emergono i profili di un fatto penalmente rilevante???</a:t>
            </a:r>
            <a:endParaRPr lang="it-IT" sz="1400" dirty="0" smtClean="0"/>
          </a:p>
          <a:p>
            <a:pPr algn="just"/>
            <a:endParaRPr lang="it-IT" sz="1400" dirty="0" smtClean="0"/>
          </a:p>
          <a:p>
            <a:pPr algn="just"/>
            <a:endParaRPr lang="it-IT" sz="1400" dirty="0" smtClean="0"/>
          </a:p>
          <a:p>
            <a:pPr algn="just"/>
            <a:r>
              <a:rPr lang="it-IT" sz="1400" dirty="0" smtClean="0"/>
              <a:t>Sì </a:t>
            </a:r>
            <a:r>
              <a:rPr lang="it-IT" sz="1400" dirty="0" smtClean="0">
                <a:sym typeface="Wingdings" pitchFamily="2" charset="2"/>
              </a:rPr>
              <a:t> Azione penale	No  Richiesta di</a:t>
            </a:r>
          </a:p>
          <a:p>
            <a:pPr algn="just"/>
            <a:r>
              <a:rPr lang="it-IT" sz="1400" dirty="0" smtClean="0">
                <a:sym typeface="Wingdings" pitchFamily="2" charset="2"/>
              </a:rPr>
              <a:t>	</a:t>
            </a:r>
            <a:r>
              <a:rPr lang="it-IT" sz="1400" dirty="0" smtClean="0">
                <a:sym typeface="Wingdings" pitchFamily="2" charset="2"/>
              </a:rPr>
              <a:t>	archiviazione</a:t>
            </a:r>
          </a:p>
          <a:p>
            <a:pPr algn="just"/>
            <a:endParaRPr lang="it-IT" sz="1400" dirty="0" smtClean="0">
              <a:sym typeface="Wingdings" pitchFamily="2" charset="2"/>
            </a:endParaRPr>
          </a:p>
          <a:p>
            <a:pPr algn="just"/>
            <a:r>
              <a:rPr lang="it-IT" sz="1400" dirty="0" smtClean="0">
                <a:sym typeface="Wingdings" pitchFamily="2" charset="2"/>
              </a:rPr>
              <a:t>		</a:t>
            </a:r>
          </a:p>
          <a:p>
            <a:pPr algn="just"/>
            <a:r>
              <a:rPr lang="it-IT" sz="1400" dirty="0" smtClean="0">
                <a:sym typeface="Wingdings" pitchFamily="2" charset="2"/>
              </a:rPr>
              <a:t>	</a:t>
            </a:r>
            <a:r>
              <a:rPr lang="it-IT" sz="1400" dirty="0" smtClean="0">
                <a:sym typeface="Wingdings" pitchFamily="2" charset="2"/>
              </a:rPr>
              <a:t>	Provvedimento </a:t>
            </a:r>
          </a:p>
          <a:p>
            <a:pPr algn="just"/>
            <a:r>
              <a:rPr lang="it-IT" sz="1400" dirty="0" smtClean="0">
                <a:sym typeface="Wingdings" pitchFamily="2" charset="2"/>
              </a:rPr>
              <a:t>	</a:t>
            </a:r>
            <a:r>
              <a:rPr lang="it-IT" sz="1400" dirty="0" smtClean="0">
                <a:sym typeface="Wingdings" pitchFamily="2" charset="2"/>
              </a:rPr>
              <a:t>	del </a:t>
            </a:r>
            <a:r>
              <a:rPr lang="it-IT" sz="1400" dirty="0" err="1" smtClean="0">
                <a:sym typeface="Wingdings" pitchFamily="2" charset="2"/>
              </a:rPr>
              <a:t>G.i.p.</a:t>
            </a:r>
            <a:endParaRPr lang="it-IT" sz="1400" dirty="0" smtClean="0"/>
          </a:p>
        </p:txBody>
      </p:sp>
      <p:cxnSp>
        <p:nvCxnSpPr>
          <p:cNvPr id="35" name="Connettore 2 34"/>
          <p:cNvCxnSpPr/>
          <p:nvPr/>
        </p:nvCxnSpPr>
        <p:spPr>
          <a:xfrm>
            <a:off x="1918742" y="2132856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nettore 2 38"/>
          <p:cNvCxnSpPr/>
          <p:nvPr/>
        </p:nvCxnSpPr>
        <p:spPr>
          <a:xfrm flipH="1">
            <a:off x="982638" y="2996952"/>
            <a:ext cx="9361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2 40"/>
          <p:cNvCxnSpPr/>
          <p:nvPr/>
        </p:nvCxnSpPr>
        <p:spPr>
          <a:xfrm>
            <a:off x="1918742" y="2996952"/>
            <a:ext cx="86409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2 42"/>
          <p:cNvCxnSpPr/>
          <p:nvPr/>
        </p:nvCxnSpPr>
        <p:spPr>
          <a:xfrm>
            <a:off x="2710830" y="3861048"/>
            <a:ext cx="0" cy="360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1 44"/>
          <p:cNvCxnSpPr/>
          <p:nvPr/>
        </p:nvCxnSpPr>
        <p:spPr>
          <a:xfrm>
            <a:off x="3718942" y="4005064"/>
            <a:ext cx="8136904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1 45"/>
          <p:cNvCxnSpPr/>
          <p:nvPr/>
        </p:nvCxnSpPr>
        <p:spPr>
          <a:xfrm>
            <a:off x="3718942" y="4509120"/>
            <a:ext cx="8136904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asellaDiTesto 46"/>
          <p:cNvSpPr txBox="1"/>
          <p:nvPr/>
        </p:nvSpPr>
        <p:spPr>
          <a:xfrm>
            <a:off x="3862958" y="4077072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solidFill>
                  <a:srgbClr val="002060"/>
                </a:solidFill>
              </a:rPr>
              <a:t>Nel procedimento agli enti???</a:t>
            </a:r>
            <a:endParaRPr lang="it-IT" sz="2400" b="1" dirty="0">
              <a:solidFill>
                <a:srgbClr val="002060"/>
              </a:solidFill>
            </a:endParaRPr>
          </a:p>
        </p:txBody>
      </p:sp>
      <p:sp>
        <p:nvSpPr>
          <p:cNvPr id="48" name="CasellaDiTesto 47"/>
          <p:cNvSpPr txBox="1"/>
          <p:nvPr/>
        </p:nvSpPr>
        <p:spPr>
          <a:xfrm>
            <a:off x="3718942" y="4581128"/>
            <a:ext cx="8208912" cy="160043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sz="1600" dirty="0" smtClean="0"/>
              <a:t>Anche nel procedimento agli enti, il pubblico ministero compie le indagini e, al termine, decide se procedere contro l’ente (</a:t>
            </a:r>
            <a:r>
              <a:rPr lang="it-IT" sz="1600" b="1" dirty="0" smtClean="0"/>
              <a:t>contestazione</a:t>
            </a:r>
            <a:r>
              <a:rPr lang="it-IT" sz="1600" dirty="0" smtClean="0"/>
              <a:t>) o meno (</a:t>
            </a:r>
            <a:r>
              <a:rPr lang="it-IT" sz="1600" b="1" dirty="0" smtClean="0"/>
              <a:t>archiviazione</a:t>
            </a:r>
            <a:r>
              <a:rPr lang="it-IT" sz="1600" dirty="0" smtClean="0"/>
              <a:t>) </a:t>
            </a:r>
            <a:r>
              <a:rPr lang="it-IT" sz="1600" dirty="0" smtClean="0">
                <a:sym typeface="Wingdings" pitchFamily="2" charset="2"/>
              </a:rPr>
              <a:t> </a:t>
            </a:r>
            <a:r>
              <a:rPr lang="it-IT" sz="1600" u="sng" dirty="0" smtClean="0">
                <a:sym typeface="Wingdings" pitchFamily="2" charset="2"/>
              </a:rPr>
              <a:t>discrezionalità</a:t>
            </a:r>
            <a:r>
              <a:rPr lang="it-IT" sz="1600" dirty="0" smtClean="0">
                <a:sym typeface="Wingdings" pitchFamily="2" charset="2"/>
              </a:rPr>
              <a:t> del pubblico ministero: </a:t>
            </a:r>
            <a:r>
              <a:rPr lang="it-IT" sz="1600" i="1" dirty="0" smtClean="0">
                <a:sym typeface="Wingdings" pitchFamily="2" charset="2"/>
              </a:rPr>
              <a:t>a)</a:t>
            </a:r>
            <a:r>
              <a:rPr lang="it-IT" sz="1600" dirty="0" smtClean="0">
                <a:sym typeface="Wingdings" pitchFamily="2" charset="2"/>
              </a:rPr>
              <a:t> nel decidere </a:t>
            </a:r>
            <a:r>
              <a:rPr lang="it-IT" sz="1600" i="1" dirty="0" smtClean="0">
                <a:sym typeface="Wingdings" pitchFamily="2" charset="2"/>
              </a:rPr>
              <a:t>se iscrivere l’ente</a:t>
            </a:r>
            <a:r>
              <a:rPr lang="it-IT" sz="1600" dirty="0" smtClean="0">
                <a:sym typeface="Wingdings" pitchFamily="2" charset="2"/>
              </a:rPr>
              <a:t>, oltre all’imprenditore; </a:t>
            </a:r>
            <a:r>
              <a:rPr lang="it-IT" sz="1600" i="1" dirty="0" smtClean="0">
                <a:sym typeface="Wingdings" pitchFamily="2" charset="2"/>
              </a:rPr>
              <a:t>b)</a:t>
            </a:r>
            <a:r>
              <a:rPr lang="it-IT" sz="1600" dirty="0" smtClean="0">
                <a:sym typeface="Wingdings" pitchFamily="2" charset="2"/>
              </a:rPr>
              <a:t> nella scelta del </a:t>
            </a:r>
            <a:r>
              <a:rPr lang="it-IT" sz="1600" i="1" dirty="0" smtClean="0">
                <a:sym typeface="Wingdings" pitchFamily="2" charset="2"/>
              </a:rPr>
              <a:t>tipo di indagini</a:t>
            </a:r>
            <a:r>
              <a:rPr lang="it-IT" sz="1600" dirty="0" smtClean="0">
                <a:sym typeface="Wingdings" pitchFamily="2" charset="2"/>
              </a:rPr>
              <a:t> da compiere contro l’ente (oltre a quelle da svolgere nei confronti dell’imprenditore).</a:t>
            </a:r>
            <a:endParaRPr lang="it-IT" sz="16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Non ci sono controlli sulla decisione di evitare il processo </a:t>
            </a:r>
            <a:r>
              <a:rPr lang="it-IT" sz="1600" dirty="0" smtClean="0">
                <a:sym typeface="Wingdings" pitchFamily="2" charset="2"/>
              </a:rPr>
              <a:t> è </a:t>
            </a:r>
            <a:r>
              <a:rPr lang="it-IT" sz="1600" u="sng" dirty="0" smtClean="0">
                <a:sym typeface="Wingdings" pitchFamily="2" charset="2"/>
              </a:rPr>
              <a:t>il pubblico ministero</a:t>
            </a:r>
            <a:r>
              <a:rPr lang="it-IT" sz="1600" dirty="0" smtClean="0">
                <a:sym typeface="Wingdings" pitchFamily="2" charset="2"/>
              </a:rPr>
              <a:t> (e non il giudice) che </a:t>
            </a:r>
            <a:r>
              <a:rPr lang="it-IT" sz="1600" u="sng" dirty="0" smtClean="0">
                <a:sym typeface="Wingdings" pitchFamily="2" charset="2"/>
              </a:rPr>
              <a:t>emette il provvedimento di archiviazione</a:t>
            </a:r>
            <a:r>
              <a:rPr lang="it-IT" sz="1600" dirty="0" smtClean="0">
                <a:sym typeface="Wingdings" pitchFamily="2" charset="2"/>
              </a:rPr>
              <a:t>.</a:t>
            </a:r>
            <a:endParaRPr lang="it-IT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Natura della responsa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bilità dell’ente; fatto, interesse, vantaggio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i="1" dirty="0" err="1" smtClean="0">
                <a:solidFill>
                  <a:schemeClr val="tx2"/>
                </a:solidFill>
              </a:rPr>
              <a:t>Simultaneus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processus</a:t>
            </a:r>
            <a:endParaRPr lang="en-US" sz="3600" b="1" i="1" dirty="0">
              <a:solidFill>
                <a:schemeClr val="tx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926854" y="692696"/>
            <a:ext cx="63367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Reato presupposto</a:t>
            </a:r>
            <a:r>
              <a:rPr lang="it-IT" dirty="0" smtClean="0"/>
              <a:t> (illecito penale commesso nell’</a:t>
            </a:r>
            <a:r>
              <a:rPr lang="it-IT" u="sng" dirty="0" smtClean="0"/>
              <a:t>interesse</a:t>
            </a:r>
            <a:r>
              <a:rPr lang="it-IT" dirty="0" smtClean="0"/>
              <a:t> o a </a:t>
            </a:r>
            <a:r>
              <a:rPr lang="it-IT" u="sng" dirty="0" smtClean="0"/>
              <a:t>vantaggio</a:t>
            </a:r>
            <a:r>
              <a:rPr lang="it-IT" dirty="0" smtClean="0"/>
              <a:t> dell’ente da un soggetto </a:t>
            </a:r>
            <a:r>
              <a:rPr lang="it-IT" u="sng" dirty="0" smtClean="0"/>
              <a:t>apicale</a:t>
            </a:r>
            <a:r>
              <a:rPr lang="it-IT" dirty="0" smtClean="0"/>
              <a:t> o da un suo delegato)</a:t>
            </a:r>
            <a:endParaRPr lang="it-IT" b="1" dirty="0"/>
          </a:p>
        </p:txBody>
      </p:sp>
      <p:cxnSp>
        <p:nvCxnSpPr>
          <p:cNvPr id="10" name="Connettore 2 9"/>
          <p:cNvCxnSpPr>
            <a:stCxn id="8" idx="2"/>
          </p:cNvCxnSpPr>
          <p:nvPr/>
        </p:nvCxnSpPr>
        <p:spPr>
          <a:xfrm flipH="1">
            <a:off x="2998862" y="1339027"/>
            <a:ext cx="3096344" cy="10098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>
            <a:stCxn id="8" idx="2"/>
          </p:cNvCxnSpPr>
          <p:nvPr/>
        </p:nvCxnSpPr>
        <p:spPr>
          <a:xfrm>
            <a:off x="6095206" y="1339027"/>
            <a:ext cx="3096344" cy="10098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262558" y="2348880"/>
            <a:ext cx="432048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Accertamento della </a:t>
            </a:r>
            <a:r>
              <a:rPr lang="it-IT" b="1" dirty="0" smtClean="0"/>
              <a:t>responsabilità </a:t>
            </a:r>
            <a:r>
              <a:rPr lang="it-IT" b="1" dirty="0" smtClean="0">
                <a:solidFill>
                  <a:srgbClr val="FF0000"/>
                </a:solidFill>
              </a:rPr>
              <a:t>penale</a:t>
            </a:r>
            <a:r>
              <a:rPr lang="it-IT" b="1" dirty="0" smtClean="0"/>
              <a:t> della persona fisica</a:t>
            </a:r>
            <a:r>
              <a:rPr lang="it-IT" dirty="0" smtClean="0"/>
              <a:t> secondo le regole del codice di procedura penale.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6887294" y="2348880"/>
            <a:ext cx="432048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Accertamento della </a:t>
            </a:r>
            <a:r>
              <a:rPr lang="it-IT" b="1" dirty="0" smtClean="0"/>
              <a:t>responsabilità </a:t>
            </a:r>
            <a:r>
              <a:rPr lang="it-IT" b="1" dirty="0" smtClean="0">
                <a:solidFill>
                  <a:srgbClr val="FF0000"/>
                </a:solidFill>
              </a:rPr>
              <a:t>amministrativa da reato </a:t>
            </a:r>
            <a:r>
              <a:rPr lang="it-IT" b="1" dirty="0" smtClean="0"/>
              <a:t>dell’ente</a:t>
            </a:r>
            <a:r>
              <a:rPr lang="it-IT" dirty="0" smtClean="0"/>
              <a:t> secondo le regole del d.lgs. 231/2001 (che richiama il codice di procedura penale – art. 34).</a:t>
            </a:r>
            <a:endParaRPr lang="it-IT" dirty="0"/>
          </a:p>
        </p:txBody>
      </p:sp>
      <p:cxnSp>
        <p:nvCxnSpPr>
          <p:cNvPr id="17" name="Connettore 2 16"/>
          <p:cNvCxnSpPr/>
          <p:nvPr/>
        </p:nvCxnSpPr>
        <p:spPr>
          <a:xfrm>
            <a:off x="4799062" y="2852936"/>
            <a:ext cx="20162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4871070" y="2924944"/>
            <a:ext cx="18722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Procedimenti che si svolgono in parallelo, </a:t>
            </a:r>
            <a:r>
              <a:rPr lang="it-IT" sz="1400" b="1" dirty="0" smtClean="0">
                <a:solidFill>
                  <a:schemeClr val="tx2">
                    <a:lumMod val="50000"/>
                  </a:schemeClr>
                </a:solidFill>
              </a:rPr>
              <a:t>riuniti </a:t>
            </a:r>
            <a:r>
              <a:rPr lang="it-IT" sz="1400" dirty="0" smtClean="0"/>
              <a:t>l’uno all’altro.</a:t>
            </a:r>
            <a:endParaRPr lang="it-IT" sz="1400" dirty="0"/>
          </a:p>
        </p:txBody>
      </p:sp>
      <p:cxnSp>
        <p:nvCxnSpPr>
          <p:cNvPr id="20" name="Connettore 1 19"/>
          <p:cNvCxnSpPr/>
          <p:nvPr/>
        </p:nvCxnSpPr>
        <p:spPr>
          <a:xfrm>
            <a:off x="262558" y="3933056"/>
            <a:ext cx="11665296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334566" y="4005064"/>
            <a:ext cx="11593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50000"/>
                  </a:schemeClr>
                </a:solidFill>
              </a:rPr>
              <a:t>E se il pubblico ministero iscrive la notizia a carico della persona fisica, ma non dell’ente???</a:t>
            </a:r>
            <a:endParaRPr lang="it-IT" b="1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262558" y="4365104"/>
            <a:ext cx="11665296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262558" y="4509120"/>
            <a:ext cx="4104456" cy="138499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solidFill>
                  <a:schemeClr val="accent5">
                    <a:lumMod val="50000"/>
                  </a:schemeClr>
                </a:solidFill>
              </a:rPr>
              <a:t>Possibili ragioni per cui può farlo: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Ragioni legate alla tenuta del sistema economico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Volontà di evitare appesantimenti processuali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Disinteresse per le conseguenze per l’ente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Scarsa dimestichezza con il “processo 231”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Ecc.</a:t>
            </a:r>
            <a:endParaRPr lang="it-IT" sz="1400" dirty="0"/>
          </a:p>
        </p:txBody>
      </p:sp>
      <p:cxnSp>
        <p:nvCxnSpPr>
          <p:cNvPr id="25" name="Connettore 2 24"/>
          <p:cNvCxnSpPr>
            <a:stCxn id="23" idx="3"/>
          </p:cNvCxnSpPr>
          <p:nvPr/>
        </p:nvCxnSpPr>
        <p:spPr>
          <a:xfrm>
            <a:off x="4367014" y="5201618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5447134" y="4797152"/>
            <a:ext cx="4104456" cy="7386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>
                <a:solidFill>
                  <a:schemeClr val="accent5">
                    <a:lumMod val="50000"/>
                  </a:schemeClr>
                </a:solidFill>
              </a:rPr>
              <a:t>Conseguenza: </a:t>
            </a:r>
            <a:r>
              <a:rPr lang="it-IT" sz="1400" dirty="0" smtClean="0"/>
              <a:t>violazione, almeno potenziale, dell’art. 112 Cost. … a meno di </a:t>
            </a:r>
            <a:r>
              <a:rPr lang="it-IT" sz="1400" u="sng" dirty="0" smtClean="0"/>
              <a:t>escludere la natura penale della responsabilità dell’ente.</a:t>
            </a:r>
          </a:p>
        </p:txBody>
      </p:sp>
      <p:cxnSp>
        <p:nvCxnSpPr>
          <p:cNvPr id="28" name="Connettore 2 27"/>
          <p:cNvCxnSpPr/>
          <p:nvPr/>
        </p:nvCxnSpPr>
        <p:spPr>
          <a:xfrm>
            <a:off x="6887294" y="5445224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5447134" y="5733256"/>
            <a:ext cx="4104456" cy="52322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… conclusione </a:t>
            </a:r>
            <a:r>
              <a:rPr lang="it-IT" sz="1400" dirty="0" err="1" smtClean="0"/>
              <a:t>inacettabile</a:t>
            </a:r>
            <a:r>
              <a:rPr lang="it-IT" sz="1400" dirty="0" smtClean="0"/>
              <a:t> (v. </a:t>
            </a:r>
            <a:r>
              <a:rPr lang="it-IT" sz="1400" i="1" dirty="0" err="1" smtClean="0"/>
              <a:t>simultaneus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processus</a:t>
            </a:r>
            <a:r>
              <a:rPr lang="it-IT" sz="1400" dirty="0" smtClean="0"/>
              <a:t> e art. 34 d.lgs. 231/2001)</a:t>
            </a:r>
            <a:endParaRPr lang="it-IT" sz="1400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9767614" y="4509120"/>
            <a:ext cx="2232248" cy="160043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Il sistema della responsabilità degli enti da reato è retto da ragioni di </a:t>
            </a:r>
            <a:r>
              <a:rPr lang="it-IT" sz="1400" b="1" dirty="0" smtClean="0">
                <a:solidFill>
                  <a:srgbClr val="FF0000"/>
                </a:solidFill>
              </a:rPr>
              <a:t>opportunità</a:t>
            </a:r>
            <a:r>
              <a:rPr lang="it-IT" sz="1400" dirty="0" smtClean="0"/>
              <a:t> che consentono di allontanarsi dai precetti del procedimento penale.</a:t>
            </a:r>
            <a:endParaRPr lang="it-IT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Natura della responsa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bilità dell’ente; fatto, interesse, vantaggio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Interesse</a:t>
            </a:r>
            <a:r>
              <a:rPr lang="en-US" sz="3600" b="1" dirty="0" smtClean="0">
                <a:solidFill>
                  <a:schemeClr val="tx2"/>
                </a:solidFill>
              </a:rPr>
              <a:t> e </a:t>
            </a:r>
            <a:r>
              <a:rPr lang="en-US" sz="3600" b="1" dirty="0" err="1" smtClean="0">
                <a:solidFill>
                  <a:schemeClr val="tx2"/>
                </a:solidFill>
              </a:rPr>
              <a:t>vantaggio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90550" y="764704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«</a:t>
            </a:r>
            <a:r>
              <a:rPr lang="it-IT" i="1" dirty="0" smtClean="0"/>
              <a:t>Il criterio dell’</a:t>
            </a:r>
            <a:r>
              <a:rPr lang="it-IT" b="1" i="1" dirty="0" smtClean="0"/>
              <a:t>interesse</a:t>
            </a:r>
            <a:r>
              <a:rPr lang="it-IT" i="1" dirty="0" smtClean="0"/>
              <a:t> esprime una </a:t>
            </a:r>
            <a:r>
              <a:rPr lang="it-IT" i="1" u="sng" dirty="0" smtClean="0"/>
              <a:t>valutazione teleologica del reato</a:t>
            </a:r>
            <a:r>
              <a:rPr lang="it-IT" i="1" dirty="0" smtClean="0"/>
              <a:t>, apprezzabile “</a:t>
            </a:r>
            <a:r>
              <a:rPr lang="it-IT" dirty="0" smtClean="0"/>
              <a:t>ex ante</a:t>
            </a:r>
            <a:r>
              <a:rPr lang="it-IT" i="1" dirty="0" smtClean="0"/>
              <a:t>”, cioè al momento della commissione del fatto e secondo un metro di giudizio marcatamente soggettivo, mentre quello del </a:t>
            </a:r>
            <a:r>
              <a:rPr lang="it-IT" b="1" i="1" dirty="0" smtClean="0"/>
              <a:t>vantaggio</a:t>
            </a:r>
            <a:r>
              <a:rPr lang="it-IT" i="1" dirty="0" smtClean="0"/>
              <a:t> ha una connotazione essenzialmente oggettiva, come tale valutabile “</a:t>
            </a:r>
            <a:r>
              <a:rPr lang="it-IT" dirty="0" smtClean="0"/>
              <a:t>ex post</a:t>
            </a:r>
            <a:r>
              <a:rPr lang="it-IT" i="1" dirty="0" smtClean="0"/>
              <a:t>”, sulla base degli </a:t>
            </a:r>
            <a:r>
              <a:rPr lang="it-IT" i="1" u="sng" dirty="0" smtClean="0"/>
              <a:t>effetti concretamente derivati dalla realizzazione dell’illecito</a:t>
            </a:r>
            <a:r>
              <a:rPr lang="it-IT" dirty="0" smtClean="0"/>
              <a:t>» </a:t>
            </a:r>
            <a:r>
              <a:rPr lang="it-IT" b="1" dirty="0" smtClean="0"/>
              <a:t>(Cass., Sez. Un., 24.04.2014, n. 38343)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90550" y="2132856"/>
            <a:ext cx="117373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«Ai fini della configurabilità della responsabilità da reato degli enti, è sufficiente la </a:t>
            </a:r>
            <a:r>
              <a:rPr lang="it-IT" i="1" u="sng" dirty="0" smtClean="0"/>
              <a:t>prova dell’avvenuto conseguimento di un vantaggio</a:t>
            </a:r>
            <a:r>
              <a:rPr lang="it-IT" i="1" dirty="0" smtClean="0"/>
              <a:t> ex art. 5 </a:t>
            </a:r>
            <a:r>
              <a:rPr lang="it-IT" i="1" dirty="0" err="1" smtClean="0"/>
              <a:t>d.lg.</a:t>
            </a:r>
            <a:r>
              <a:rPr lang="it-IT" i="1" dirty="0" smtClean="0"/>
              <a:t> n. 231 del 2001 da parte dell’ente, </a:t>
            </a:r>
            <a:r>
              <a:rPr lang="it-IT" i="1" u="sng" dirty="0" smtClean="0"/>
              <a:t>anche quando non sia possibile determinare l’effettivo interesse</a:t>
            </a:r>
            <a:r>
              <a:rPr lang="it-IT" i="1" dirty="0" smtClean="0"/>
              <a:t> da esso vantato ex ante rispetto alla consumazione dell’illecito, purché il reato non sia stato commesso nell’esclusivo interesse del suo autore persona fisica o di terzi» </a:t>
            </a:r>
            <a:r>
              <a:rPr lang="it-IT" b="1" dirty="0" smtClean="0"/>
              <a:t>(Cass., Sez. </a:t>
            </a:r>
            <a:r>
              <a:rPr lang="it-IT" b="1" dirty="0" err="1" smtClean="0"/>
              <a:t>VI</a:t>
            </a:r>
            <a:r>
              <a:rPr lang="it-IT" b="1" dirty="0" smtClean="0"/>
              <a:t>, 19.01.2021, n. 15543)</a:t>
            </a:r>
            <a:endParaRPr lang="it-IT" dirty="0"/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550590" y="3573016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INTERESSE</a:t>
                      </a:r>
                      <a:endParaRPr lang="it-IT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VATAGGIO</a:t>
                      </a:r>
                      <a:endParaRPr lang="it-IT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Valutazione</a:t>
                      </a:r>
                      <a:r>
                        <a:rPr lang="it-IT" baseline="0" dirty="0" smtClean="0"/>
                        <a:t> </a:t>
                      </a:r>
                      <a:r>
                        <a:rPr lang="it-IT" i="1" u="sng" baseline="0" dirty="0" smtClean="0"/>
                        <a:t>ex ante</a:t>
                      </a:r>
                      <a:r>
                        <a:rPr lang="it-IT" i="1" baseline="0" dirty="0" smtClean="0"/>
                        <a:t> 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i="0" dirty="0" smtClean="0"/>
                        <a:t>Valutazione</a:t>
                      </a:r>
                      <a:r>
                        <a:rPr lang="it-IT" i="0" baseline="0" dirty="0" smtClean="0"/>
                        <a:t> </a:t>
                      </a:r>
                      <a:r>
                        <a:rPr lang="it-IT" i="1" baseline="0" dirty="0" smtClean="0"/>
                        <a:t>ex post </a:t>
                      </a:r>
                      <a:endParaRPr lang="it-IT" i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Valutazione </a:t>
                      </a:r>
                      <a:r>
                        <a:rPr lang="it-IT" u="sng" dirty="0" smtClean="0"/>
                        <a:t>astratta</a:t>
                      </a:r>
                      <a:r>
                        <a:rPr lang="it-IT" sz="1400" u="none" dirty="0" smtClean="0"/>
                        <a:t> 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Valutazione </a:t>
                      </a:r>
                      <a:r>
                        <a:rPr lang="it-IT" u="sng" dirty="0" smtClean="0"/>
                        <a:t>in concreto</a:t>
                      </a:r>
                      <a:r>
                        <a:rPr lang="it-IT" sz="1400" u="none" dirty="0" smtClean="0"/>
                        <a:t> 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Giudizio </a:t>
                      </a:r>
                      <a:r>
                        <a:rPr lang="it-IT" u="sng" dirty="0" smtClean="0"/>
                        <a:t>soggettivo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t-IT" dirty="0" smtClean="0"/>
                        <a:t>Giudizio </a:t>
                      </a:r>
                      <a:r>
                        <a:rPr lang="it-IT" u="sng" dirty="0" smtClean="0"/>
                        <a:t>oggettivo</a:t>
                      </a:r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1" name="Connettore 2 10"/>
          <p:cNvCxnSpPr/>
          <p:nvPr/>
        </p:nvCxnSpPr>
        <p:spPr>
          <a:xfrm>
            <a:off x="2062758" y="5157192"/>
            <a:ext cx="2664296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2350790" y="5229200"/>
            <a:ext cx="2232248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CRITERI </a:t>
            </a:r>
            <a:r>
              <a:rPr lang="it-IT" b="1" dirty="0" smtClean="0"/>
              <a:t>ALTERNATIVI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7031310" y="3573016"/>
            <a:ext cx="4896544" cy="267765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Art. 5 d.lgs. 231/2001 – Responsabilità dell’ente</a:t>
            </a:r>
          </a:p>
          <a:p>
            <a:pPr algn="just"/>
            <a:r>
              <a:rPr lang="it-IT" sz="1400" b="1" dirty="0" smtClean="0"/>
              <a:t>1.</a:t>
            </a:r>
            <a:r>
              <a:rPr lang="it-IT" sz="1400" b="1" dirty="0" smtClean="0"/>
              <a:t> </a:t>
            </a:r>
            <a:r>
              <a:rPr lang="it-IT" sz="1400" dirty="0" smtClean="0"/>
              <a:t>L'ente è responsabile per i reati commessi </a:t>
            </a:r>
            <a:r>
              <a:rPr lang="it-IT" sz="1400" b="1" dirty="0" smtClean="0">
                <a:solidFill>
                  <a:srgbClr val="002060"/>
                </a:solidFill>
              </a:rPr>
              <a:t>nel suo interesse o a suo vantaggio</a:t>
            </a:r>
            <a:r>
              <a:rPr lang="it-IT" sz="1400" dirty="0" smtClean="0"/>
              <a:t>:</a:t>
            </a:r>
            <a:endParaRPr lang="it-IT" sz="1400" dirty="0" smtClean="0"/>
          </a:p>
          <a:p>
            <a:pPr algn="just"/>
            <a:r>
              <a:rPr lang="it-IT" sz="1400" dirty="0" smtClean="0"/>
              <a:t>a) da persone che rivestono funzioni di </a:t>
            </a:r>
            <a:r>
              <a:rPr lang="it-IT" sz="1400" b="1" dirty="0" smtClean="0">
                <a:solidFill>
                  <a:srgbClr val="FF0000"/>
                </a:solidFill>
              </a:rPr>
              <a:t>rappresentanza</a:t>
            </a:r>
            <a:r>
              <a:rPr lang="it-IT" sz="1400" dirty="0" smtClean="0"/>
              <a:t>, di </a:t>
            </a:r>
            <a:r>
              <a:rPr lang="it-IT" sz="1400" b="1" dirty="0" smtClean="0">
                <a:solidFill>
                  <a:srgbClr val="FF0000"/>
                </a:solidFill>
              </a:rPr>
              <a:t>amministrazione</a:t>
            </a:r>
            <a:r>
              <a:rPr lang="it-IT" sz="1400" dirty="0" smtClean="0"/>
              <a:t> o di </a:t>
            </a:r>
            <a:r>
              <a:rPr lang="it-IT" sz="1400" b="1" dirty="0" smtClean="0">
                <a:solidFill>
                  <a:srgbClr val="FF0000"/>
                </a:solidFill>
              </a:rPr>
              <a:t>direzione</a:t>
            </a:r>
            <a:r>
              <a:rPr lang="it-IT" sz="1400" dirty="0" smtClean="0"/>
              <a:t> dell'ente o di una sua unità organizzativa dotata di autonomia finanziaria e funzionale nonché da persone che esercitano, anche di fatto, la </a:t>
            </a:r>
            <a:r>
              <a:rPr lang="it-IT" sz="1400" b="1" dirty="0" smtClean="0">
                <a:solidFill>
                  <a:srgbClr val="FF0000"/>
                </a:solidFill>
              </a:rPr>
              <a:t>gestione</a:t>
            </a:r>
            <a:r>
              <a:rPr lang="it-IT" sz="1400" dirty="0" smtClean="0"/>
              <a:t> e il </a:t>
            </a:r>
            <a:r>
              <a:rPr lang="it-IT" sz="1400" b="1" dirty="0" smtClean="0">
                <a:solidFill>
                  <a:srgbClr val="FF0000"/>
                </a:solidFill>
              </a:rPr>
              <a:t>controllo</a:t>
            </a:r>
            <a:r>
              <a:rPr lang="it-IT" sz="1400" dirty="0" smtClean="0"/>
              <a:t> dello stesso</a:t>
            </a:r>
            <a:r>
              <a:rPr lang="it-IT" sz="1400" dirty="0" smtClean="0"/>
              <a:t>;</a:t>
            </a:r>
            <a:endParaRPr lang="it-IT" sz="1400" dirty="0" smtClean="0"/>
          </a:p>
          <a:p>
            <a:pPr algn="just"/>
            <a:r>
              <a:rPr lang="it-IT" sz="1400" dirty="0" smtClean="0"/>
              <a:t>b) da persone </a:t>
            </a:r>
            <a:r>
              <a:rPr lang="it-IT" sz="1400" b="1" dirty="0" smtClean="0">
                <a:solidFill>
                  <a:schemeClr val="accent2">
                    <a:lumMod val="75000"/>
                  </a:schemeClr>
                </a:solidFill>
              </a:rPr>
              <a:t>sottoposte alla direzione o alla vigilanza </a:t>
            </a:r>
            <a:r>
              <a:rPr lang="it-IT" sz="1400" dirty="0" smtClean="0"/>
              <a:t>di uno dei soggetti di cui alla lettera a</a:t>
            </a:r>
            <a:r>
              <a:rPr lang="it-IT" sz="1400" dirty="0" smtClean="0"/>
              <a:t>).</a:t>
            </a:r>
            <a:endParaRPr lang="it-IT" sz="1400" dirty="0" smtClean="0"/>
          </a:p>
          <a:p>
            <a:pPr algn="just"/>
            <a:r>
              <a:rPr lang="it-IT" sz="1400" b="1" dirty="0" smtClean="0"/>
              <a:t>2. </a:t>
            </a:r>
            <a:r>
              <a:rPr lang="it-IT" sz="1400" dirty="0" smtClean="0"/>
              <a:t>L'ente non risponde se le persone indicate nel comma 1 </a:t>
            </a:r>
            <a:r>
              <a:rPr lang="it-IT" sz="1400" u="sng" dirty="0" smtClean="0"/>
              <a:t>hanno agito nell'interesse esclusivo proprio o di terzi</a:t>
            </a:r>
            <a:r>
              <a:rPr lang="it-IT" sz="1400" dirty="0" smtClean="0"/>
              <a:t>.</a:t>
            </a:r>
            <a:endParaRPr lang="it-IT" sz="1400" dirty="0"/>
          </a:p>
        </p:txBody>
      </p:sp>
      <p:cxnSp>
        <p:nvCxnSpPr>
          <p:cNvPr id="15" name="Connettore 2 14"/>
          <p:cNvCxnSpPr/>
          <p:nvPr/>
        </p:nvCxnSpPr>
        <p:spPr>
          <a:xfrm flipH="1">
            <a:off x="6239222" y="6021288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3862958" y="5877272"/>
            <a:ext cx="2376264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Prova liberatoria per l’ente</a:t>
            </a:r>
            <a:endParaRPr lang="it-IT" sz="1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Fatto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692696"/>
            <a:ext cx="115212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Siamo sicuri che possa parlarsi dello stesso </a:t>
            </a:r>
            <a:r>
              <a:rPr lang="it-IT" b="1" i="1" dirty="0" smtClean="0"/>
              <a:t>fatto</a:t>
            </a:r>
            <a:r>
              <a:rPr lang="it-IT" b="1" dirty="0" smtClean="0"/>
              <a:t> per l’ente e per l’imprenditore??? 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196752"/>
            <a:ext cx="11521280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Cass., Sez. IV, 10 marzo 2023, n. 10143 – </a:t>
            </a:r>
            <a:r>
              <a:rPr lang="it-IT" dirty="0" smtClean="0"/>
              <a:t>in caso di revisione della sentenza avente ad oggetto la responsabilità dell’ente </a:t>
            </a:r>
            <a:r>
              <a:rPr lang="it-IT" i="1" dirty="0" smtClean="0"/>
              <a:t>ex</a:t>
            </a:r>
            <a:r>
              <a:rPr lang="it-IT" dirty="0" smtClean="0"/>
              <a:t> d.lgs. 231/2001 per contrasto di giudicato, ove in separato giudizio si sia pervenuti all’assoluzione della persona fisica per il reato presupposto, è sempre necessario verificare se la ricorrenza del fatto illecito sia stata accertata, discendendo la inconciliabilità del giudicato </a:t>
            </a:r>
            <a:r>
              <a:rPr lang="it-IT" b="1" dirty="0" smtClean="0">
                <a:solidFill>
                  <a:srgbClr val="002060"/>
                </a:solidFill>
              </a:rPr>
              <a:t>solo dalla negazione del fatto storico</a:t>
            </a:r>
            <a:r>
              <a:rPr lang="it-IT" dirty="0" smtClean="0"/>
              <a:t>, e </a:t>
            </a:r>
            <a:r>
              <a:rPr lang="it-IT" u="sng" dirty="0" smtClean="0"/>
              <a:t>non anche dalla mancata individuazione del suo autore</a:t>
            </a:r>
            <a:r>
              <a:rPr lang="it-IT" dirty="0" smtClean="0"/>
              <a:t>.</a:t>
            </a:r>
          </a:p>
          <a:p>
            <a:pPr algn="just"/>
            <a:r>
              <a:rPr lang="it-IT" b="1" dirty="0" smtClean="0"/>
              <a:t>Cass., Sez. III, 4 ottobre 2023, n. 43813 – </a:t>
            </a:r>
            <a:r>
              <a:rPr lang="it-IT" dirty="0" smtClean="0"/>
              <a:t>il contrasto di giudicati di cui all'art. 630 c.p.p., comma 1, lett. a), che legittima la revisione, attiene ai fatti storici presi in considerazione per la ricostruzione del fatto-reato e </a:t>
            </a:r>
            <a:r>
              <a:rPr lang="it-IT" u="sng" dirty="0" smtClean="0"/>
              <a:t>non alla valutazione dei fatti né all'interpretazione delle norme processuali in relazione all'utilizzabilità di una determinata fonte di </a:t>
            </a:r>
            <a:r>
              <a:rPr lang="it-IT" u="sng" dirty="0" smtClean="0"/>
              <a:t>prova</a:t>
            </a:r>
            <a:r>
              <a:rPr lang="it-IT" dirty="0" smtClean="0"/>
              <a:t>.</a:t>
            </a:r>
            <a:endParaRPr lang="it-IT" b="1" u="sng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3645024"/>
            <a:ext cx="1152128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Fatto storico – </a:t>
            </a:r>
            <a:r>
              <a:rPr lang="it-IT" dirty="0" smtClean="0"/>
              <a:t>è lo stesso (e questo giustifica il </a:t>
            </a:r>
            <a:r>
              <a:rPr lang="it-IT" i="1" dirty="0" err="1" smtClean="0"/>
              <a:t>simultaneus</a:t>
            </a:r>
            <a:r>
              <a:rPr lang="it-IT" i="1" dirty="0" smtClean="0"/>
              <a:t> </a:t>
            </a:r>
            <a:r>
              <a:rPr lang="it-IT" i="1" dirty="0" err="1" smtClean="0"/>
              <a:t>processus</a:t>
            </a:r>
            <a:r>
              <a:rPr lang="it-IT" dirty="0" smtClean="0"/>
              <a:t>, oltre al richiamo delle norme del c.p.p. per l’ente). Difficoltà di negare la natura penale della responsabilità dell’ente.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4437112"/>
            <a:ext cx="1152128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Fatto inteso in senso giuridico – </a:t>
            </a:r>
            <a:r>
              <a:rPr lang="it-IT" dirty="0" smtClean="0"/>
              <a:t>è diverso o, meglio, non del tutto coincidente (p.es. l’elemento dell’interesse o del vantaggio per l’ente debbono essere verificati per affermare od escludere la sola responsabilità dell’ente, così come l’adeguatezza del MOG o il corretto funzionamento dell’</a:t>
            </a:r>
            <a:r>
              <a:rPr lang="it-IT" dirty="0" err="1" smtClean="0"/>
              <a:t>O.d.V.</a:t>
            </a:r>
            <a:r>
              <a:rPr lang="it-IT" dirty="0" smtClean="0"/>
              <a:t>)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u="sng" dirty="0" smtClean="0">
                <a:sym typeface="Wingdings" pitchFamily="2" charset="2"/>
              </a:rPr>
              <a:t>non sempre le ragioni che permettono di elidere il giudicato di condanna verso la persona fisica, conducono alla stessa conclusione per l’ente.</a:t>
            </a:r>
            <a:r>
              <a:rPr lang="it-IT" dirty="0" smtClean="0">
                <a:sym typeface="Wingdings" pitchFamily="2" charset="2"/>
              </a:rPr>
              <a:t> </a:t>
            </a:r>
            <a:endParaRPr lang="it-IT" b="1" dirty="0"/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Natura della responsa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bilità dell’ente; fatto, interesse, vantaggio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1472</TotalTime>
  <Words>995</Words>
  <Application>Microsoft Office PowerPoint</Application>
  <PresentationFormat>Personalizzato</PresentationFormat>
  <Paragraphs>81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Natura della responsabilità dell’ente;  fatto, interesse, vantaggio</vt:lpstr>
      <vt:lpstr>Obbligatorietà dell’azione penale</vt:lpstr>
      <vt:lpstr>Simultaneus processus</vt:lpstr>
      <vt:lpstr>Interesse e vantaggio</vt:lpstr>
      <vt:lpstr>Fatto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228</cp:revision>
  <dcterms:created xsi:type="dcterms:W3CDTF">2023-10-03T16:19:00Z</dcterms:created>
  <dcterms:modified xsi:type="dcterms:W3CDTF">2024-03-06T08:20:54Z</dcterms:modified>
</cp:coreProperties>
</file>