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2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02/04/2024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Procedimenti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speciali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162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Mercoledì 3 aprile 2024</a:t>
            </a:r>
            <a:r>
              <a:rPr lang="it-IT" dirty="0" smtClean="0"/>
              <a:t>, ore </a:t>
            </a:r>
            <a:r>
              <a:rPr lang="it-IT" dirty="0" smtClean="0"/>
              <a:t>16.00 </a:t>
            </a:r>
            <a:r>
              <a:rPr lang="it-IT" dirty="0" smtClean="0"/>
              <a:t>– </a:t>
            </a:r>
            <a:r>
              <a:rPr lang="it-IT" dirty="0" smtClean="0"/>
              <a:t>18.00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smtClean="0">
                <a:solidFill>
                  <a:schemeClr val="tx2"/>
                </a:solidFill>
              </a:rPr>
              <a:t> </a:t>
            </a:r>
            <a:r>
              <a:rPr lang="en-GB" sz="2000" b="1" smtClean="0">
                <a:solidFill>
                  <a:schemeClr val="tx2"/>
                </a:solidFill>
              </a:rPr>
              <a:t>11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Procedimenti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speciali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Procedimenti speciali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334566" y="2924944"/>
            <a:ext cx="113772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Rito abbreviato</a:t>
            </a:r>
            <a:r>
              <a:rPr lang="it-IT" dirty="0" smtClean="0"/>
              <a:t> – decisione sullo stato delle indagini (</a:t>
            </a:r>
            <a:r>
              <a:rPr lang="it-IT" i="1" dirty="0" smtClean="0"/>
              <a:t>senza ripetizione degli atti investigativi nel dibattimento e, quindi, nel contraddittorio tra le parti</a:t>
            </a:r>
            <a:r>
              <a:rPr lang="it-IT" dirty="0" smtClean="0"/>
              <a:t>). Sconto </a:t>
            </a:r>
            <a:r>
              <a:rPr lang="it-IT" u="sng" dirty="0" smtClean="0"/>
              <a:t>di 1/3</a:t>
            </a:r>
            <a:r>
              <a:rPr lang="it-IT" dirty="0" smtClean="0"/>
              <a:t> della pena in caso di condanna per un delitto; di 1/2 della pena in caso di condanna per una </a:t>
            </a:r>
            <a:r>
              <a:rPr lang="it-IT" dirty="0" smtClean="0"/>
              <a:t>contravvenzione.</a:t>
            </a:r>
            <a:endParaRPr lang="it-IT" dirty="0" smtClean="0"/>
          </a:p>
        </p:txBody>
      </p:sp>
      <p:sp>
        <p:nvSpPr>
          <p:cNvPr id="17" name="CasellaDiTesto 16"/>
          <p:cNvSpPr txBox="1"/>
          <p:nvPr/>
        </p:nvSpPr>
        <p:spPr>
          <a:xfrm>
            <a:off x="334566" y="4077072"/>
            <a:ext cx="1137726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Applicazione della pena su richiesta (c.d. “patteggiamento”) </a:t>
            </a:r>
            <a:r>
              <a:rPr lang="it-IT" dirty="0" smtClean="0"/>
              <a:t>– accordo </a:t>
            </a:r>
            <a:r>
              <a:rPr lang="it-IT" i="1" dirty="0" smtClean="0"/>
              <a:t>inter </a:t>
            </a:r>
            <a:r>
              <a:rPr lang="it-IT" i="1" dirty="0" smtClean="0"/>
              <a:t>partes </a:t>
            </a:r>
            <a:r>
              <a:rPr lang="it-IT" dirty="0" smtClean="0"/>
              <a:t>(cioè tra il pubblico ministero e la difesa)</a:t>
            </a:r>
            <a:r>
              <a:rPr lang="it-IT" dirty="0" smtClean="0"/>
              <a:t> </a:t>
            </a:r>
            <a:r>
              <a:rPr lang="it-IT" dirty="0" smtClean="0"/>
              <a:t>sulla pena applicabile con sconto </a:t>
            </a:r>
            <a:r>
              <a:rPr lang="it-IT" u="sng" dirty="0" smtClean="0"/>
              <a:t>fino a 1/3</a:t>
            </a:r>
            <a:r>
              <a:rPr lang="it-IT" dirty="0" smtClean="0"/>
              <a:t> della pena in </a:t>
            </a:r>
            <a:r>
              <a:rPr lang="it-IT" dirty="0" smtClean="0"/>
              <a:t>concreto.</a:t>
            </a:r>
            <a:endParaRPr lang="it-IT" sz="1400" i="1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334566" y="4941168"/>
            <a:ext cx="113772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 per decreto </a:t>
            </a:r>
            <a:r>
              <a:rPr lang="it-IT" dirty="0" smtClean="0"/>
              <a:t>– rito </a:t>
            </a:r>
            <a:r>
              <a:rPr lang="it-IT" dirty="0" smtClean="0"/>
              <a:t>monitorio (cioè con una decisione assunta dal giudice, su richiesta del pubblico ministero, </a:t>
            </a:r>
            <a:r>
              <a:rPr lang="it-IT" u="sng" dirty="0" smtClean="0"/>
              <a:t>al di fuori del contraddittorio tra le parti</a:t>
            </a:r>
            <a:r>
              <a:rPr lang="it-IT" dirty="0" smtClean="0"/>
              <a:t>, e una successiva opposizione della difesa che non accetti la decisione), </a:t>
            </a:r>
            <a:r>
              <a:rPr lang="it-IT" dirty="0" smtClean="0"/>
              <a:t>con vantaggi per l’imputato </a:t>
            </a:r>
            <a:r>
              <a:rPr lang="it-IT" dirty="0" smtClean="0"/>
              <a:t>acquiescente.</a:t>
            </a:r>
            <a:endParaRPr lang="it-IT" dirty="0" smtClean="0"/>
          </a:p>
        </p:txBody>
      </p:sp>
      <p:sp>
        <p:nvSpPr>
          <p:cNvPr id="20" name="CasellaDiTesto 19"/>
          <p:cNvSpPr txBox="1"/>
          <p:nvPr/>
        </p:nvSpPr>
        <p:spPr>
          <a:xfrm>
            <a:off x="334566" y="1556792"/>
            <a:ext cx="35283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Procedimenti speciali applicabili all’ente</a:t>
            </a:r>
          </a:p>
          <a:p>
            <a:pPr algn="ctr"/>
            <a:r>
              <a:rPr lang="it-IT" sz="1400" i="1" dirty="0" smtClean="0"/>
              <a:t>(indicati in verde)</a:t>
            </a:r>
            <a:endParaRPr lang="it-IT" sz="1400" i="1" dirty="0"/>
          </a:p>
        </p:txBody>
      </p:sp>
      <p:sp>
        <p:nvSpPr>
          <p:cNvPr id="21" name="Parentesi graffa aperta 20"/>
          <p:cNvSpPr/>
          <p:nvPr/>
        </p:nvSpPr>
        <p:spPr>
          <a:xfrm>
            <a:off x="3718942" y="764704"/>
            <a:ext cx="432048" cy="19442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CasellaDiTesto 22"/>
          <p:cNvSpPr txBox="1"/>
          <p:nvPr/>
        </p:nvSpPr>
        <p:spPr>
          <a:xfrm>
            <a:off x="4006974" y="836712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>
                <a:solidFill>
                  <a:srgbClr val="00B050"/>
                </a:solidFill>
              </a:rPr>
              <a:t>Abbreviato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>
                <a:solidFill>
                  <a:srgbClr val="00B050"/>
                </a:solidFill>
              </a:rPr>
              <a:t>Applicazione della pena su richiesta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Direttissimo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Immediato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>
                <a:solidFill>
                  <a:srgbClr val="00B050"/>
                </a:solidFill>
              </a:rPr>
              <a:t>Procedimento per decreto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>
                <a:solidFill>
                  <a:schemeClr val="accent6">
                    <a:lumMod val="75000"/>
                  </a:schemeClr>
                </a:solidFill>
              </a:rPr>
              <a:t>Messa alla prova</a:t>
            </a:r>
            <a:endParaRPr lang="it-IT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Procedimenti speciali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Rito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abbreviato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34566" y="1340768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Richiesta in </a:t>
            </a:r>
            <a:r>
              <a:rPr lang="it-IT" b="1" dirty="0" smtClean="0"/>
              <a:t>udienza preliminare</a:t>
            </a:r>
            <a:r>
              <a:rPr lang="it-IT" dirty="0" smtClean="0"/>
              <a:t> </a:t>
            </a:r>
            <a:r>
              <a:rPr lang="it-IT" dirty="0" smtClean="0"/>
              <a:t>(o in </a:t>
            </a:r>
            <a:r>
              <a:rPr lang="it-IT" b="1" dirty="0" smtClean="0"/>
              <a:t>udienza </a:t>
            </a:r>
            <a:r>
              <a:rPr lang="it-IT" b="1" dirty="0" err="1" smtClean="0"/>
              <a:t>predibattimentale</a:t>
            </a:r>
            <a:r>
              <a:rPr lang="it-IT" dirty="0" smtClean="0"/>
              <a:t>, nei casi in cui sia prevista dal codice di rito)</a:t>
            </a:r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334566" y="1844824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Riduzione della pena operata sulla durata della sanzione </a:t>
            </a:r>
            <a:r>
              <a:rPr lang="it-IT" dirty="0" err="1" smtClean="0"/>
              <a:t>interdittiva</a:t>
            </a:r>
            <a:r>
              <a:rPr lang="it-IT" dirty="0" smtClean="0"/>
              <a:t> o </a:t>
            </a:r>
            <a:r>
              <a:rPr lang="it-IT" dirty="0" smtClean="0"/>
              <a:t>pecuniaria</a:t>
            </a:r>
            <a:endParaRPr lang="it-IT" dirty="0" smtClean="0"/>
          </a:p>
        </p:txBody>
      </p:sp>
      <p:sp>
        <p:nvSpPr>
          <p:cNvPr id="9" name="CasellaDiTesto 8"/>
          <p:cNvSpPr txBox="1"/>
          <p:nvPr/>
        </p:nvSpPr>
        <p:spPr>
          <a:xfrm>
            <a:off x="334566" y="2348880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Rito </a:t>
            </a:r>
            <a:r>
              <a:rPr lang="it-IT" u="sng" dirty="0" smtClean="0"/>
              <a:t>non ammesso</a:t>
            </a:r>
            <a:r>
              <a:rPr lang="it-IT" dirty="0" smtClean="0"/>
              <a:t> se è prevista la sanzione </a:t>
            </a:r>
            <a:r>
              <a:rPr lang="it-IT" dirty="0" err="1" smtClean="0"/>
              <a:t>interdittiva</a:t>
            </a:r>
            <a:r>
              <a:rPr lang="it-IT" dirty="0" smtClean="0"/>
              <a:t> definitiva </a:t>
            </a:r>
            <a:r>
              <a:rPr lang="it-IT" dirty="0" smtClean="0">
                <a:sym typeface="Wingdings" pitchFamily="2" charset="2"/>
              </a:rPr>
              <a:t> Cfr. L. 12 aprile 2019, n. </a:t>
            </a:r>
            <a:r>
              <a:rPr lang="it-IT" dirty="0" smtClean="0">
                <a:sym typeface="Wingdings" pitchFamily="2" charset="2"/>
              </a:rPr>
              <a:t>33 per le persone fisiche</a:t>
            </a:r>
            <a:endParaRPr lang="it-IT" dirty="0" smtClean="0">
              <a:sym typeface="Wingdings" pitchFamily="2" charset="2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150990" y="83671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Caratteri peculiari del rito</a:t>
            </a:r>
            <a:endParaRPr lang="it-IT" b="1" dirty="0"/>
          </a:p>
        </p:txBody>
      </p:sp>
      <p:cxnSp>
        <p:nvCxnSpPr>
          <p:cNvPr id="12" name="Connettore 1 11"/>
          <p:cNvCxnSpPr/>
          <p:nvPr/>
        </p:nvCxnSpPr>
        <p:spPr>
          <a:xfrm>
            <a:off x="0" y="3068960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334566" y="3356992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Problema: </a:t>
            </a:r>
            <a:r>
              <a:rPr lang="it-IT" dirty="0" smtClean="0"/>
              <a:t>il </a:t>
            </a:r>
            <a:r>
              <a:rPr lang="it-IT" u="sng" dirty="0" smtClean="0"/>
              <a:t>diritto alla prova</a:t>
            </a:r>
            <a:r>
              <a:rPr lang="it-IT" dirty="0" smtClean="0"/>
              <a:t>??? Abbreviato </a:t>
            </a:r>
            <a:r>
              <a:rPr lang="it-IT" i="1" dirty="0" smtClean="0"/>
              <a:t>semplice vs.</a:t>
            </a:r>
            <a:r>
              <a:rPr lang="it-IT" dirty="0" smtClean="0"/>
              <a:t> abbreviato </a:t>
            </a:r>
            <a:r>
              <a:rPr lang="it-IT" i="1" dirty="0" smtClean="0"/>
              <a:t>condizionato</a:t>
            </a:r>
            <a:r>
              <a:rPr lang="it-IT" dirty="0" smtClean="0"/>
              <a:t>. </a:t>
            </a:r>
            <a:endParaRPr lang="it-IT" b="1" dirty="0" smtClean="0"/>
          </a:p>
        </p:txBody>
      </p:sp>
      <p:cxnSp>
        <p:nvCxnSpPr>
          <p:cNvPr id="15" name="Connettore 1 14"/>
          <p:cNvCxnSpPr/>
          <p:nvPr/>
        </p:nvCxnSpPr>
        <p:spPr>
          <a:xfrm>
            <a:off x="2350790" y="3645024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/>
          <p:nvPr/>
        </p:nvCxnSpPr>
        <p:spPr>
          <a:xfrm>
            <a:off x="2350790" y="4581128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3502918" y="4437112"/>
            <a:ext cx="8208912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La </a:t>
            </a:r>
            <a:r>
              <a:rPr lang="it-IT" b="1" dirty="0" smtClean="0"/>
              <a:t>prova</a:t>
            </a:r>
            <a:r>
              <a:rPr lang="it-IT" dirty="0" smtClean="0"/>
              <a:t> si forma nel </a:t>
            </a:r>
            <a:r>
              <a:rPr lang="it-IT" b="1" dirty="0" smtClean="0"/>
              <a:t>contraddittorio</a:t>
            </a:r>
            <a:r>
              <a:rPr lang="it-IT" dirty="0" smtClean="0"/>
              <a:t> tra le parti (</a:t>
            </a:r>
            <a:r>
              <a:rPr lang="it-IT" b="1" dirty="0" smtClean="0"/>
              <a:t>art. 111, comma 4, Cost.</a:t>
            </a:r>
            <a:r>
              <a:rPr lang="it-IT" dirty="0" smtClean="0"/>
              <a:t>) tranne che nei casi di </a:t>
            </a:r>
            <a:r>
              <a:rPr lang="it-IT" b="1" dirty="0" smtClean="0"/>
              <a:t>impossibilità oggettiva</a:t>
            </a:r>
            <a:r>
              <a:rPr lang="it-IT" dirty="0" smtClean="0"/>
              <a:t>, </a:t>
            </a:r>
            <a:r>
              <a:rPr lang="it-IT" b="1" dirty="0" smtClean="0"/>
              <a:t>condotte illecite</a:t>
            </a:r>
            <a:r>
              <a:rPr lang="it-IT" dirty="0" smtClean="0"/>
              <a:t> (es. minaccia o violenza al teste perché dichiari il falso) o </a:t>
            </a:r>
            <a:r>
              <a:rPr lang="it-IT" b="1" u="sng" dirty="0" smtClean="0"/>
              <a:t>accordo tra le parti</a:t>
            </a:r>
            <a:r>
              <a:rPr lang="it-IT" dirty="0" smtClean="0"/>
              <a:t>. </a:t>
            </a:r>
            <a:endParaRPr lang="it-IT" dirty="0" smtClean="0"/>
          </a:p>
        </p:txBody>
      </p:sp>
      <p:cxnSp>
        <p:nvCxnSpPr>
          <p:cNvPr id="21" name="Connettore 2 20"/>
          <p:cNvCxnSpPr/>
          <p:nvPr/>
        </p:nvCxnSpPr>
        <p:spPr>
          <a:xfrm>
            <a:off x="7031310" y="530120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3502917" y="5661248"/>
            <a:ext cx="8208913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Principi che valgono anche per l’ente </a:t>
            </a:r>
            <a:r>
              <a:rPr lang="it-IT" sz="1600" dirty="0" smtClean="0">
                <a:sym typeface="Wingdings" pitchFamily="2" charset="2"/>
              </a:rPr>
              <a:t> necessità di una </a:t>
            </a:r>
            <a:r>
              <a:rPr lang="it-IT" sz="1600" b="1" dirty="0" smtClean="0">
                <a:sym typeface="Wingdings" pitchFamily="2" charset="2"/>
              </a:rPr>
              <a:t>procura speciale</a:t>
            </a:r>
            <a:r>
              <a:rPr lang="it-IT" sz="1600" dirty="0" smtClean="0">
                <a:sym typeface="Wingdings" pitchFamily="2" charset="2"/>
              </a:rPr>
              <a:t> per l’accesso al rito.</a:t>
            </a:r>
            <a:r>
              <a:rPr lang="it-IT" sz="1600" dirty="0" smtClean="0"/>
              <a:t> </a:t>
            </a:r>
            <a:endParaRPr lang="it-IT" sz="1600" b="1" dirty="0" smtClean="0"/>
          </a:p>
        </p:txBody>
      </p:sp>
      <p:sp>
        <p:nvSpPr>
          <p:cNvPr id="23" name="CasellaDiTesto 22"/>
          <p:cNvSpPr txBox="1"/>
          <p:nvPr/>
        </p:nvSpPr>
        <p:spPr>
          <a:xfrm>
            <a:off x="334566" y="4941168"/>
            <a:ext cx="259228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Incentivi della riforma Cartabia per questo tipo di procedimento.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“</a:t>
            </a:r>
            <a:r>
              <a:rPr lang="en-US" sz="3600" b="1" dirty="0" err="1" smtClean="0">
                <a:solidFill>
                  <a:schemeClr val="tx2"/>
                </a:solidFill>
              </a:rPr>
              <a:t>Patteggiamento</a:t>
            </a:r>
            <a:r>
              <a:rPr lang="en-US" sz="3600" b="1" dirty="0" smtClean="0">
                <a:solidFill>
                  <a:schemeClr val="tx2"/>
                </a:solidFill>
              </a:rPr>
              <a:t>”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1412776"/>
            <a:ext cx="115212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Rinvio alle </a:t>
            </a:r>
            <a:r>
              <a:rPr lang="it-IT" u="sng" dirty="0" smtClean="0"/>
              <a:t>regole del </a:t>
            </a:r>
            <a:r>
              <a:rPr lang="it-IT" u="sng" dirty="0" err="1" smtClean="0"/>
              <a:t>c.p.p.</a:t>
            </a:r>
            <a:r>
              <a:rPr lang="it-IT" dirty="0" smtClean="0"/>
              <a:t> (e, in ogni caso, applicabile in tutti i casi in cui sia prevista </a:t>
            </a:r>
            <a:r>
              <a:rPr lang="it-IT" u="sng" dirty="0" smtClean="0"/>
              <a:t>la sola sanzione pecuniaria</a:t>
            </a:r>
            <a:r>
              <a:rPr lang="it-IT" dirty="0" smtClean="0"/>
              <a:t>)</a:t>
            </a:r>
            <a:endParaRPr lang="it-IT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262558" y="1988840"/>
            <a:ext cx="11521280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Riduzione della pena operata sulla durata della sanzione </a:t>
            </a:r>
            <a:r>
              <a:rPr lang="it-IT" dirty="0" err="1" smtClean="0"/>
              <a:t>interdittiva</a:t>
            </a:r>
            <a:r>
              <a:rPr lang="it-IT" dirty="0" smtClean="0"/>
              <a:t> o </a:t>
            </a:r>
            <a:r>
              <a:rPr lang="it-IT" dirty="0" smtClean="0"/>
              <a:t>pecuniaria</a:t>
            </a:r>
          </a:p>
          <a:p>
            <a:pPr algn="just"/>
            <a:r>
              <a:rPr lang="it-IT" dirty="0" smtClean="0"/>
              <a:t>	</a:t>
            </a:r>
            <a:r>
              <a:rPr lang="it-IT" b="1" dirty="0" err="1" smtClean="0"/>
              <a:t>NB</a:t>
            </a:r>
            <a:r>
              <a:rPr lang="it-IT" b="1" dirty="0" smtClean="0"/>
              <a:t>. </a:t>
            </a:r>
            <a:r>
              <a:rPr lang="it-IT" dirty="0" smtClean="0"/>
              <a:t>La pena pecuniaria in concreto, calcolata, per l’ente, secondo il sistema delle quote. 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	1.- Il giudice individua il numero di quote applicabili tra quelle indicate dal d.lgs. 231/2001 per il tipo 		di illecito.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	2.- Il giudice individua il valore di ogni quota sulla base delle indicazioni del legislatore.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	3.- Il giudice opera la moltiplicazione tra il numero di quote e il valore di ciascuna.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	4.- Il giudice opera la riduzione per il rito (</a:t>
            </a:r>
            <a:r>
              <a:rPr lang="it-IT" u="sng" dirty="0" smtClean="0"/>
              <a:t>fino</a:t>
            </a:r>
            <a:r>
              <a:rPr lang="it-IT" dirty="0" smtClean="0"/>
              <a:t> ad un terzo).</a:t>
            </a:r>
          </a:p>
          <a:p>
            <a:pPr algn="just"/>
            <a:r>
              <a:rPr lang="it-IT" dirty="0" smtClean="0"/>
              <a:t>	</a:t>
            </a:r>
            <a:r>
              <a:rPr lang="it-IT" b="1" dirty="0" err="1" smtClean="0"/>
              <a:t>NB</a:t>
            </a:r>
            <a:r>
              <a:rPr lang="it-IT" b="1" dirty="0" smtClean="0"/>
              <a:t>. </a:t>
            </a:r>
            <a:r>
              <a:rPr lang="it-IT" dirty="0" smtClean="0"/>
              <a:t>Per la pena </a:t>
            </a:r>
            <a:r>
              <a:rPr lang="it-IT" dirty="0" err="1" smtClean="0"/>
              <a:t>interdittiva</a:t>
            </a:r>
            <a:r>
              <a:rPr lang="it-IT" dirty="0" smtClean="0"/>
              <a:t> il calcolo è più semplice: il giudice individua il periodo dell’interdizione e poi lo 	riduce fino ad un terzo.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262558" y="4797152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Rito </a:t>
            </a:r>
            <a:r>
              <a:rPr lang="it-IT" u="sng" dirty="0" smtClean="0"/>
              <a:t>non ammesso</a:t>
            </a:r>
            <a:r>
              <a:rPr lang="it-IT" dirty="0" smtClean="0"/>
              <a:t> se è prevista la sanzione </a:t>
            </a:r>
            <a:r>
              <a:rPr lang="it-IT" dirty="0" err="1" smtClean="0"/>
              <a:t>interdittiva</a:t>
            </a:r>
            <a:r>
              <a:rPr lang="it-IT" dirty="0" smtClean="0"/>
              <a:t> </a:t>
            </a:r>
            <a:r>
              <a:rPr lang="it-IT" dirty="0" smtClean="0"/>
              <a:t>definitiva</a:t>
            </a:r>
            <a:endParaRPr lang="it-IT" dirty="0" smtClean="0">
              <a:sym typeface="Wingdings" pitchFamily="2" charset="2"/>
            </a:endParaRPr>
          </a:p>
        </p:txBody>
      </p:sp>
      <p:sp>
        <p:nvSpPr>
          <p:cNvPr id="9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Procedimenti speciali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150990" y="83671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Caratteri peculiari del rito</a:t>
            </a:r>
            <a:endParaRPr lang="it-IT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Procedimento</a:t>
            </a:r>
            <a:r>
              <a:rPr lang="en-US" sz="3600" b="1" dirty="0" smtClean="0">
                <a:solidFill>
                  <a:schemeClr val="tx2"/>
                </a:solidFill>
              </a:rPr>
              <a:t> per </a:t>
            </a:r>
            <a:r>
              <a:rPr lang="en-US" sz="3600" b="1" dirty="0" err="1" smtClean="0">
                <a:solidFill>
                  <a:schemeClr val="tx2"/>
                </a:solidFill>
              </a:rPr>
              <a:t>decreto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Procedimenti speciali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550590" y="1916832"/>
            <a:ext cx="136815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Annotazione </a:t>
            </a:r>
            <a:r>
              <a:rPr lang="it-IT" dirty="0" smtClean="0"/>
              <a:t>dell’illecito</a:t>
            </a:r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3142878" y="1916832"/>
            <a:ext cx="482453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Richiesta motivata del P.M. di decreto di applicazione della sanzione </a:t>
            </a:r>
            <a:r>
              <a:rPr lang="it-IT" dirty="0" smtClean="0"/>
              <a:t>pecuniaria</a:t>
            </a:r>
            <a:endParaRPr lang="it-IT" dirty="0" smtClean="0"/>
          </a:p>
        </p:txBody>
      </p:sp>
      <p:cxnSp>
        <p:nvCxnSpPr>
          <p:cNvPr id="10" name="Connettore 1 9"/>
          <p:cNvCxnSpPr>
            <a:stCxn id="7" idx="3"/>
            <a:endCxn id="8" idx="1"/>
          </p:cNvCxnSpPr>
          <p:nvPr/>
        </p:nvCxnSpPr>
        <p:spPr>
          <a:xfrm>
            <a:off x="1918742" y="2239998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1918742" y="184482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Fino a 1 anno</a:t>
            </a:r>
            <a:endParaRPr lang="it-IT" sz="1400" dirty="0"/>
          </a:p>
        </p:txBody>
      </p:sp>
      <p:cxnSp>
        <p:nvCxnSpPr>
          <p:cNvPr id="13" name="Connettore 1 12"/>
          <p:cNvCxnSpPr>
            <a:stCxn id="8" idx="3"/>
          </p:cNvCxnSpPr>
          <p:nvPr/>
        </p:nvCxnSpPr>
        <p:spPr>
          <a:xfrm>
            <a:off x="7967414" y="2239998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8471470" y="1916832"/>
            <a:ext cx="10801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Decreto penale </a:t>
            </a:r>
            <a:endParaRPr lang="it-IT" dirty="0" smtClean="0"/>
          </a:p>
        </p:txBody>
      </p:sp>
      <p:cxnSp>
        <p:nvCxnSpPr>
          <p:cNvPr id="16" name="Connettore 2 15"/>
          <p:cNvCxnSpPr>
            <a:stCxn id="14" idx="3"/>
          </p:cNvCxnSpPr>
          <p:nvPr/>
        </p:nvCxnSpPr>
        <p:spPr>
          <a:xfrm flipV="1">
            <a:off x="9551590" y="2204864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10127654" y="1772816"/>
            <a:ext cx="158417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Eventuale opposizione e processo.</a:t>
            </a:r>
            <a:endParaRPr lang="it-IT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4150990" y="83671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Caratteri peculiari del rito</a:t>
            </a:r>
            <a:endParaRPr lang="it-IT" b="1" dirty="0"/>
          </a:p>
        </p:txBody>
      </p:sp>
      <p:cxnSp>
        <p:nvCxnSpPr>
          <p:cNvPr id="20" name="Connettore 1 19"/>
          <p:cNvCxnSpPr/>
          <p:nvPr/>
        </p:nvCxnSpPr>
        <p:spPr>
          <a:xfrm>
            <a:off x="0" y="3140968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262558" y="3429000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Caratteri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comuni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334566" y="4149080"/>
            <a:ext cx="11521280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Procura speciale</a:t>
            </a:r>
            <a:r>
              <a:rPr lang="it-IT" dirty="0" smtClean="0"/>
              <a:t> per l’accesso </a:t>
            </a:r>
            <a:r>
              <a:rPr lang="it-IT" dirty="0" smtClean="0"/>
              <a:t>ai procedimenti a scelta dell’ente (abbreviato e “patteggiamento”)</a:t>
            </a:r>
            <a:endParaRPr lang="it-IT" dirty="0" smtClean="0"/>
          </a:p>
        </p:txBody>
      </p:sp>
      <p:sp>
        <p:nvSpPr>
          <p:cNvPr id="23" name="CasellaDiTesto 22"/>
          <p:cNvSpPr txBox="1"/>
          <p:nvPr/>
        </p:nvSpPr>
        <p:spPr>
          <a:xfrm>
            <a:off x="334566" y="4725144"/>
            <a:ext cx="1152128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Inapplicabilità dei procedimenti speciali ai casi in cui è possibile emettere una sentenza di </a:t>
            </a:r>
            <a:r>
              <a:rPr lang="it-IT" b="1" dirty="0" smtClean="0"/>
              <a:t>proscioglimento immediato</a:t>
            </a:r>
            <a:r>
              <a:rPr lang="it-IT" dirty="0" smtClean="0"/>
              <a:t> (art. 129 c.p.p., applicabile anche agli enti, stante l’assenza di regole contrarie). </a:t>
            </a:r>
            <a:endParaRPr lang="it-IT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E la </a:t>
            </a:r>
            <a:r>
              <a:rPr lang="en-US" sz="3600" b="1" dirty="0" err="1" smtClean="0">
                <a:solidFill>
                  <a:schemeClr val="tx2"/>
                </a:solidFill>
              </a:rPr>
              <a:t>messa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alla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prova</a:t>
            </a:r>
            <a:r>
              <a:rPr lang="en-US" sz="3600" b="1" dirty="0" smtClean="0">
                <a:solidFill>
                  <a:schemeClr val="tx2"/>
                </a:solidFill>
              </a:rPr>
              <a:t>???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262558" y="764704"/>
            <a:ext cx="11377264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Definizione – </a:t>
            </a:r>
            <a:r>
              <a:rPr lang="it-IT" dirty="0" smtClean="0"/>
              <a:t>procedimento speciale che, per le persone fisiche, muove dalla richiesta dell’imputato o del suo difensore munito di procura speciale, e che è finalizzata ad ottenere la </a:t>
            </a:r>
            <a:r>
              <a:rPr lang="it-IT" u="sng" dirty="0" smtClean="0"/>
              <a:t>sospensione del procedimento penale</a:t>
            </a:r>
            <a:r>
              <a:rPr lang="it-IT" dirty="0" smtClean="0"/>
              <a:t> con concessione della possibilità, per l’imputato, di essere </a:t>
            </a:r>
            <a:r>
              <a:rPr lang="it-IT" u="sng" dirty="0" smtClean="0"/>
              <a:t>sottoposto al contatto con i servizi sociali per un periodo fissato dal giudice</a:t>
            </a:r>
            <a:r>
              <a:rPr lang="it-IT" dirty="0" smtClean="0"/>
              <a:t> e, in quell’ambito, di svolgere </a:t>
            </a:r>
            <a:r>
              <a:rPr lang="it-IT" b="1" dirty="0" smtClean="0"/>
              <a:t>lavori di pubblica utilità</a:t>
            </a:r>
            <a:r>
              <a:rPr lang="it-IT" dirty="0" smtClean="0"/>
              <a:t>, di </a:t>
            </a:r>
            <a:r>
              <a:rPr lang="it-IT" b="1" dirty="0" smtClean="0"/>
              <a:t>mantenere costanti contatti con l’</a:t>
            </a:r>
            <a:r>
              <a:rPr lang="it-IT" b="1" dirty="0" err="1" smtClean="0"/>
              <a:t>U.E.P.E.</a:t>
            </a:r>
            <a:r>
              <a:rPr lang="it-IT" dirty="0" smtClean="0"/>
              <a:t> e di tenere </a:t>
            </a:r>
            <a:r>
              <a:rPr lang="it-IT" b="1" dirty="0" smtClean="0"/>
              <a:t>condotta regolare</a:t>
            </a:r>
            <a:r>
              <a:rPr lang="it-IT" dirty="0" smtClean="0"/>
              <a:t> (in gergo, con la </a:t>
            </a:r>
            <a:r>
              <a:rPr lang="it-IT" i="1" dirty="0" smtClean="0"/>
              <a:t>possibilità di essere sottoposto alla prova</a:t>
            </a:r>
            <a:r>
              <a:rPr lang="it-IT" dirty="0" smtClean="0"/>
              <a:t>). Se la prova ha buon esito, il processo si chiude con una sentenza di </a:t>
            </a:r>
            <a:r>
              <a:rPr lang="it-IT" b="1" dirty="0" smtClean="0"/>
              <a:t>proscioglimento</a:t>
            </a:r>
            <a:r>
              <a:rPr lang="it-IT" dirty="0" smtClean="0"/>
              <a:t>.</a:t>
            </a:r>
            <a:endParaRPr lang="it-IT" b="1" dirty="0" smtClean="0"/>
          </a:p>
        </p:txBody>
      </p:sp>
      <p:sp>
        <p:nvSpPr>
          <p:cNvPr id="6" name="CasellaDiTesto 5"/>
          <p:cNvSpPr txBox="1"/>
          <p:nvPr/>
        </p:nvSpPr>
        <p:spPr>
          <a:xfrm>
            <a:off x="4006974" y="2708920"/>
            <a:ext cx="388843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Applicabile agli enti???</a:t>
            </a:r>
            <a:endParaRPr lang="it-IT" b="1" dirty="0"/>
          </a:p>
        </p:txBody>
      </p:sp>
      <p:cxnSp>
        <p:nvCxnSpPr>
          <p:cNvPr id="8" name="Connettore 2 7"/>
          <p:cNvCxnSpPr>
            <a:stCxn id="6" idx="2"/>
          </p:cNvCxnSpPr>
          <p:nvPr/>
        </p:nvCxnSpPr>
        <p:spPr>
          <a:xfrm flipH="1">
            <a:off x="3646934" y="3078252"/>
            <a:ext cx="2304256" cy="638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>
            <a:stCxn id="6" idx="2"/>
          </p:cNvCxnSpPr>
          <p:nvPr/>
        </p:nvCxnSpPr>
        <p:spPr>
          <a:xfrm>
            <a:off x="5951190" y="3078252"/>
            <a:ext cx="1872208" cy="5667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asellaDiTesto 10"/>
          <p:cNvSpPr txBox="1"/>
          <p:nvPr/>
        </p:nvSpPr>
        <p:spPr>
          <a:xfrm>
            <a:off x="1774726" y="3717032"/>
            <a:ext cx="3888432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Sì</a:t>
            </a:r>
            <a:r>
              <a:rPr lang="it-IT" dirty="0" smtClean="0"/>
              <a:t>, trattandosi di un meccanismo similare a quello degli artt. 12 e 17 d.lgs. 231/2001</a:t>
            </a:r>
            <a:endParaRPr lang="it-IT" b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6383238" y="3717032"/>
            <a:ext cx="3888432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No</a:t>
            </a:r>
            <a:r>
              <a:rPr lang="it-IT" dirty="0" smtClean="0"/>
              <a:t>, trattandosi di un meccanismo che non si applica ad un soggetto “razionale” come un ente; peraltro, esistono già gli artt. 12 e 17 d.lgs. 231/2001 che consentono estinzioni/riduzioni della pena sulla logica costi/benefici applicabile all’ente</a:t>
            </a:r>
            <a:endParaRPr lang="it-IT" b="1" dirty="0"/>
          </a:p>
        </p:txBody>
      </p:sp>
      <p:sp>
        <p:nvSpPr>
          <p:cNvPr id="13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Procedimenti speciali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15" name="CasellaDiTesto 14"/>
          <p:cNvSpPr txBox="1"/>
          <p:nvPr/>
        </p:nvSpPr>
        <p:spPr>
          <a:xfrm>
            <a:off x="6383238" y="5877272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Cass., Sez. Un. 6 aprile 2023, n. 14840</a:t>
            </a:r>
            <a:endParaRPr lang="it-IT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1774726" y="472514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Trib. Perugia, </a:t>
            </a:r>
            <a:r>
              <a:rPr lang="it-IT" b="1" dirty="0" err="1" smtClean="0"/>
              <a:t>ord</a:t>
            </a:r>
            <a:r>
              <a:rPr lang="it-IT" b="1" dirty="0" smtClean="0"/>
              <a:t>., 7 febbraio 2024</a:t>
            </a:r>
            <a:endParaRPr lang="it-IT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1891</TotalTime>
  <Words>700</Words>
  <Application>Microsoft Office PowerPoint</Application>
  <PresentationFormat>Personalizzato</PresentationFormat>
  <Paragraphs>71</Paragraphs>
  <Slides>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Procedimenti speciali</vt:lpstr>
      <vt:lpstr>Procedimenti speciali</vt:lpstr>
      <vt:lpstr>Rito abbreviato</vt:lpstr>
      <vt:lpstr>“Patteggiamento”</vt:lpstr>
      <vt:lpstr>Procedimento per decreto</vt:lpstr>
      <vt:lpstr>E la messa alla prova???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279</cp:revision>
  <dcterms:created xsi:type="dcterms:W3CDTF">2023-10-03T16:19:00Z</dcterms:created>
  <dcterms:modified xsi:type="dcterms:W3CDTF">2024-04-02T16:16:35Z</dcterms:modified>
</cp:coreProperties>
</file>