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55E7A-242A-46F2-8385-C7B608616373}" type="slidenum">
              <a:rPr lang="it-IT" smtClean="0"/>
              <a:pPr/>
              <a:t>9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10/04/2023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>
            <a:normAutofit/>
          </a:bodyPr>
          <a:lstStyle/>
          <a:p>
            <a:pPr algn="just"/>
            <a:r>
              <a:rPr lang="it-IT" sz="2800" dirty="0" smtClean="0"/>
              <a:t>1) Le </a:t>
            </a:r>
            <a:r>
              <a:rPr lang="it-IT" sz="2800" dirty="0" err="1" smtClean="0"/>
              <a:t>SS.UU</a:t>
            </a:r>
            <a:r>
              <a:rPr lang="it-IT" sz="2800" dirty="0" smtClean="0"/>
              <a:t>. sulla messa alla prova; </a:t>
            </a:r>
            <a:br>
              <a:rPr lang="it-IT" sz="2800" dirty="0" smtClean="0"/>
            </a:br>
            <a:r>
              <a:rPr lang="it-IT" sz="2800" dirty="0" smtClean="0"/>
              <a:t>2) Ricadute delle vicende modificative dell’ente sull’accertamento penale</a:t>
            </a:r>
            <a:endParaRPr lang="it-IT" sz="28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10 </a:t>
            </a:r>
            <a:r>
              <a:rPr lang="it-IT" dirty="0" smtClean="0"/>
              <a:t>– </a:t>
            </a:r>
            <a:r>
              <a:rPr lang="it-IT" dirty="0" smtClean="0"/>
              <a:t>11 aprile </a:t>
            </a:r>
            <a:r>
              <a:rPr lang="it-IT" dirty="0" smtClean="0"/>
              <a:t>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4499992" y="1124744"/>
            <a:ext cx="4355976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342900" indent="-342900" algn="just">
              <a:buAutoNum type="arabicParenR"/>
            </a:pPr>
            <a:r>
              <a:rPr lang="it-IT" b="1" dirty="0" err="1" smtClean="0">
                <a:solidFill>
                  <a:schemeClr val="bg1"/>
                </a:solidFill>
              </a:rPr>
              <a:t>United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Sections</a:t>
            </a:r>
            <a:r>
              <a:rPr lang="it-IT" b="1" dirty="0" smtClean="0">
                <a:solidFill>
                  <a:schemeClr val="bg1"/>
                </a:solidFill>
              </a:rPr>
              <a:t> on </a:t>
            </a:r>
            <a:r>
              <a:rPr lang="it-IT" b="1" dirty="0" err="1" smtClean="0">
                <a:solidFill>
                  <a:schemeClr val="bg1"/>
                </a:solidFill>
              </a:rPr>
              <a:t>probation</a:t>
            </a:r>
            <a:r>
              <a:rPr lang="it-IT" b="1" dirty="0" smtClean="0">
                <a:solidFill>
                  <a:schemeClr val="bg1"/>
                </a:solidFill>
              </a:rPr>
              <a:t>;</a:t>
            </a:r>
          </a:p>
          <a:p>
            <a:pPr marL="342900" indent="-342900" algn="just">
              <a:buAutoNum type="arabicParenR"/>
            </a:pPr>
            <a:r>
              <a:rPr lang="it-IT" b="1" dirty="0" err="1" smtClean="0">
                <a:solidFill>
                  <a:schemeClr val="bg1"/>
                </a:solidFill>
              </a:rPr>
              <a:t>Effects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of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entity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modifications</a:t>
            </a:r>
            <a:r>
              <a:rPr lang="it-IT" b="1" dirty="0" smtClean="0">
                <a:solidFill>
                  <a:schemeClr val="bg1"/>
                </a:solidFill>
              </a:rPr>
              <a:t> on the criminal trial.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284984"/>
            <a:ext cx="4991100" cy="2286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724128" y="2636912"/>
            <a:ext cx="2952328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Difetto di legalità</a:t>
            </a:r>
            <a:r>
              <a:rPr lang="it-IT" dirty="0" smtClean="0"/>
              <a:t> – Il d.lgs. 231/2001 </a:t>
            </a:r>
            <a:r>
              <a:rPr lang="it-IT" u="sng" dirty="0" smtClean="0"/>
              <a:t>non parla di messa alla prova</a:t>
            </a:r>
            <a:endParaRPr lang="it-IT" sz="1400" u="sng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b="1" i="1" dirty="0" err="1" smtClean="0"/>
              <a:t>Lack</a:t>
            </a:r>
            <a:r>
              <a:rPr lang="it-IT" sz="1400" b="1" i="1" dirty="0" smtClean="0"/>
              <a:t> </a:t>
            </a:r>
            <a:r>
              <a:rPr lang="it-IT" sz="1400" b="1" i="1" dirty="0" err="1" smtClean="0"/>
              <a:t>of</a:t>
            </a:r>
            <a:r>
              <a:rPr lang="it-IT" sz="1400" b="1" i="1" dirty="0" smtClean="0"/>
              <a:t> </a:t>
            </a:r>
            <a:r>
              <a:rPr lang="it-IT" sz="1400" b="1" i="1" dirty="0" err="1" smtClean="0"/>
              <a:t>legality</a:t>
            </a:r>
            <a:r>
              <a:rPr lang="it-IT" sz="1400" i="1" dirty="0" smtClean="0"/>
              <a:t> – The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 </a:t>
            </a:r>
            <a:r>
              <a:rPr lang="it-IT" sz="1400" i="1" u="sng" dirty="0" err="1" smtClean="0"/>
              <a:t>doesn</a:t>
            </a:r>
            <a:r>
              <a:rPr lang="it-IT" sz="1400" i="1" u="sng" dirty="0" smtClean="0"/>
              <a:t>’t </a:t>
            </a:r>
            <a:r>
              <a:rPr lang="it-IT" sz="1400" i="1" u="sng" dirty="0" err="1" smtClean="0"/>
              <a:t>regulate</a:t>
            </a:r>
            <a:r>
              <a:rPr lang="it-IT" sz="1400" i="1" u="sng" dirty="0" smtClean="0"/>
              <a:t> the </a:t>
            </a:r>
            <a:r>
              <a:rPr lang="it-IT" sz="1400" i="1" u="sng" dirty="0" err="1" smtClean="0"/>
              <a:t>probation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724128" y="4509120"/>
            <a:ext cx="2952328" cy="212365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Richiamo alle norme del </a:t>
            </a:r>
            <a:r>
              <a:rPr lang="it-IT" dirty="0" err="1" smtClean="0"/>
              <a:t>c.p.p.</a:t>
            </a:r>
            <a:r>
              <a:rPr lang="it-IT" dirty="0" smtClean="0"/>
              <a:t> </a:t>
            </a:r>
            <a:r>
              <a:rPr lang="it-IT" u="sng" dirty="0" smtClean="0"/>
              <a:t>in quanto compatibili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decisioni contrastanti in sede di merito</a:t>
            </a:r>
            <a:endParaRPr lang="it-IT" sz="1400" dirty="0" smtClean="0">
              <a:sym typeface="Wingdings" pitchFamily="2" charset="2"/>
            </a:endParaRPr>
          </a:p>
          <a:p>
            <a:pPr algn="just"/>
            <a:r>
              <a:rPr lang="it-IT" sz="1400" i="1" dirty="0" smtClean="0">
                <a:sym typeface="Wingdings" pitchFamily="2" charset="2"/>
              </a:rPr>
              <a:t>(Link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Criminale Procedure Code </a:t>
            </a:r>
            <a:r>
              <a:rPr lang="it-IT" sz="1400" i="1" u="sng" dirty="0" err="1" smtClean="0">
                <a:sym typeface="Wingdings" pitchFamily="2" charset="2"/>
              </a:rPr>
              <a:t>as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compatible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dirty="0" err="1" smtClean="0">
                <a:sym typeface="Wingdings" pitchFamily="2" charset="2"/>
              </a:rPr>
              <a:t>conflicting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decisions</a:t>
            </a:r>
            <a:r>
              <a:rPr lang="it-IT" sz="1400" i="1" dirty="0" smtClean="0">
                <a:sym typeface="Wingdings" pitchFamily="2" charset="2"/>
              </a:rPr>
              <a:t> on </a:t>
            </a:r>
            <a:r>
              <a:rPr lang="it-IT" sz="1400" i="1" dirty="0" err="1" smtClean="0">
                <a:sym typeface="Wingdings" pitchFamily="2" charset="2"/>
              </a:rPr>
              <a:t>merits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36912"/>
            <a:ext cx="5029200" cy="2428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580112" y="4869160"/>
            <a:ext cx="3384376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lavoro di pubblica utilità è una sanzione, ma </a:t>
            </a:r>
            <a:r>
              <a:rPr lang="it-IT" u="sng" dirty="0" smtClean="0"/>
              <a:t>il d.lgs. 231/2001 non la prevede espressamente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(The public utility work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sanction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but</a:t>
            </a:r>
            <a:r>
              <a:rPr lang="it-IT" sz="1400" i="1" dirty="0" smtClean="0"/>
              <a:t> </a:t>
            </a:r>
            <a:r>
              <a:rPr lang="it-IT" sz="1400" i="1" u="sng" dirty="0" smtClean="0"/>
              <a:t>the Legislative </a:t>
            </a:r>
            <a:r>
              <a:rPr lang="it-IT" sz="1400" i="1" u="sng" dirty="0" err="1" smtClean="0"/>
              <a:t>Decree</a:t>
            </a:r>
            <a:r>
              <a:rPr lang="it-IT" sz="1400" i="1" u="sng" dirty="0" smtClean="0"/>
              <a:t> no. 231/2001 </a:t>
            </a:r>
            <a:r>
              <a:rPr lang="it-IT" sz="1400" i="1" u="sng" dirty="0" err="1" smtClean="0"/>
              <a:t>doesn</a:t>
            </a:r>
            <a:r>
              <a:rPr lang="it-IT" sz="1400" i="1" u="sng" dirty="0" smtClean="0"/>
              <a:t>’t </a:t>
            </a:r>
            <a:r>
              <a:rPr lang="it-IT" sz="1400" i="1" u="sng" dirty="0" err="1" smtClean="0"/>
              <a:t>expressly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provide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for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it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Nuvola 5"/>
          <p:cNvSpPr/>
          <p:nvPr/>
        </p:nvSpPr>
        <p:spPr>
          <a:xfrm>
            <a:off x="6012160" y="2780928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1° motivo</a:t>
            </a:r>
            <a:endParaRPr lang="it-IT" b="1" dirty="0"/>
          </a:p>
        </p:txBody>
      </p:sp>
      <p:sp>
        <p:nvSpPr>
          <p:cNvPr id="7" name="Nuvola 6"/>
          <p:cNvSpPr/>
          <p:nvPr/>
        </p:nvSpPr>
        <p:spPr>
          <a:xfrm>
            <a:off x="1331640" y="5445224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1° </a:t>
            </a:r>
            <a:r>
              <a:rPr lang="it-IT" b="1" dirty="0" err="1" smtClean="0"/>
              <a:t>reason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36912"/>
            <a:ext cx="4972050" cy="3162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580112" y="3068960"/>
            <a:ext cx="3384376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Lacuna intenzionale</a:t>
            </a:r>
            <a:r>
              <a:rPr lang="it-IT" dirty="0" smtClean="0"/>
              <a:t> basata sulla diversità tra il procedimento agli enti e quello alle persone fisiche</a:t>
            </a:r>
            <a:endParaRPr lang="it-IT" sz="1400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Intentional</a:t>
            </a:r>
            <a:r>
              <a:rPr lang="it-IT" sz="1400" i="1" u="sng" dirty="0" smtClean="0"/>
              <a:t> gap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based</a:t>
            </a:r>
            <a:r>
              <a:rPr lang="it-IT" sz="1400" i="1" dirty="0" smtClean="0"/>
              <a:t> on the </a:t>
            </a:r>
            <a:r>
              <a:rPr lang="it-IT" sz="1400" i="1" dirty="0" err="1" smtClean="0"/>
              <a:t>diversity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between</a:t>
            </a:r>
            <a:r>
              <a:rPr lang="it-IT" sz="1400" i="1" dirty="0" smtClean="0"/>
              <a:t> the trial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entites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that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natural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persons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Nuvola 5"/>
          <p:cNvSpPr/>
          <p:nvPr/>
        </p:nvSpPr>
        <p:spPr>
          <a:xfrm>
            <a:off x="5940152" y="5229200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2</a:t>
            </a:r>
            <a:r>
              <a:rPr lang="it-IT" b="1" dirty="0" smtClean="0"/>
              <a:t>° motivo</a:t>
            </a:r>
            <a:endParaRPr lang="it-IT" b="1" dirty="0"/>
          </a:p>
        </p:txBody>
      </p:sp>
      <p:sp>
        <p:nvSpPr>
          <p:cNvPr id="7" name="Nuvola 6"/>
          <p:cNvSpPr/>
          <p:nvPr/>
        </p:nvSpPr>
        <p:spPr>
          <a:xfrm>
            <a:off x="1835696" y="5805264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2</a:t>
            </a:r>
            <a:r>
              <a:rPr lang="it-IT" b="1" dirty="0" smtClean="0"/>
              <a:t>° </a:t>
            </a:r>
            <a:r>
              <a:rPr lang="it-IT" b="1" dirty="0" err="1" smtClean="0"/>
              <a:t>reason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80928"/>
            <a:ext cx="4914900" cy="23241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580112" y="3933056"/>
            <a:ext cx="3384376" cy="212365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Indeterminatezza operativa</a:t>
            </a:r>
            <a:r>
              <a:rPr lang="it-IT" dirty="0" smtClean="0"/>
              <a:t> determinata dall’impossibilità di comprendere l’ambito operativo di applicazione della messa alla prova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Operational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indeterminacy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determined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impossibility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understanding</a:t>
            </a:r>
            <a:r>
              <a:rPr lang="it-IT" sz="1400" i="1" dirty="0" smtClean="0"/>
              <a:t> the scope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Nuvola 5"/>
          <p:cNvSpPr/>
          <p:nvPr/>
        </p:nvSpPr>
        <p:spPr>
          <a:xfrm>
            <a:off x="5652120" y="2780928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3</a:t>
            </a:r>
            <a:r>
              <a:rPr lang="it-IT" b="1" dirty="0" smtClean="0"/>
              <a:t>° motivo</a:t>
            </a:r>
            <a:endParaRPr lang="it-IT" b="1" dirty="0"/>
          </a:p>
        </p:txBody>
      </p:sp>
      <p:sp>
        <p:nvSpPr>
          <p:cNvPr id="7" name="Nuvola 6"/>
          <p:cNvSpPr/>
          <p:nvPr/>
        </p:nvSpPr>
        <p:spPr>
          <a:xfrm>
            <a:off x="1763688" y="5445224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3° </a:t>
            </a:r>
            <a:r>
              <a:rPr lang="it-IT" b="1" dirty="0" err="1" smtClean="0"/>
              <a:t>reason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63296"/>
            <a:ext cx="4752528" cy="403964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508104" y="2708920"/>
            <a:ext cx="3384376" cy="38779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Argomenti a favore</a:t>
            </a:r>
            <a:r>
              <a:rPr lang="it-IT" dirty="0" smtClean="0"/>
              <a:t>: attitudine rieducativa della messa alla prova; possibilità per il giudice di decidere, sulla base della propria discrezionalità, la misura più adeguata per l’ente; autonomia dell’illecito amministrativo nell’ottica della prevenzione.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Arguments</a:t>
            </a:r>
            <a:r>
              <a:rPr lang="it-IT" sz="1400" i="1" u="sng" dirty="0" smtClean="0"/>
              <a:t> in favor</a:t>
            </a:r>
            <a:r>
              <a:rPr lang="it-IT" sz="1400" i="1" dirty="0" smtClean="0"/>
              <a:t>: re-educational </a:t>
            </a:r>
            <a:r>
              <a:rPr lang="it-IT" sz="1400" i="1" dirty="0" err="1" smtClean="0"/>
              <a:t>attitude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possibility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judge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decide on the base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discretion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autonomy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administrative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offense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prevention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780928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Responsabilità dell’ente come </a:t>
            </a:r>
            <a:r>
              <a:rPr lang="it-IT" b="1" i="1" dirty="0" err="1" smtClean="0"/>
              <a:t>tertium</a:t>
            </a:r>
            <a:r>
              <a:rPr lang="it-IT" b="1" i="1" dirty="0" smtClean="0"/>
              <a:t> </a:t>
            </a:r>
            <a:r>
              <a:rPr lang="it-IT" b="1" i="1" dirty="0" err="1" smtClean="0"/>
              <a:t>genus</a:t>
            </a:r>
            <a:r>
              <a:rPr lang="it-IT" dirty="0" smtClean="0"/>
              <a:t> </a:t>
            </a:r>
          </a:p>
          <a:p>
            <a:pPr algn="ctr"/>
            <a:r>
              <a:rPr lang="it-IT" dirty="0" smtClean="0"/>
              <a:t>(</a:t>
            </a:r>
            <a:r>
              <a:rPr lang="it-IT" dirty="0" err="1" smtClean="0"/>
              <a:t>SS.UU.</a:t>
            </a:r>
            <a:r>
              <a:rPr lang="it-IT" dirty="0" smtClean="0"/>
              <a:t>, 38343/2014 – caso </a:t>
            </a:r>
            <a:r>
              <a:rPr lang="it-IT" i="1" dirty="0" err="1" smtClean="0"/>
              <a:t>Thyssen</a:t>
            </a:r>
            <a:r>
              <a:rPr lang="it-IT" i="1" dirty="0" smtClean="0"/>
              <a:t>)</a:t>
            </a:r>
          </a:p>
          <a:p>
            <a:pPr algn="ctr"/>
            <a:r>
              <a:rPr lang="it-IT" sz="1400" i="1" dirty="0" smtClean="0"/>
              <a:t>Corporate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</a:t>
            </a:r>
            <a:r>
              <a:rPr lang="it-IT" sz="1400" dirty="0" err="1" smtClean="0"/>
              <a:t>tertium</a:t>
            </a:r>
            <a:r>
              <a:rPr lang="it-IT" sz="1400" dirty="0" smtClean="0"/>
              <a:t> </a:t>
            </a:r>
            <a:r>
              <a:rPr lang="it-IT" sz="1400" dirty="0" err="1" smtClean="0"/>
              <a:t>genus</a:t>
            </a:r>
            <a:endParaRPr lang="it-IT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9552" y="4149080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Messa alla prova</a:t>
            </a:r>
            <a:r>
              <a:rPr lang="it-IT" dirty="0" smtClean="0"/>
              <a:t> </a:t>
            </a:r>
            <a:r>
              <a:rPr lang="it-IT" b="1" dirty="0" smtClean="0"/>
              <a:t>come trattamento penale</a:t>
            </a:r>
            <a:endParaRPr lang="it-IT" dirty="0" smtClean="0"/>
          </a:p>
          <a:p>
            <a:pPr algn="ctr"/>
            <a:r>
              <a:rPr lang="it-IT" dirty="0" smtClean="0"/>
              <a:t>(artt. 28-29 </a:t>
            </a:r>
            <a:r>
              <a:rPr lang="it-IT" dirty="0" err="1" smtClean="0"/>
              <a:t>d.P.R.</a:t>
            </a:r>
            <a:r>
              <a:rPr lang="it-IT" dirty="0" smtClean="0"/>
              <a:t> 448/1988 – artt. 464-</a:t>
            </a:r>
            <a:r>
              <a:rPr lang="it-IT" i="1" dirty="0" smtClean="0"/>
              <a:t>bis</a:t>
            </a:r>
            <a:r>
              <a:rPr lang="it-IT" dirty="0" smtClean="0"/>
              <a:t> ss </a:t>
            </a:r>
            <a:r>
              <a:rPr lang="it-IT" dirty="0" err="1" smtClean="0"/>
              <a:t>c.p.p.</a:t>
            </a:r>
            <a:r>
              <a:rPr lang="it-IT" i="1" dirty="0" smtClean="0"/>
              <a:t>)</a:t>
            </a:r>
          </a:p>
          <a:p>
            <a:pPr algn="ctr"/>
            <a:r>
              <a:rPr lang="it-IT" sz="1400" i="1" dirty="0" err="1" smtClean="0"/>
              <a:t>Probation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criminal treatment</a:t>
            </a:r>
            <a:endParaRPr lang="it-IT" sz="14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851920" y="3717032"/>
            <a:ext cx="201622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MA …</a:t>
            </a:r>
            <a:endParaRPr lang="it-IT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39552" y="5157192"/>
            <a:ext cx="8280920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lvl="1" algn="ctr"/>
            <a:r>
              <a:rPr lang="it-IT" dirty="0" smtClean="0"/>
              <a:t>Conferma dalla giurisprudenza </a:t>
            </a:r>
          </a:p>
          <a:p>
            <a:pPr lvl="1" algn="ctr"/>
            <a:r>
              <a:rPr lang="it-IT" dirty="0" smtClean="0"/>
              <a:t>(</a:t>
            </a:r>
            <a:r>
              <a:rPr lang="it-IT" dirty="0" err="1" smtClean="0"/>
              <a:t>SS.UU.</a:t>
            </a:r>
            <a:r>
              <a:rPr lang="it-IT" dirty="0" smtClean="0"/>
              <a:t>, 36272/2016, </a:t>
            </a:r>
            <a:r>
              <a:rPr lang="it-IT" i="1" dirty="0" err="1" smtClean="0"/>
              <a:t>Sorcinelli</a:t>
            </a:r>
            <a:r>
              <a:rPr lang="it-IT" dirty="0" smtClean="0"/>
              <a:t>; C. Cost., 91/2018)</a:t>
            </a:r>
          </a:p>
          <a:p>
            <a:pPr lvl="1" algn="ctr"/>
            <a:r>
              <a:rPr lang="it-IT" sz="1400" i="1" dirty="0" err="1" smtClean="0"/>
              <a:t>Jurisprudence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confirmation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Stella a 32 punte 3"/>
          <p:cNvSpPr/>
          <p:nvPr/>
        </p:nvSpPr>
        <p:spPr>
          <a:xfrm>
            <a:off x="0" y="2636912"/>
            <a:ext cx="6588224" cy="3168352"/>
          </a:xfrm>
          <a:prstGeom prst="star3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Le norme sulla messa alla prova «prevedono la </a:t>
            </a:r>
            <a:r>
              <a:rPr lang="it-IT" u="sng" dirty="0" smtClean="0"/>
              <a:t>irrogazione ed espiazione di sanzioni penali</a:t>
            </a:r>
            <a:r>
              <a:rPr lang="it-IT" dirty="0" smtClean="0"/>
              <a:t> </a:t>
            </a:r>
            <a:r>
              <a:rPr lang="it-IT" b="1" dirty="0" smtClean="0"/>
              <a:t>senza</a:t>
            </a:r>
            <a:r>
              <a:rPr lang="it-IT" dirty="0" smtClean="0"/>
              <a:t> che risulti pronunciata né di regola pronunciabile alcuna </a:t>
            </a:r>
            <a:r>
              <a:rPr lang="it-IT" b="1" dirty="0" smtClean="0"/>
              <a:t>condanna</a:t>
            </a:r>
            <a:r>
              <a:rPr lang="it-IT" dirty="0" smtClean="0"/>
              <a:t> definitiva o non definitiva»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228184" y="5373216"/>
            <a:ext cx="2592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err="1" smtClean="0"/>
              <a:t>Probation</a:t>
            </a:r>
            <a:r>
              <a:rPr lang="it-IT" dirty="0" smtClean="0"/>
              <a:t> </a:t>
            </a:r>
            <a:r>
              <a:rPr lang="it-IT" dirty="0" err="1" smtClean="0"/>
              <a:t>without</a:t>
            </a:r>
            <a:r>
              <a:rPr lang="it-IT" dirty="0" smtClean="0"/>
              <a:t> </a:t>
            </a:r>
            <a:r>
              <a:rPr lang="it-IT" dirty="0" err="1" smtClean="0"/>
              <a:t>conviction</a:t>
            </a:r>
            <a:endParaRPr lang="it-IT" dirty="0"/>
          </a:p>
        </p:txBody>
      </p:sp>
      <p:sp>
        <p:nvSpPr>
          <p:cNvPr id="7" name="Nuvola 6"/>
          <p:cNvSpPr/>
          <p:nvPr/>
        </p:nvSpPr>
        <p:spPr>
          <a:xfrm>
            <a:off x="6156176" y="2708920"/>
            <a:ext cx="266429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C. Cost., 91/2018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3068960"/>
            <a:ext cx="5472608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Messa alla prova come </a:t>
            </a:r>
            <a:r>
              <a:rPr lang="it-IT" b="1" dirty="0" smtClean="0"/>
              <a:t>rito alternativo</a:t>
            </a:r>
            <a:r>
              <a:rPr lang="it-IT" dirty="0" smtClean="0"/>
              <a:t> (C. Cost. 146/2022 e 174/2022)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alternative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491880" y="4221088"/>
            <a:ext cx="5472608" cy="11387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Messa alla prova come </a:t>
            </a:r>
            <a:r>
              <a:rPr lang="it-IT" b="1" dirty="0" smtClean="0"/>
              <a:t>percorso rieducativo e </a:t>
            </a:r>
            <a:r>
              <a:rPr lang="it-IT" b="1" dirty="0" err="1" smtClean="0"/>
              <a:t>riparativo</a:t>
            </a:r>
            <a:r>
              <a:rPr lang="it-IT" b="1" dirty="0" smtClean="0"/>
              <a:t> alternativo al processo </a:t>
            </a:r>
            <a:r>
              <a:rPr lang="it-IT" dirty="0" smtClean="0"/>
              <a:t>(C. Cost. 14/2020)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rehabilitative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restorative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process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39552" y="5661248"/>
            <a:ext cx="547260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Connotati sanzionatori</a:t>
            </a:r>
            <a:r>
              <a:rPr lang="it-IT" dirty="0" smtClean="0"/>
              <a:t> della messa alla prova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Sanctioning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connotations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56992"/>
            <a:ext cx="4905375" cy="16859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5868144" y="2708920"/>
            <a:ext cx="2808312" cy="33239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Argomento del P.G.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b="1" dirty="0" smtClean="0">
                <a:sym typeface="Wingdings" pitchFamily="2" charset="2"/>
              </a:rPr>
              <a:t>impossibilità di fare ricadere le “colpe” dell’ente sugli apicali </a:t>
            </a:r>
            <a:r>
              <a:rPr lang="it-IT" dirty="0" smtClean="0">
                <a:sym typeface="Wingdings" pitchFamily="2" charset="2"/>
              </a:rPr>
              <a:t>che sarebbero, così, chiamati a rieducarsi in luogo dell’ente.</a:t>
            </a:r>
          </a:p>
          <a:p>
            <a:pPr algn="just"/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General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Prosecutor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Argument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dirty="0" err="1" smtClean="0">
                <a:sym typeface="Wingdings" pitchFamily="2" charset="2"/>
              </a:rPr>
              <a:t>impossibility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making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entity</a:t>
            </a:r>
            <a:r>
              <a:rPr lang="it-IT" sz="1400" i="1" dirty="0" smtClean="0">
                <a:sym typeface="Wingdings" pitchFamily="2" charset="2"/>
              </a:rPr>
              <a:t> “</a:t>
            </a:r>
            <a:r>
              <a:rPr lang="it-IT" sz="1400" i="1" dirty="0" err="1" smtClean="0">
                <a:sym typeface="Wingdings" pitchFamily="2" charset="2"/>
              </a:rPr>
              <a:t>faults</a:t>
            </a:r>
            <a:r>
              <a:rPr lang="it-IT" sz="1400" i="1" dirty="0" smtClean="0">
                <a:sym typeface="Wingdings" pitchFamily="2" charset="2"/>
              </a:rPr>
              <a:t>” </a:t>
            </a:r>
            <a:r>
              <a:rPr lang="it-IT" sz="1400" i="1" dirty="0" err="1" smtClean="0">
                <a:sym typeface="Wingdings" pitchFamily="2" charset="2"/>
              </a:rPr>
              <a:t>fall</a:t>
            </a:r>
            <a:r>
              <a:rPr lang="it-IT" sz="1400" i="1" dirty="0" smtClean="0">
                <a:sym typeface="Wingdings" pitchFamily="2" charset="2"/>
              </a:rPr>
              <a:t> on the top management: </a:t>
            </a:r>
            <a:r>
              <a:rPr lang="it-IT" sz="1400" i="1" dirty="0" err="1" smtClean="0">
                <a:sym typeface="Wingdings" pitchFamily="2" charset="2"/>
              </a:rPr>
              <a:t>it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would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be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called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re-educate </a:t>
            </a:r>
            <a:r>
              <a:rPr lang="it-IT" sz="1400" i="1" dirty="0" err="1" smtClean="0">
                <a:sym typeface="Wingdings" pitchFamily="2" charset="2"/>
              </a:rPr>
              <a:t>themselves</a:t>
            </a:r>
            <a:r>
              <a:rPr lang="it-IT" sz="1400" i="1" dirty="0" smtClean="0">
                <a:sym typeface="Wingdings" pitchFamily="2" charset="2"/>
              </a:rPr>
              <a:t> in </a:t>
            </a:r>
            <a:r>
              <a:rPr lang="it-IT" sz="1400" i="1" dirty="0" err="1" smtClean="0">
                <a:sym typeface="Wingdings" pitchFamily="2" charset="2"/>
              </a:rPr>
              <a:t>place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institution</a:t>
            </a:r>
            <a:r>
              <a:rPr lang="it-IT" sz="1400" i="1" dirty="0" smtClean="0">
                <a:sym typeface="Wingdings" pitchFamily="2" charset="2"/>
              </a:rPr>
              <a:t>) 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Cass., Sez. un., 6.04.2023, n. 14840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Italian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Supreme Court,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United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Sections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April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6, 2023, no. 14840</a:t>
            </a:r>
            <a:endParaRPr lang="it-IT" sz="1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068960"/>
            <a:ext cx="51339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3995936" y="5085184"/>
            <a:ext cx="41764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err="1" smtClean="0"/>
              <a:t>Probation</a:t>
            </a:r>
            <a:r>
              <a:rPr lang="it-IT" u="sng" dirty="0" smtClean="0"/>
              <a:t> </a:t>
            </a:r>
            <a:r>
              <a:rPr lang="it-IT" u="sng" dirty="0" err="1" smtClean="0"/>
              <a:t>doesn</a:t>
            </a:r>
            <a:r>
              <a:rPr lang="it-IT" u="sng" dirty="0" smtClean="0"/>
              <a:t>’t </a:t>
            </a:r>
            <a:r>
              <a:rPr lang="it-IT" u="sng" dirty="0" err="1" smtClean="0"/>
              <a:t>apply</a:t>
            </a:r>
            <a:r>
              <a:rPr lang="it-IT" u="sng" dirty="0" smtClean="0"/>
              <a:t> </a:t>
            </a:r>
            <a:r>
              <a:rPr lang="it-IT" u="sng" dirty="0" err="1" smtClean="0"/>
              <a:t>to</a:t>
            </a:r>
            <a:r>
              <a:rPr lang="it-IT" u="sng" dirty="0" smtClean="0"/>
              <a:t> </a:t>
            </a:r>
            <a:r>
              <a:rPr lang="it-IT" u="sng" dirty="0" err="1" smtClean="0"/>
              <a:t>entity</a:t>
            </a:r>
            <a:r>
              <a:rPr lang="it-IT" u="sng" dirty="0" smtClean="0"/>
              <a:t> trial </a:t>
            </a:r>
            <a:r>
              <a:rPr lang="it-IT" dirty="0" err="1" smtClean="0"/>
              <a:t>regulated</a:t>
            </a:r>
            <a:r>
              <a:rPr lang="it-IT" dirty="0" smtClean="0"/>
              <a:t> </a:t>
            </a:r>
            <a:r>
              <a:rPr lang="it-IT" dirty="0" err="1" smtClean="0"/>
              <a:t>by</a:t>
            </a:r>
            <a:r>
              <a:rPr lang="it-IT" dirty="0" smtClean="0"/>
              <a:t> the Legislative </a:t>
            </a:r>
            <a:r>
              <a:rPr lang="it-IT" dirty="0" err="1" smtClean="0"/>
              <a:t>Decree</a:t>
            </a:r>
            <a:r>
              <a:rPr lang="it-IT" dirty="0" smtClean="0"/>
              <a:t> no. 231/2001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3933056"/>
            <a:ext cx="30963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Vicende modificative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modifications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6" name="Connettore 2 5"/>
          <p:cNvCxnSpPr>
            <a:stCxn id="4" idx="3"/>
          </p:cNvCxnSpPr>
          <p:nvPr/>
        </p:nvCxnSpPr>
        <p:spPr>
          <a:xfrm flipV="1">
            <a:off x="3491880" y="3140968"/>
            <a:ext cx="1512168" cy="10844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>
            <a:stCxn id="4" idx="3"/>
          </p:cNvCxnSpPr>
          <p:nvPr/>
        </p:nvCxnSpPr>
        <p:spPr>
          <a:xfrm flipV="1">
            <a:off x="3491880" y="4221088"/>
            <a:ext cx="1512168" cy="4356"/>
          </a:xfrm>
          <a:prstGeom prst="straightConnector1">
            <a:avLst/>
          </a:prstGeom>
          <a:ln w="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>
            <a:stCxn id="4" idx="3"/>
            <a:endCxn id="13" idx="1"/>
          </p:cNvCxnSpPr>
          <p:nvPr/>
        </p:nvCxnSpPr>
        <p:spPr>
          <a:xfrm>
            <a:off x="3491880" y="4225444"/>
            <a:ext cx="1512168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5004048" y="2924944"/>
            <a:ext cx="316835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Trasformazione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transformation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5004048" y="4005064"/>
            <a:ext cx="316835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Fusione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fusion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5004048" y="5157192"/>
            <a:ext cx="316835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Scissione</a:t>
            </a:r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split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00" dirty="0" smtClean="0"/>
              <a:t>4</a:t>
            </a:r>
          </a:p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852936"/>
            <a:ext cx="6383337" cy="16859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1331640" y="5013176"/>
            <a:ext cx="684076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Irrilevanza</a:t>
            </a:r>
            <a:r>
              <a:rPr lang="it-IT" dirty="0" smtClean="0"/>
              <a:t> della trasformazione per gli illeciti antecedenti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Irrelevance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transformation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antecedent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>
              <a:buNone/>
            </a:pPr>
            <a:endParaRPr lang="it-IT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852936"/>
            <a:ext cx="6497637" cy="1666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1187624" y="5013176"/>
            <a:ext cx="6840760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Irrilevanza</a:t>
            </a:r>
            <a:r>
              <a:rPr lang="it-IT" dirty="0" smtClean="0"/>
              <a:t> della fusione per gli illeciti antecedenti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Irrelevance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fusion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antecedent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08920"/>
            <a:ext cx="5667722" cy="384740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6084168" y="3356992"/>
            <a:ext cx="2880320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Irrilevanza</a:t>
            </a:r>
            <a:r>
              <a:rPr lang="it-IT" dirty="0" smtClean="0"/>
              <a:t> della scissione per gli illeciti antecedenti; </a:t>
            </a:r>
            <a:r>
              <a:rPr lang="it-IT" u="sng" dirty="0" smtClean="0"/>
              <a:t>responsabilità solidale</a:t>
            </a:r>
            <a:r>
              <a:rPr lang="it-IT" dirty="0" smtClean="0"/>
              <a:t> per gli enti derivati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u="sng" dirty="0" err="1" smtClean="0"/>
              <a:t>Irrelevance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split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antecedent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; </a:t>
            </a:r>
            <a:r>
              <a:rPr lang="it-IT" sz="1400" i="1" u="sng" dirty="0" smtClean="0"/>
              <a:t>joint </a:t>
            </a:r>
            <a:r>
              <a:rPr lang="it-IT" sz="1400" i="1" u="sng" dirty="0" err="1" smtClean="0"/>
              <a:t>liability</a:t>
            </a:r>
            <a:r>
              <a:rPr lang="it-IT" sz="1400" i="1" u="sng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derivative </a:t>
            </a:r>
            <a:r>
              <a:rPr lang="it-IT" sz="1400" i="1" dirty="0" err="1" smtClean="0"/>
              <a:t>entities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80928"/>
            <a:ext cx="8496944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Caso – Fusione o scissione avvenuti prima della conclusione del giudizio </a:t>
            </a:r>
            <a:r>
              <a:rPr lang="it-IT" dirty="0" smtClean="0">
                <a:sym typeface="Wingdings" pitchFamily="2" charset="2"/>
              </a:rPr>
              <a:t> Determinazione della sanzione sulla base delle condizioni dell’ente </a:t>
            </a:r>
            <a:r>
              <a:rPr lang="it-IT" b="1" dirty="0" smtClean="0">
                <a:sym typeface="Wingdings" pitchFamily="2" charset="2"/>
              </a:rPr>
              <a:t>originariamente </a:t>
            </a:r>
            <a:r>
              <a:rPr lang="it-IT" dirty="0" smtClean="0">
                <a:sym typeface="Wingdings" pitchFamily="2" charset="2"/>
              </a:rPr>
              <a:t>responsabile. </a:t>
            </a:r>
          </a:p>
          <a:p>
            <a:pPr algn="just"/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Fusion</a:t>
            </a:r>
            <a:r>
              <a:rPr lang="it-IT" sz="1400" i="1" dirty="0" smtClean="0">
                <a:sym typeface="Wingdings" pitchFamily="2" charset="2"/>
              </a:rPr>
              <a:t> or </a:t>
            </a:r>
            <a:r>
              <a:rPr lang="it-IT" sz="1400" i="1" dirty="0" err="1" smtClean="0">
                <a:sym typeface="Wingdings" pitchFamily="2" charset="2"/>
              </a:rPr>
              <a:t>split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before</a:t>
            </a:r>
            <a:r>
              <a:rPr lang="it-IT" sz="1400" i="1" dirty="0" smtClean="0">
                <a:sym typeface="Wingdings" pitchFamily="2" charset="2"/>
              </a:rPr>
              <a:t> the trial </a:t>
            </a:r>
            <a:r>
              <a:rPr lang="it-IT" sz="1400" i="1" dirty="0" err="1" smtClean="0">
                <a:sym typeface="Wingdings" pitchFamily="2" charset="2"/>
              </a:rPr>
              <a:t>conclusion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dirty="0" err="1" smtClean="0">
                <a:sym typeface="Wingdings" pitchFamily="2" charset="2"/>
              </a:rPr>
              <a:t>sanction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determined</a:t>
            </a:r>
            <a:r>
              <a:rPr lang="it-IT" sz="1400" i="1" dirty="0" smtClean="0">
                <a:sym typeface="Wingdings" pitchFamily="2" charset="2"/>
              </a:rPr>
              <a:t> on the </a:t>
            </a:r>
            <a:r>
              <a:rPr lang="it-IT" sz="1400" i="1" dirty="0" err="1" smtClean="0">
                <a:sym typeface="Wingdings" pitchFamily="2" charset="2"/>
              </a:rPr>
              <a:t>based</a:t>
            </a:r>
            <a:r>
              <a:rPr lang="it-IT" sz="1400" i="1" dirty="0" smtClean="0">
                <a:sym typeface="Wingdings" pitchFamily="2" charset="2"/>
              </a:rPr>
              <a:t> on the </a:t>
            </a:r>
            <a:r>
              <a:rPr lang="it-IT" sz="1400" i="1" dirty="0" err="1" smtClean="0">
                <a:sym typeface="Wingdings" pitchFamily="2" charset="2"/>
              </a:rPr>
              <a:t>condictions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entity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b="1" i="1" dirty="0" err="1" smtClean="0">
                <a:sym typeface="Wingdings" pitchFamily="2" charset="2"/>
              </a:rPr>
              <a:t>originally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responsible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365104"/>
            <a:ext cx="8496944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Strumenti di </a:t>
            </a:r>
            <a:r>
              <a:rPr lang="it-IT" b="1" i="1" dirty="0" err="1" smtClean="0"/>
              <a:t>restorative</a:t>
            </a:r>
            <a:r>
              <a:rPr lang="it-IT" b="1" i="1" dirty="0" smtClean="0"/>
              <a:t> </a:t>
            </a:r>
            <a:r>
              <a:rPr lang="it-IT" b="1" i="1" dirty="0" err="1" smtClean="0"/>
              <a:t>justice</a:t>
            </a:r>
            <a:r>
              <a:rPr lang="it-IT" dirty="0" smtClean="0"/>
              <a:t> – L’ente risultante dalla fusione o dalla scissione </a:t>
            </a:r>
            <a:r>
              <a:rPr lang="it-IT" u="sng" dirty="0" smtClean="0"/>
              <a:t>ha riparato il danno</a:t>
            </a:r>
            <a:r>
              <a:rPr lang="it-IT" dirty="0" smtClean="0"/>
              <a:t>, </a:t>
            </a:r>
            <a:r>
              <a:rPr lang="it-IT" u="sng" dirty="0" smtClean="0"/>
              <a:t>ha eliminato le carenze organizzative</a:t>
            </a:r>
            <a:r>
              <a:rPr lang="it-IT" dirty="0" smtClean="0"/>
              <a:t> e </a:t>
            </a:r>
            <a:r>
              <a:rPr lang="it-IT" u="sng" dirty="0" smtClean="0"/>
              <a:t>ha </a:t>
            </a:r>
            <a:r>
              <a:rPr lang="it-IT" u="sng" dirty="0" err="1" smtClean="0"/>
              <a:t>osteso</a:t>
            </a:r>
            <a:r>
              <a:rPr lang="it-IT" u="sng" dirty="0" smtClean="0"/>
              <a:t> il profitto a fini di confisca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richiesta di conversione della sanzione </a:t>
            </a:r>
            <a:r>
              <a:rPr lang="it-IT" dirty="0" err="1" smtClean="0">
                <a:sym typeface="Wingdings" pitchFamily="2" charset="2"/>
              </a:rPr>
              <a:t>interdittiva</a:t>
            </a:r>
            <a:r>
              <a:rPr lang="it-IT" dirty="0" smtClean="0">
                <a:sym typeface="Wingdings" pitchFamily="2" charset="2"/>
              </a:rPr>
              <a:t> in pecuniaria (</a:t>
            </a:r>
            <a:r>
              <a:rPr lang="it-IT" b="1" dirty="0" smtClean="0">
                <a:sym typeface="Wingdings" pitchFamily="2" charset="2"/>
              </a:rPr>
              <a:t>anche</a:t>
            </a:r>
            <a:r>
              <a:rPr lang="it-IT" dirty="0" smtClean="0">
                <a:sym typeface="Wingdings" pitchFamily="2" charset="2"/>
              </a:rPr>
              <a:t> </a:t>
            </a:r>
            <a:r>
              <a:rPr lang="it-IT" b="1" dirty="0" smtClean="0">
                <a:sym typeface="Wingdings" pitchFamily="2" charset="2"/>
              </a:rPr>
              <a:t>dopo</a:t>
            </a:r>
            <a:r>
              <a:rPr lang="it-IT" dirty="0" smtClean="0">
                <a:sym typeface="Wingdings" pitchFamily="2" charset="2"/>
              </a:rPr>
              <a:t> la conclusione del giudizio)</a:t>
            </a:r>
          </a:p>
          <a:p>
            <a:pPr algn="just"/>
            <a:r>
              <a:rPr lang="it-IT" sz="1400" i="1" dirty="0" smtClean="0">
                <a:sym typeface="Wingdings" pitchFamily="2" charset="2"/>
              </a:rPr>
              <a:t>(The body </a:t>
            </a:r>
            <a:r>
              <a:rPr lang="it-IT" sz="1400" i="1" dirty="0" err="1" smtClean="0">
                <a:sym typeface="Wingdings" pitchFamily="2" charset="2"/>
              </a:rPr>
              <a:t>resulting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from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fusion</a:t>
            </a:r>
            <a:r>
              <a:rPr lang="it-IT" sz="1400" i="1" dirty="0" smtClean="0">
                <a:sym typeface="Wingdings" pitchFamily="2" charset="2"/>
              </a:rPr>
              <a:t> or the </a:t>
            </a:r>
            <a:r>
              <a:rPr lang="it-IT" sz="1400" i="1" dirty="0" err="1" smtClean="0">
                <a:sym typeface="Wingdings" pitchFamily="2" charset="2"/>
              </a:rPr>
              <a:t>split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repaired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damage</a:t>
            </a:r>
            <a:r>
              <a:rPr lang="it-IT" sz="1400" i="1" dirty="0" smtClean="0">
                <a:sym typeface="Wingdings" pitchFamily="2" charset="2"/>
              </a:rPr>
              <a:t>, </a:t>
            </a:r>
            <a:r>
              <a:rPr lang="it-IT" sz="1400" i="1" dirty="0" err="1" smtClean="0">
                <a:sym typeface="Wingdings" pitchFamily="2" charset="2"/>
              </a:rPr>
              <a:t>eliminated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organizational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shortcomings</a:t>
            </a:r>
            <a:r>
              <a:rPr lang="it-IT" sz="1400" i="1" dirty="0" smtClean="0">
                <a:sym typeface="Wingdings" pitchFamily="2" charset="2"/>
              </a:rPr>
              <a:t> and </a:t>
            </a:r>
            <a:r>
              <a:rPr lang="it-IT" sz="1400" i="1" dirty="0" err="1" smtClean="0">
                <a:sym typeface="Wingdings" pitchFamily="2" charset="2"/>
              </a:rPr>
              <a:t>exhibited</a:t>
            </a:r>
            <a:r>
              <a:rPr lang="it-IT" sz="1400" i="1" dirty="0" smtClean="0">
                <a:sym typeface="Wingdings" pitchFamily="2" charset="2"/>
              </a:rPr>
              <a:t> the profit </a:t>
            </a:r>
            <a:r>
              <a:rPr lang="it-IT" sz="1400" i="1" dirty="0" err="1" smtClean="0">
                <a:sym typeface="Wingdings" pitchFamily="2" charset="2"/>
              </a:rPr>
              <a:t>for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confiscation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purposes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dirty="0" err="1" smtClean="0">
                <a:sym typeface="Wingdings" pitchFamily="2" charset="2"/>
              </a:rPr>
              <a:t>request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for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convertion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disqualification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sanctions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into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pecuniary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ones</a:t>
            </a:r>
            <a:r>
              <a:rPr lang="it-IT" sz="1400" i="1" dirty="0" smtClean="0">
                <a:sym typeface="Wingdings" pitchFamily="2" charset="2"/>
              </a:rPr>
              <a:t>, </a:t>
            </a:r>
            <a:r>
              <a:rPr lang="it-IT" sz="1400" b="1" i="1" dirty="0" err="1" smtClean="0">
                <a:sym typeface="Wingdings" pitchFamily="2" charset="2"/>
              </a:rPr>
              <a:t>even</a:t>
            </a:r>
            <a:r>
              <a:rPr lang="it-IT" sz="1400" b="1" i="1" dirty="0" smtClean="0">
                <a:sym typeface="Wingdings" pitchFamily="2" charset="2"/>
              </a:rPr>
              <a:t> </a:t>
            </a:r>
            <a:r>
              <a:rPr lang="it-IT" sz="1400" b="1" i="1" dirty="0" err="1" smtClean="0">
                <a:sym typeface="Wingdings" pitchFamily="2" charset="2"/>
              </a:rPr>
              <a:t>after</a:t>
            </a:r>
            <a:r>
              <a:rPr lang="it-IT" sz="1400" b="1" i="1" dirty="0" smtClean="0">
                <a:sym typeface="Wingdings" pitchFamily="2" charset="2"/>
              </a:rPr>
              <a:t> </a:t>
            </a:r>
            <a:r>
              <a:rPr lang="it-IT" sz="1400" i="1" dirty="0" smtClean="0">
                <a:sym typeface="Wingdings" pitchFamily="2" charset="2"/>
              </a:rPr>
              <a:t>the trial </a:t>
            </a:r>
            <a:r>
              <a:rPr lang="it-IT" sz="1400" i="1" dirty="0" err="1" smtClean="0">
                <a:sym typeface="Wingdings" pitchFamily="2" charset="2"/>
              </a:rPr>
              <a:t>conclusion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988840"/>
            <a:ext cx="5400600" cy="465070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717032"/>
            <a:ext cx="223224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Fusione o scissione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Fusion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split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7" name="Connettore 2 6"/>
          <p:cNvCxnSpPr>
            <a:stCxn id="5" idx="3"/>
          </p:cNvCxnSpPr>
          <p:nvPr/>
        </p:nvCxnSpPr>
        <p:spPr>
          <a:xfrm flipV="1">
            <a:off x="2843808" y="2996952"/>
            <a:ext cx="1584176" cy="10124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/>
          <p:cNvCxnSpPr>
            <a:stCxn id="5" idx="3"/>
          </p:cNvCxnSpPr>
          <p:nvPr/>
        </p:nvCxnSpPr>
        <p:spPr>
          <a:xfrm>
            <a:off x="2843808" y="4009420"/>
            <a:ext cx="1584176" cy="1291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4427984" y="2492896"/>
            <a:ext cx="4248472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Fusione </a:t>
            </a:r>
            <a:r>
              <a:rPr lang="it-IT" dirty="0" smtClean="0">
                <a:sym typeface="Wingdings" pitchFamily="2" charset="2"/>
              </a:rPr>
              <a:t> per la reiterazione </a:t>
            </a:r>
            <a:r>
              <a:rPr lang="it-IT" u="sng" dirty="0" smtClean="0">
                <a:sym typeface="Wingdings" pitchFamily="2" charset="2"/>
              </a:rPr>
              <a:t>valgono gli illeciti commessi </a:t>
            </a:r>
            <a:r>
              <a:rPr lang="it-IT" b="1" u="sng" dirty="0" smtClean="0">
                <a:sym typeface="Wingdings" pitchFamily="2" charset="2"/>
              </a:rPr>
              <a:t>prima</a:t>
            </a:r>
            <a:r>
              <a:rPr lang="it-IT" u="sng" dirty="0" smtClean="0">
                <a:sym typeface="Wingdings" pitchFamily="2" charset="2"/>
              </a:rPr>
              <a:t> dell’operazione </a:t>
            </a:r>
          </a:p>
          <a:p>
            <a:pPr algn="just"/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Fusion</a:t>
            </a:r>
            <a:r>
              <a:rPr lang="it-IT" sz="1400" i="1" dirty="0" smtClean="0">
                <a:sym typeface="Wingdings" pitchFamily="2" charset="2"/>
              </a:rPr>
              <a:t>   in </a:t>
            </a:r>
            <a:r>
              <a:rPr lang="it-IT" sz="1400" i="1" dirty="0" err="1" smtClean="0">
                <a:sym typeface="Wingdings" pitchFamily="2" charset="2"/>
              </a:rPr>
              <a:t>order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recurrence</a:t>
            </a:r>
            <a:r>
              <a:rPr lang="it-IT" sz="1400" i="1" dirty="0" smtClean="0">
                <a:sym typeface="Wingdings" pitchFamily="2" charset="2"/>
              </a:rPr>
              <a:t>, </a:t>
            </a:r>
            <a:r>
              <a:rPr lang="it-IT" sz="1400" i="1" u="sng" dirty="0" err="1" smtClean="0">
                <a:sym typeface="Wingdings" pitchFamily="2" charset="2"/>
              </a:rPr>
              <a:t>crimes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committed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b="1" i="1" u="sng" dirty="0" err="1" smtClean="0">
                <a:sym typeface="Wingdings" pitchFamily="2" charset="2"/>
              </a:rPr>
              <a:t>before</a:t>
            </a:r>
            <a:r>
              <a:rPr lang="it-IT" sz="1400" i="1" u="sng" dirty="0" smtClean="0">
                <a:sym typeface="Wingdings" pitchFamily="2" charset="2"/>
              </a:rPr>
              <a:t> the </a:t>
            </a:r>
            <a:r>
              <a:rPr lang="it-IT" sz="1400" i="1" u="sng" dirty="0" err="1" smtClean="0">
                <a:sym typeface="Wingdings" pitchFamily="2" charset="2"/>
              </a:rPr>
              <a:t>fusion</a:t>
            </a:r>
            <a:r>
              <a:rPr lang="it-IT" sz="1400" i="1" u="sng" dirty="0" smtClean="0">
                <a:sym typeface="Wingdings" pitchFamily="2" charset="2"/>
              </a:rPr>
              <a:t> are </a:t>
            </a:r>
            <a:r>
              <a:rPr lang="it-IT" sz="1400" i="1" u="sng" dirty="0" err="1" smtClean="0">
                <a:sym typeface="Wingdings" pitchFamily="2" charset="2"/>
              </a:rPr>
              <a:t>valid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sz="1400" i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4427984" y="4869160"/>
            <a:ext cx="4248472" cy="184665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Scissione </a:t>
            </a:r>
            <a:r>
              <a:rPr lang="it-IT" dirty="0" smtClean="0">
                <a:sym typeface="Wingdings" pitchFamily="2" charset="2"/>
              </a:rPr>
              <a:t> per la reiterazione </a:t>
            </a:r>
            <a:r>
              <a:rPr lang="it-IT" u="sng" dirty="0" smtClean="0">
                <a:sym typeface="Wingdings" pitchFamily="2" charset="2"/>
              </a:rPr>
              <a:t>valgono gli illeciti commessi </a:t>
            </a:r>
            <a:r>
              <a:rPr lang="it-IT" b="1" u="sng" dirty="0" smtClean="0">
                <a:sym typeface="Wingdings" pitchFamily="2" charset="2"/>
              </a:rPr>
              <a:t>prima</a:t>
            </a:r>
            <a:r>
              <a:rPr lang="it-IT" u="sng" dirty="0" smtClean="0">
                <a:sym typeface="Wingdings" pitchFamily="2" charset="2"/>
              </a:rPr>
              <a:t> dell’operazione</a:t>
            </a:r>
            <a:r>
              <a:rPr lang="it-IT" dirty="0" smtClean="0">
                <a:sym typeface="Wingdings" pitchFamily="2" charset="2"/>
              </a:rPr>
              <a:t>, ma solo in riferimento allo specifico ramo d’azienda</a:t>
            </a:r>
            <a:endParaRPr lang="it-IT" u="sng" dirty="0" smtClean="0">
              <a:sym typeface="Wingdings" pitchFamily="2" charset="2"/>
            </a:endParaRPr>
          </a:p>
          <a:p>
            <a:pPr algn="just"/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Split</a:t>
            </a:r>
            <a:r>
              <a:rPr lang="it-IT" sz="1400" i="1" dirty="0" smtClean="0">
                <a:sym typeface="Wingdings" pitchFamily="2" charset="2"/>
              </a:rPr>
              <a:t>   in </a:t>
            </a:r>
            <a:r>
              <a:rPr lang="it-IT" sz="1400" i="1" dirty="0" err="1" smtClean="0">
                <a:sym typeface="Wingdings" pitchFamily="2" charset="2"/>
              </a:rPr>
              <a:t>order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recurrence</a:t>
            </a:r>
            <a:r>
              <a:rPr lang="it-IT" sz="1400" i="1" dirty="0" smtClean="0">
                <a:sym typeface="Wingdings" pitchFamily="2" charset="2"/>
              </a:rPr>
              <a:t>, </a:t>
            </a:r>
            <a:r>
              <a:rPr lang="it-IT" sz="1400" i="1" u="sng" dirty="0" err="1" smtClean="0">
                <a:sym typeface="Wingdings" pitchFamily="2" charset="2"/>
              </a:rPr>
              <a:t>crimes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committed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b="1" i="1" u="sng" dirty="0" err="1" smtClean="0">
                <a:sym typeface="Wingdings" pitchFamily="2" charset="2"/>
              </a:rPr>
              <a:t>before</a:t>
            </a:r>
            <a:r>
              <a:rPr lang="it-IT" sz="1400" i="1" u="sng" dirty="0" smtClean="0">
                <a:sym typeface="Wingdings" pitchFamily="2" charset="2"/>
              </a:rPr>
              <a:t> the </a:t>
            </a:r>
            <a:r>
              <a:rPr lang="it-IT" sz="1400" i="1" u="sng" dirty="0" err="1" smtClean="0">
                <a:sym typeface="Wingdings" pitchFamily="2" charset="2"/>
              </a:rPr>
              <a:t>split</a:t>
            </a:r>
            <a:r>
              <a:rPr lang="it-IT" sz="1400" i="1" u="sng" dirty="0" smtClean="0">
                <a:sym typeface="Wingdings" pitchFamily="2" charset="2"/>
              </a:rPr>
              <a:t> are </a:t>
            </a:r>
            <a:r>
              <a:rPr lang="it-IT" sz="1400" i="1" u="sng" dirty="0" err="1" smtClean="0">
                <a:sym typeface="Wingdings" pitchFamily="2" charset="2"/>
              </a:rPr>
              <a:t>valid</a:t>
            </a:r>
            <a:r>
              <a:rPr lang="it-IT" sz="1400" i="1" dirty="0" smtClean="0">
                <a:sym typeface="Wingdings" pitchFamily="2" charset="2"/>
              </a:rPr>
              <a:t>, </a:t>
            </a:r>
            <a:r>
              <a:rPr lang="it-IT" sz="1400" i="1" dirty="0" err="1" smtClean="0">
                <a:sym typeface="Wingdings" pitchFamily="2" charset="2"/>
              </a:rPr>
              <a:t>but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only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with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reference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to</a:t>
            </a:r>
            <a:r>
              <a:rPr lang="it-IT" sz="1400" i="1" dirty="0" smtClean="0">
                <a:sym typeface="Wingdings" pitchFamily="2" charset="2"/>
              </a:rPr>
              <a:t> the single company </a:t>
            </a:r>
            <a:r>
              <a:rPr lang="it-IT" sz="1400" i="1" dirty="0" err="1" smtClean="0">
                <a:sym typeface="Wingdings" pitchFamily="2" charset="2"/>
              </a:rPr>
              <a:t>branch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636912"/>
            <a:ext cx="5688632" cy="39405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996952"/>
            <a:ext cx="799288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… e in caso di cessione d’azienda?</a:t>
            </a:r>
            <a:endParaRPr lang="it-IT" sz="1400" dirty="0" smtClean="0"/>
          </a:p>
          <a:p>
            <a:pPr algn="ctr"/>
            <a:r>
              <a:rPr lang="it-IT" sz="1400" i="1" dirty="0" smtClean="0"/>
              <a:t>(and in the </a:t>
            </a:r>
            <a:r>
              <a:rPr lang="it-IT" sz="1400" i="1" dirty="0" err="1" smtClean="0"/>
              <a:t>event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transfer?)</a:t>
            </a:r>
            <a:endParaRPr lang="it-IT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11560" y="3789040"/>
            <a:ext cx="7992888" cy="16312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Regola – </a:t>
            </a:r>
            <a:r>
              <a:rPr lang="it-IT" dirty="0" smtClean="0"/>
              <a:t>cessionario obbligato</a:t>
            </a:r>
          </a:p>
          <a:p>
            <a:pPr algn="just"/>
            <a:r>
              <a:rPr lang="it-IT" b="1" dirty="0" smtClean="0"/>
              <a:t>Condizioni </a:t>
            </a:r>
            <a:r>
              <a:rPr lang="it-IT" dirty="0" smtClean="0"/>
              <a:t>– criterio della buona fede (operazione risultante dai libri contabili o, comunque, conoscibili mediante l’ordinaria diligenza)</a:t>
            </a:r>
          </a:p>
          <a:p>
            <a:pPr algn="just"/>
            <a:r>
              <a:rPr lang="it-IT" b="1" dirty="0" smtClean="0"/>
              <a:t>Eccezione </a:t>
            </a:r>
            <a:r>
              <a:rPr lang="it-IT" dirty="0" smtClean="0"/>
              <a:t>– beneficio della preventiva escussione dell’ente cedente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Rule</a:t>
            </a:r>
            <a:r>
              <a:rPr lang="it-IT" sz="1400" i="1" dirty="0" smtClean="0"/>
              <a:t>: the </a:t>
            </a:r>
            <a:r>
              <a:rPr lang="it-IT" sz="1400" i="1" dirty="0" err="1" smtClean="0"/>
              <a:t>transferee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obliged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within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limits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criterion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good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faith</a:t>
            </a:r>
            <a:r>
              <a:rPr lang="it-IT" sz="1400" i="1" dirty="0" smtClean="0"/>
              <a:t>;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exception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the case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benefit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prior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enforcement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transferor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708920"/>
            <a:ext cx="6497637" cy="33432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00" dirty="0" smtClean="0"/>
              <a:t>4</a:t>
            </a:r>
          </a:p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24944"/>
            <a:ext cx="4448475" cy="26369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221088"/>
            <a:ext cx="4103611" cy="200496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Vicende modificative dell’ente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36912"/>
            <a:ext cx="4536504" cy="402726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933056"/>
            <a:ext cx="4139952" cy="13684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1381</TotalTime>
  <Words>1244</Words>
  <Application>Microsoft Office PowerPoint</Application>
  <PresentationFormat>Presentazione su schermo (4:3)</PresentationFormat>
  <Paragraphs>124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4" baseType="lpstr">
      <vt:lpstr>Tramonto</vt:lpstr>
      <vt:lpstr>1) Le SS.UU. sulla messa alla prova;  2) Ricadute delle vicende modificative dell’ente sull’accertamento penale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Cass., Sez. un., 6.04.2023, n. 14840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  <vt:lpstr>Vicende modificative dell’ente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250</cp:revision>
  <dcterms:created xsi:type="dcterms:W3CDTF">2023-02-26T14:53:05Z</dcterms:created>
  <dcterms:modified xsi:type="dcterms:W3CDTF">2023-04-10T14:36:48Z</dcterms:modified>
</cp:coreProperties>
</file>