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002060"/>
                </a:solidFill>
              </a:rPr>
              <a:t>Materia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cautelare</a:t>
            </a:r>
            <a:r>
              <a:rPr lang="en-US" dirty="0" smtClean="0">
                <a:solidFill>
                  <a:srgbClr val="002060"/>
                </a:solidFill>
              </a:rPr>
              <a:t/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smtClean="0">
                <a:solidFill>
                  <a:srgbClr val="002060"/>
                </a:solidFill>
              </a:rPr>
              <a:t>II) </a:t>
            </a:r>
            <a:r>
              <a:rPr lang="en-US" dirty="0" err="1" smtClean="0">
                <a:solidFill>
                  <a:srgbClr val="002060"/>
                </a:solidFill>
              </a:rPr>
              <a:t>Procedimento</a:t>
            </a:r>
            <a:r>
              <a:rPr lang="en-US" dirty="0" smtClean="0">
                <a:solidFill>
                  <a:srgbClr val="002060"/>
                </a:solidFill>
              </a:rPr>
              <a:t> e </a:t>
            </a:r>
            <a:r>
              <a:rPr lang="en-US" dirty="0" err="1" smtClean="0">
                <a:solidFill>
                  <a:srgbClr val="002060"/>
                </a:solidFill>
              </a:rPr>
              <a:t>cautele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reali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32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Mercoledì 27 </a:t>
            </a:r>
            <a:r>
              <a:rPr lang="it-IT" dirty="0" smtClean="0"/>
              <a:t>marzo 2024, ore </a:t>
            </a:r>
            <a:r>
              <a:rPr lang="it-IT" dirty="0" smtClean="0"/>
              <a:t>14.00 </a:t>
            </a:r>
            <a:r>
              <a:rPr lang="it-IT" dirty="0" smtClean="0"/>
              <a:t>– </a:t>
            </a:r>
            <a:r>
              <a:rPr lang="it-IT" dirty="0" smtClean="0"/>
              <a:t>16.00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smtClean="0">
                <a:solidFill>
                  <a:schemeClr val="tx2"/>
                </a:solidFill>
              </a:rPr>
              <a:t> </a:t>
            </a:r>
            <a:r>
              <a:rPr lang="en-GB" sz="2000" b="1" smtClean="0">
                <a:solidFill>
                  <a:schemeClr val="tx2"/>
                </a:solidFill>
              </a:rPr>
              <a:t>9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Esplosione 1 10"/>
          <p:cNvSpPr/>
          <p:nvPr/>
        </p:nvSpPr>
        <p:spPr>
          <a:xfrm>
            <a:off x="7751390" y="836712"/>
            <a:ext cx="2566814" cy="172819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Lezione </a:t>
            </a:r>
            <a:r>
              <a:rPr lang="it-IT" b="1" i="1" dirty="0" smtClean="0"/>
              <a:t>online</a:t>
            </a:r>
            <a:endParaRPr lang="it-IT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Ancora</a:t>
            </a:r>
            <a:r>
              <a:rPr lang="en-US" sz="3600" b="1" dirty="0" smtClean="0">
                <a:solidFill>
                  <a:schemeClr val="tx2"/>
                </a:solidFill>
              </a:rPr>
              <a:t> sui </a:t>
            </a:r>
            <a:r>
              <a:rPr lang="en-US" sz="3600" b="1" dirty="0" err="1" smtClean="0">
                <a:solidFill>
                  <a:schemeClr val="tx2"/>
                </a:solidFill>
              </a:rPr>
              <a:t>criteri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scelta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Materia cautelare – II) Procedimento e cautele reali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406574" y="836712"/>
            <a:ext cx="1130525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Art. 46, comma 3, d.lgs. 231/2001 – </a:t>
            </a:r>
            <a:r>
              <a:rPr lang="it-IT" i="1" dirty="0" smtClean="0"/>
              <a:t>L’interdizione dall’esercizio dell’attività può essere disposta in via cautelare soltanto quando ogni altra misura risulti </a:t>
            </a:r>
            <a:r>
              <a:rPr lang="it-IT" b="1" u="sng" dirty="0" smtClean="0">
                <a:solidFill>
                  <a:schemeClr val="tx2">
                    <a:lumMod val="75000"/>
                  </a:schemeClr>
                </a:solidFill>
              </a:rPr>
              <a:t>inadeguata</a:t>
            </a:r>
            <a:r>
              <a:rPr lang="it-IT" i="1" dirty="0" smtClean="0"/>
              <a:t>.</a:t>
            </a:r>
            <a:endParaRPr lang="it-IT" dirty="0" smtClean="0"/>
          </a:p>
        </p:txBody>
      </p:sp>
      <p:cxnSp>
        <p:nvCxnSpPr>
          <p:cNvPr id="18" name="Connettore 2 17"/>
          <p:cNvCxnSpPr/>
          <p:nvPr/>
        </p:nvCxnSpPr>
        <p:spPr>
          <a:xfrm>
            <a:off x="4078982" y="1412776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sellaDiTesto 19"/>
          <p:cNvSpPr txBox="1"/>
          <p:nvPr/>
        </p:nvSpPr>
        <p:spPr>
          <a:xfrm>
            <a:off x="2206774" y="2060848"/>
            <a:ext cx="8280920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Richiamo al principio di adeguatezza (comma 1 – idoneità della misura a fare fronte all’esigenza cautelare).</a:t>
            </a:r>
          </a:p>
          <a:p>
            <a:pPr algn="just"/>
            <a:r>
              <a:rPr lang="it-IT" dirty="0" smtClean="0"/>
              <a:t>Disposizione similare all’art. 275, comma 3, c.p.p. – custodia cautelare come </a:t>
            </a:r>
            <a:r>
              <a:rPr lang="it-IT" b="1" i="1" dirty="0" err="1" smtClean="0">
                <a:solidFill>
                  <a:schemeClr val="tx2">
                    <a:lumMod val="75000"/>
                  </a:schemeClr>
                </a:solidFill>
              </a:rPr>
              <a:t>extrema</a:t>
            </a:r>
            <a:r>
              <a:rPr lang="it-IT" b="1" i="1" dirty="0" smtClean="0">
                <a:solidFill>
                  <a:schemeClr val="tx2">
                    <a:lumMod val="75000"/>
                  </a:schemeClr>
                </a:solidFill>
              </a:rPr>
              <a:t> ratio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conseguenze sulla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  <a:t>motivazione</a:t>
            </a:r>
            <a:r>
              <a:rPr lang="it-IT" dirty="0" smtClean="0">
                <a:sym typeface="Wingdings" pitchFamily="2" charset="2"/>
              </a:rPr>
              <a:t> dell’ordinanza applicativa della misura.</a:t>
            </a:r>
            <a:endParaRPr lang="it-IT" dirty="0" smtClean="0"/>
          </a:p>
        </p:txBody>
      </p:sp>
      <p:sp>
        <p:nvSpPr>
          <p:cNvPr id="21" name="CasellaDiTesto 20"/>
          <p:cNvSpPr txBox="1"/>
          <p:nvPr/>
        </p:nvSpPr>
        <p:spPr>
          <a:xfrm>
            <a:off x="406574" y="3501008"/>
            <a:ext cx="1130525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Art. 46, comma 4, d.lgs. 231/2001 – </a:t>
            </a:r>
            <a:r>
              <a:rPr lang="it-IT" i="1" dirty="0" smtClean="0"/>
              <a:t>Le misure cautelari </a:t>
            </a:r>
            <a:r>
              <a:rPr lang="it-IT" i="1" u="sng" dirty="0" smtClean="0">
                <a:solidFill>
                  <a:schemeClr val="tx2">
                    <a:lumMod val="75000"/>
                  </a:schemeClr>
                </a:solidFill>
              </a:rPr>
              <a:t>non possono essere applicate congiuntamente</a:t>
            </a:r>
            <a:r>
              <a:rPr lang="it-IT" i="1" dirty="0" smtClean="0"/>
              <a:t>.</a:t>
            </a:r>
            <a:endParaRPr lang="it-IT" dirty="0" smtClean="0"/>
          </a:p>
        </p:txBody>
      </p:sp>
      <p:sp>
        <p:nvSpPr>
          <p:cNvPr id="23" name="CasellaDiTesto 22"/>
          <p:cNvSpPr txBox="1"/>
          <p:nvPr/>
        </p:nvSpPr>
        <p:spPr>
          <a:xfrm>
            <a:off x="406574" y="4221088"/>
            <a:ext cx="8280920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E per le persone fisiche??? Art. 276, comma 1, c.p.p. – </a:t>
            </a:r>
            <a:r>
              <a:rPr lang="it-IT" i="1" dirty="0" smtClean="0"/>
              <a:t>In caso di trasgressione alle prescrizioni inerenti a una misura cautelare, il giudice può disporre la sostituzione o il </a:t>
            </a:r>
            <a:r>
              <a:rPr lang="it-IT" b="1" i="1" dirty="0" smtClean="0">
                <a:solidFill>
                  <a:schemeClr val="tx2">
                    <a:lumMod val="75000"/>
                  </a:schemeClr>
                </a:solidFill>
              </a:rPr>
              <a:t>cumulo</a:t>
            </a:r>
            <a:r>
              <a:rPr lang="it-IT" i="1" dirty="0" smtClean="0"/>
              <a:t> con altra più grave, tenendo conto dell’entità, dei motivi e delle circostanze della violazione.</a:t>
            </a:r>
            <a:endParaRPr lang="it-IT" dirty="0" smtClean="0"/>
          </a:p>
        </p:txBody>
      </p:sp>
      <p:cxnSp>
        <p:nvCxnSpPr>
          <p:cNvPr id="26" name="Connettore 2 25"/>
          <p:cNvCxnSpPr/>
          <p:nvPr/>
        </p:nvCxnSpPr>
        <p:spPr>
          <a:xfrm>
            <a:off x="1270670" y="4941168"/>
            <a:ext cx="79208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asellaDiTesto 28"/>
          <p:cNvSpPr txBox="1"/>
          <p:nvPr/>
        </p:nvSpPr>
        <p:spPr>
          <a:xfrm>
            <a:off x="9191550" y="4365104"/>
            <a:ext cx="273630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Il cumulo come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strumento per adeguare la misura alle esigenze concrete</a:t>
            </a:r>
            <a:r>
              <a:rPr lang="it-IT" dirty="0" smtClean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Provvedimento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i="1" dirty="0" err="1" smtClean="0">
                <a:solidFill>
                  <a:schemeClr val="tx2"/>
                </a:solidFill>
              </a:rPr>
              <a:t>allo</a:t>
            </a:r>
            <a:r>
              <a:rPr lang="en-US" sz="3600" b="1" i="1" dirty="0" smtClean="0">
                <a:solidFill>
                  <a:schemeClr val="tx2"/>
                </a:solidFill>
              </a:rPr>
              <a:t> </a:t>
            </a:r>
            <a:r>
              <a:rPr lang="en-US" sz="3600" b="1" i="1" dirty="0" err="1" smtClean="0">
                <a:solidFill>
                  <a:schemeClr val="tx2"/>
                </a:solidFill>
              </a:rPr>
              <a:t>stato</a:t>
            </a:r>
            <a:r>
              <a:rPr lang="en-US" sz="3600" b="1" i="1" dirty="0" smtClean="0">
                <a:solidFill>
                  <a:schemeClr val="tx2"/>
                </a:solidFill>
              </a:rPr>
              <a:t> </a:t>
            </a:r>
            <a:r>
              <a:rPr lang="en-US" sz="3600" b="1" i="1" dirty="0" err="1" smtClean="0">
                <a:solidFill>
                  <a:schemeClr val="tx2"/>
                </a:solidFill>
              </a:rPr>
              <a:t>degli</a:t>
            </a:r>
            <a:r>
              <a:rPr lang="en-US" sz="3600" b="1" i="1" dirty="0" smtClean="0">
                <a:solidFill>
                  <a:schemeClr val="tx2"/>
                </a:solidFill>
              </a:rPr>
              <a:t> </a:t>
            </a:r>
            <a:r>
              <a:rPr lang="en-US" sz="3600" b="1" i="1" dirty="0" err="1" smtClean="0">
                <a:solidFill>
                  <a:schemeClr val="tx2"/>
                </a:solidFill>
              </a:rPr>
              <a:t>atti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34566" y="980728"/>
            <a:ext cx="11521280" cy="175432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Provvedimenti definitivi ≠ provvedimenti allo stato degli atti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La sentenza, una volta che non sia più impugnabile (o perché sono spirati i termini di impugnazione o perché sono esauriti i mezzi di impugnazione) passa in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giudicato</a:t>
            </a:r>
            <a:r>
              <a:rPr lang="it-IT" dirty="0" smtClean="0"/>
              <a:t>: diventa, cioè, </a:t>
            </a:r>
            <a:r>
              <a:rPr lang="it-IT" u="sng" dirty="0" smtClean="0">
                <a:solidFill>
                  <a:schemeClr val="tx2">
                    <a:lumMod val="75000"/>
                  </a:schemeClr>
                </a:solidFill>
              </a:rPr>
              <a:t>definitiva</a:t>
            </a:r>
            <a:r>
              <a:rPr lang="it-IT" dirty="0" smtClean="0"/>
              <a:t> ed è </a:t>
            </a:r>
            <a:r>
              <a:rPr lang="it-IT" u="sng" dirty="0" smtClean="0">
                <a:solidFill>
                  <a:schemeClr val="tx2">
                    <a:lumMod val="75000"/>
                  </a:schemeClr>
                </a:solidFill>
              </a:rPr>
              <a:t>in grado di produrre effetti</a:t>
            </a:r>
            <a:r>
              <a:rPr lang="it-IT" dirty="0" smtClean="0"/>
              <a:t> (es. l’incarcerazione del condannato; l’obbligo di pagare una pena pecuniaria; ecc.).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L’ordinanza cautelare, anche quando siano spirati i termini per impugnarla o quando siano esauriti i mezzi di impugnazione, può essere modificata </a:t>
            </a:r>
            <a:r>
              <a:rPr lang="it-IT" u="sng" dirty="0" smtClean="0">
                <a:solidFill>
                  <a:schemeClr val="tx2">
                    <a:lumMod val="75000"/>
                  </a:schemeClr>
                </a:solidFill>
              </a:rPr>
              <a:t>se cambia il quadro degli elementi che ne hanno determinato l’applicazione</a:t>
            </a:r>
            <a:r>
              <a:rPr lang="it-IT" dirty="0" smtClean="0"/>
              <a:t>.</a:t>
            </a:r>
            <a:endParaRPr lang="it-IT" dirty="0"/>
          </a:p>
        </p:txBody>
      </p:sp>
      <p:sp>
        <p:nvSpPr>
          <p:cNvPr id="7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Materia cautelare – II) Procedimento e cautele reali 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8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334566" y="2852936"/>
            <a:ext cx="11521280" cy="230832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Due esempi …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Una persona è assolta dall’accusa dell’omicidio di un altro individuo; la sentenza di assoluzione passa in giudicato: la corte d’appello e la corte di cassazione, infatti, hanno confermato la decisione liberatoria resa dal giudice in primo grado; dopo un po’ si scopre che l’assolto era realmente l’autore dell’omicidio. La sentenza è ormai definitiva e non può essere modificata.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Una persona è raggiunta dall’ordinanza di allontanamento dalla casa familiare ove viveva con il padre: egli, infatti, è accusato di maltrattamenti contro il genitore. L’ordinanza non viene impugnata. Il padre muore per cause naturali. Non c’è più necessità di trattenere il figlio lontano dalla casa familiare; la misura cautelare viene revocata.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334566" y="5373216"/>
            <a:ext cx="11521280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Conclusione –  </a:t>
            </a:r>
            <a:r>
              <a:rPr lang="it-IT" dirty="0" smtClean="0"/>
              <a:t>Siccome le misure cautelari sono </a:t>
            </a:r>
            <a:r>
              <a:rPr lang="it-IT" u="sng" dirty="0" smtClean="0"/>
              <a:t>restrizioni temporanee legate ad esigenze del procedimento</a:t>
            </a:r>
            <a:r>
              <a:rPr lang="it-IT" dirty="0" smtClean="0"/>
              <a:t>, </a:t>
            </a:r>
            <a:r>
              <a:rPr lang="it-IT" u="sng" dirty="0" smtClean="0"/>
              <a:t>se queste vengono meno, non c’è più bisogno di mantenere in atto la misura</a:t>
            </a:r>
            <a:r>
              <a:rPr lang="it-IT" dirty="0" smtClean="0"/>
              <a:t>. È un altro corollario dell’</a:t>
            </a:r>
            <a:r>
              <a:rPr lang="it-IT" b="1" i="1" dirty="0" smtClean="0">
                <a:solidFill>
                  <a:schemeClr val="tx2">
                    <a:lumMod val="75000"/>
                  </a:schemeClr>
                </a:solidFill>
              </a:rPr>
              <a:t>adeguatezza</a:t>
            </a:r>
            <a:r>
              <a:rPr lang="it-IT" dirty="0" smtClean="0"/>
              <a:t>.</a:t>
            </a:r>
            <a:endParaRPr lang="it-IT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Sostituzione</a:t>
            </a:r>
            <a:r>
              <a:rPr lang="en-US" sz="3600" b="1" dirty="0" smtClean="0">
                <a:solidFill>
                  <a:schemeClr val="tx2"/>
                </a:solidFill>
              </a:rPr>
              <a:t> e </a:t>
            </a:r>
            <a:r>
              <a:rPr lang="en-US" sz="3600" b="1" dirty="0" err="1" smtClean="0">
                <a:solidFill>
                  <a:schemeClr val="tx2"/>
                </a:solidFill>
              </a:rPr>
              <a:t>revoca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delle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misure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Materia cautelare – II) Procedimento </a:t>
            </a:r>
            <a:r>
              <a:rPr lang="it-IT" sz="1500" b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cautele reali 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334566" y="980728"/>
            <a:ext cx="11521280" cy="120032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Sostituzione – </a:t>
            </a:r>
            <a:r>
              <a:rPr lang="it-IT" dirty="0" smtClean="0"/>
              <a:t>in luogo della misura applicata originariamente se ne applica un’altra, più conforme alle mutate esigenze dell’accertamento.</a:t>
            </a:r>
          </a:p>
          <a:p>
            <a:pPr algn="just"/>
            <a:r>
              <a:rPr lang="it-IT" b="1" dirty="0" smtClean="0"/>
              <a:t>Revoca – </a:t>
            </a:r>
            <a:r>
              <a:rPr lang="it-IT" dirty="0" smtClean="0"/>
              <a:t>provvedimento che determina la cessazione delle restrizioni cautelari</a:t>
            </a:r>
            <a:r>
              <a:rPr lang="it-IT" b="1" dirty="0" smtClean="0"/>
              <a:t>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perché </a:t>
            </a:r>
            <a:r>
              <a:rPr lang="it-IT" b="1" u="sng" dirty="0" smtClean="0">
                <a:solidFill>
                  <a:schemeClr val="tx2">
                    <a:lumMod val="75000"/>
                  </a:schemeClr>
                </a:solidFill>
              </a:rPr>
              <a:t>è mutato il quadro dei fatti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 e, quindi, delle esigenze originarie.</a:t>
            </a:r>
            <a:endParaRPr lang="it-IT" b="1" dirty="0"/>
          </a:p>
        </p:txBody>
      </p:sp>
      <p:cxnSp>
        <p:nvCxnSpPr>
          <p:cNvPr id="9" name="Connettore 2 8"/>
          <p:cNvCxnSpPr/>
          <p:nvPr/>
        </p:nvCxnSpPr>
        <p:spPr>
          <a:xfrm>
            <a:off x="10127654" y="1844824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6887294" y="2924944"/>
            <a:ext cx="4968552" cy="203132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50, comma 1, d.lgs. 231/2001 – </a:t>
            </a:r>
            <a:r>
              <a:rPr lang="it-IT" dirty="0" smtClean="0"/>
              <a:t>possibilità di revocare, anche d’ufficio, le misure </a:t>
            </a:r>
            <a:r>
              <a:rPr lang="it-IT" u="sng" dirty="0" smtClean="0"/>
              <a:t>quando si verifichino le condizioni dell’art. 17</a:t>
            </a:r>
            <a:r>
              <a:rPr lang="it-IT" dirty="0" smtClean="0"/>
              <a:t> e, cioè: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risarcimento del danno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MOG </a:t>
            </a:r>
            <a:r>
              <a:rPr lang="it-IT" i="1" dirty="0" smtClean="0"/>
              <a:t>post </a:t>
            </a:r>
            <a:r>
              <a:rPr lang="it-IT" i="1" dirty="0" err="1" smtClean="0"/>
              <a:t>crimen</a:t>
            </a:r>
            <a:r>
              <a:rPr lang="it-IT" dirty="0" smtClean="0"/>
              <a:t> (o altri adeguamenti organizzativi)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messa a disposizione del profitto a fini di confisca</a:t>
            </a:r>
            <a:endParaRPr lang="it-IT" b="1" dirty="0"/>
          </a:p>
        </p:txBody>
      </p:sp>
      <p:cxnSp>
        <p:nvCxnSpPr>
          <p:cNvPr id="14" name="Connettore 2 13"/>
          <p:cNvCxnSpPr>
            <a:stCxn id="10" idx="1"/>
          </p:cNvCxnSpPr>
          <p:nvPr/>
        </p:nvCxnSpPr>
        <p:spPr>
          <a:xfrm flipH="1" flipV="1">
            <a:off x="4871070" y="3933056"/>
            <a:ext cx="20162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/>
          <p:cNvSpPr txBox="1"/>
          <p:nvPr/>
        </p:nvSpPr>
        <p:spPr>
          <a:xfrm>
            <a:off x="334566" y="2852936"/>
            <a:ext cx="4561978" cy="230832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Conclusione – </a:t>
            </a:r>
            <a:r>
              <a:rPr lang="it-IT" dirty="0" smtClean="0"/>
              <a:t>L’adeguamento organizzativo dell’ente impedisce di applicare misure cautelari, poiché </a:t>
            </a:r>
            <a:r>
              <a:rPr lang="it-IT" u="sng" dirty="0" smtClean="0"/>
              <a:t>cessano le esigenze che le avevano determinate</a:t>
            </a:r>
            <a:r>
              <a:rPr lang="it-IT" dirty="0" smtClean="0"/>
              <a:t> (</a:t>
            </a:r>
            <a:r>
              <a:rPr lang="it-IT" i="1" dirty="0" smtClean="0"/>
              <a:t>adeguatezza</a:t>
            </a:r>
            <a:r>
              <a:rPr lang="it-IT" dirty="0" smtClean="0"/>
              <a:t>)</a:t>
            </a:r>
          </a:p>
          <a:p>
            <a:pPr algn="just"/>
            <a:r>
              <a:rPr lang="it-IT" b="1" dirty="0" smtClean="0"/>
              <a:t>… </a:t>
            </a:r>
            <a:r>
              <a:rPr lang="it-IT" i="1" dirty="0" smtClean="0"/>
              <a:t>però </a:t>
            </a:r>
            <a:r>
              <a:rPr lang="it-IT" dirty="0" smtClean="0"/>
              <a:t>…</a:t>
            </a:r>
          </a:p>
          <a:p>
            <a:pPr algn="just"/>
            <a:r>
              <a:rPr lang="it-IT" dirty="0" smtClean="0"/>
              <a:t>la previsione può essere letta sempre come favore per i </a:t>
            </a:r>
            <a:r>
              <a:rPr lang="it-IT" u="sng" dirty="0" smtClean="0"/>
              <a:t>percorsi paralleli</a:t>
            </a:r>
            <a:r>
              <a:rPr lang="it-IT" dirty="0" smtClean="0"/>
              <a:t> (di </a:t>
            </a:r>
            <a:r>
              <a:rPr lang="it-IT" i="1" dirty="0" smtClean="0"/>
              <a:t>“</a:t>
            </a:r>
            <a:r>
              <a:rPr lang="it-IT" i="1" dirty="0" err="1" smtClean="0"/>
              <a:t>restorative</a:t>
            </a:r>
            <a:r>
              <a:rPr lang="it-IT" i="1" dirty="0" smtClean="0"/>
              <a:t> </a:t>
            </a:r>
            <a:r>
              <a:rPr lang="it-IT" i="1" dirty="0" err="1" smtClean="0"/>
              <a:t>justice</a:t>
            </a:r>
            <a:r>
              <a:rPr lang="it-IT" i="1" dirty="0" smtClean="0"/>
              <a:t>”</a:t>
            </a:r>
            <a:r>
              <a:rPr lang="it-IT" dirty="0" smtClean="0"/>
              <a:t>) </a:t>
            </a:r>
            <a:r>
              <a:rPr lang="it-IT" u="sng" dirty="0" smtClean="0"/>
              <a:t>tipici della giustizia penale economica</a:t>
            </a:r>
            <a:r>
              <a:rPr lang="it-IT" dirty="0" smtClean="0"/>
              <a:t>.</a:t>
            </a:r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Materia cautelare – II) Procedimento e cautele reali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Un </a:t>
            </a:r>
            <a:r>
              <a:rPr lang="en-US" sz="3600" b="1" dirty="0" err="1" smtClean="0">
                <a:solidFill>
                  <a:schemeClr val="tx2"/>
                </a:solidFill>
              </a:rPr>
              <a:t>altro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effetto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positivo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degli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adempimenti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i="1" dirty="0" smtClean="0">
                <a:solidFill>
                  <a:schemeClr val="tx2"/>
                </a:solidFill>
              </a:rPr>
              <a:t>post </a:t>
            </a:r>
            <a:r>
              <a:rPr lang="en-US" sz="3600" b="1" i="1" dirty="0" err="1" smtClean="0">
                <a:solidFill>
                  <a:schemeClr val="tx2"/>
                </a:solidFill>
              </a:rPr>
              <a:t>delictum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406574" y="836712"/>
            <a:ext cx="1144927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L’ente </a:t>
            </a:r>
            <a:r>
              <a:rPr lang="it-IT" b="1" dirty="0" smtClean="0"/>
              <a:t>può</a:t>
            </a:r>
            <a:r>
              <a:rPr lang="it-IT" dirty="0" smtClean="0"/>
              <a:t> </a:t>
            </a:r>
            <a:r>
              <a:rPr lang="it-IT" b="1" dirty="0" smtClean="0"/>
              <a:t>chiedere la sospensione</a:t>
            </a:r>
            <a:r>
              <a:rPr lang="it-IT" dirty="0" smtClean="0"/>
              <a:t> delle misure cautelari per realizzare gli </a:t>
            </a:r>
            <a:r>
              <a:rPr lang="it-IT" b="1" dirty="0" smtClean="0"/>
              <a:t>adempienti dell’art. 17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r>
              <a:rPr lang="it-IT" dirty="0" smtClean="0"/>
              <a:t> (risarcimento, MOG </a:t>
            </a:r>
            <a:r>
              <a:rPr lang="it-IT" i="1" dirty="0" smtClean="0"/>
              <a:t>post </a:t>
            </a:r>
            <a:r>
              <a:rPr lang="it-IT" i="1" dirty="0" err="1" smtClean="0"/>
              <a:t>delictum</a:t>
            </a:r>
            <a:r>
              <a:rPr lang="it-IT" dirty="0" smtClean="0"/>
              <a:t>, messa a disposizione del profitto a fini di confisca).</a:t>
            </a:r>
            <a:endParaRPr lang="it-IT" b="1" dirty="0" smtClean="0"/>
          </a:p>
        </p:txBody>
      </p:sp>
      <p:sp>
        <p:nvSpPr>
          <p:cNvPr id="13" name="CasellaDiTesto 12"/>
          <p:cNvSpPr txBox="1"/>
          <p:nvPr/>
        </p:nvSpPr>
        <p:spPr>
          <a:xfrm>
            <a:off x="406574" y="1556792"/>
            <a:ext cx="11449272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Il giudice: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i="1" dirty="0" smtClean="0"/>
              <a:t> </a:t>
            </a:r>
            <a:r>
              <a:rPr lang="it-IT" dirty="0" smtClean="0"/>
              <a:t>Fissa </a:t>
            </a:r>
            <a:r>
              <a:rPr lang="it-IT" b="1" dirty="0" smtClean="0"/>
              <a:t>termini e modalità per gli adempimenti </a:t>
            </a:r>
            <a:r>
              <a:rPr lang="it-IT" dirty="0" smtClean="0"/>
              <a:t>dell’art. 17 </a:t>
            </a:r>
            <a:r>
              <a:rPr lang="it-IT" dirty="0" err="1" smtClean="0"/>
              <a:t>d.Lgs.</a:t>
            </a:r>
            <a:r>
              <a:rPr lang="it-IT" dirty="0" smtClean="0"/>
              <a:t> 231/2001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i="1" dirty="0" smtClean="0"/>
              <a:t> </a:t>
            </a:r>
            <a:r>
              <a:rPr lang="it-IT" dirty="0" smtClean="0"/>
              <a:t>Fissa il pagamento di una </a:t>
            </a:r>
            <a:r>
              <a:rPr lang="it-IT" b="1" dirty="0" smtClean="0"/>
              <a:t>cauzione</a:t>
            </a:r>
            <a:r>
              <a:rPr lang="it-IT" dirty="0" smtClean="0"/>
              <a:t> (che viene trattenuta se l’adempimento non ha luogo totalmente o restituita, nel caso contrario)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406574" y="3140968"/>
            <a:ext cx="1144927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Estinzione della misura </a:t>
            </a:r>
            <a:r>
              <a:rPr lang="it-IT" dirty="0" smtClean="0"/>
              <a:t>per corretto adempimento delle prescrizioni 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406574" y="2780928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… se tutto va bene …</a:t>
            </a:r>
            <a:endParaRPr lang="it-IT" dirty="0"/>
          </a:p>
        </p:txBody>
      </p:sp>
      <p:cxnSp>
        <p:nvCxnSpPr>
          <p:cNvPr id="18" name="Connettore 1 17"/>
          <p:cNvCxnSpPr/>
          <p:nvPr/>
        </p:nvCxnSpPr>
        <p:spPr>
          <a:xfrm>
            <a:off x="0" y="3717032"/>
            <a:ext cx="12190413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 txBox="1">
            <a:spLocks/>
          </p:cNvSpPr>
          <p:nvPr/>
        </p:nvSpPr>
        <p:spPr>
          <a:xfrm>
            <a:off x="262558" y="3861048"/>
            <a:ext cx="11703151" cy="7490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Durata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delle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misure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Rettangolo 19"/>
          <p:cNvSpPr/>
          <p:nvPr/>
        </p:nvSpPr>
        <p:spPr>
          <a:xfrm>
            <a:off x="406574" y="4725144"/>
            <a:ext cx="11449272" cy="1200329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Massimo </a:t>
            </a:r>
            <a:r>
              <a:rPr lang="it-IT" b="1" dirty="0" smtClean="0"/>
              <a:t>un anno </a:t>
            </a:r>
            <a:r>
              <a:rPr lang="it-IT" u="sng" dirty="0" smtClean="0"/>
              <a:t>dalla notifica dell’ordinanza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Se applicata dopo la sentenza di primo grado, </a:t>
            </a:r>
            <a:r>
              <a:rPr lang="it-IT" u="sng" dirty="0" smtClean="0"/>
              <a:t>dura al massimo come la misura applicata in sentenza</a:t>
            </a:r>
            <a:r>
              <a:rPr lang="it-IT" dirty="0" smtClean="0"/>
              <a:t> (ma non più di un anno e quattro mesi)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Possibilità di </a:t>
            </a:r>
            <a:r>
              <a:rPr lang="it-IT" b="1" dirty="0" smtClean="0"/>
              <a:t>scomputo</a:t>
            </a:r>
            <a:endParaRPr lang="it-IT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Impugnazioni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34566" y="836712"/>
            <a:ext cx="11521280" cy="92333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L’</a:t>
            </a:r>
            <a:r>
              <a:rPr lang="it-IT" b="1" dirty="0" smtClean="0"/>
              <a:t>impugnazione </a:t>
            </a:r>
            <a:r>
              <a:rPr lang="it-IT" dirty="0" smtClean="0"/>
              <a:t>è una critica al </a:t>
            </a:r>
            <a:r>
              <a:rPr lang="it-IT" b="1" dirty="0" smtClean="0"/>
              <a:t>provvedimento applicativo </a:t>
            </a:r>
            <a:r>
              <a:rPr lang="it-IT" dirty="0" smtClean="0"/>
              <a:t>della misura cautelare; diversamente dalla richiesta di revoca o di sostituzione della misura cautelare non si fonda sul mutamento delle esigenze cautelari, ma </a:t>
            </a:r>
            <a:r>
              <a:rPr lang="it-IT" u="sng" dirty="0" smtClean="0"/>
              <a:t>sulla censura della valutazione compiuta originariamente dal giudice che ha applicato le restrizioni</a:t>
            </a:r>
            <a:r>
              <a:rPr lang="it-IT" dirty="0" smtClean="0"/>
              <a:t>. 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4511030" y="2060848"/>
            <a:ext cx="396044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Ordinanza cautelare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2278782" y="3573016"/>
            <a:ext cx="316835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Appello</a:t>
            </a:r>
            <a:r>
              <a:rPr lang="it-IT" dirty="0" smtClean="0"/>
              <a:t> nel merito</a:t>
            </a:r>
            <a:endParaRPr lang="it-IT" b="1" dirty="0" smtClean="0"/>
          </a:p>
        </p:txBody>
      </p:sp>
      <p:sp>
        <p:nvSpPr>
          <p:cNvPr id="10" name="CasellaDiTesto 9"/>
          <p:cNvSpPr txBox="1"/>
          <p:nvPr/>
        </p:nvSpPr>
        <p:spPr>
          <a:xfrm>
            <a:off x="2782838" y="4869160"/>
            <a:ext cx="7920880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Ricorso per Cassazione</a:t>
            </a:r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Suprem</a:t>
            </a:r>
            <a:r>
              <a:rPr lang="it-IT" sz="1400" i="1" dirty="0" smtClean="0"/>
              <a:t> Court)</a:t>
            </a:r>
            <a:endParaRPr lang="it-IT" sz="1400" i="1" dirty="0"/>
          </a:p>
        </p:txBody>
      </p:sp>
      <p:cxnSp>
        <p:nvCxnSpPr>
          <p:cNvPr id="11" name="Connettore 2 10"/>
          <p:cNvCxnSpPr/>
          <p:nvPr/>
        </p:nvCxnSpPr>
        <p:spPr>
          <a:xfrm>
            <a:off x="7751390" y="2420888"/>
            <a:ext cx="0" cy="24482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/>
          <p:nvPr/>
        </p:nvCxnSpPr>
        <p:spPr>
          <a:xfrm>
            <a:off x="4943078" y="2420888"/>
            <a:ext cx="0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/>
          <p:nvPr/>
        </p:nvCxnSpPr>
        <p:spPr>
          <a:xfrm>
            <a:off x="4943078" y="3933056"/>
            <a:ext cx="0" cy="936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Materia cautelare – II) Procedimento e cautele reali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6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17" name="CasellaDiTesto 16"/>
          <p:cNvSpPr txBox="1"/>
          <p:nvPr/>
        </p:nvSpPr>
        <p:spPr>
          <a:xfrm>
            <a:off x="7823398" y="3429000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i="1" dirty="0" smtClean="0"/>
              <a:t>Ricorso </a:t>
            </a:r>
            <a:r>
              <a:rPr lang="it-IT" sz="1400" dirty="0" smtClean="0"/>
              <a:t>per </a:t>
            </a:r>
            <a:r>
              <a:rPr lang="it-IT" sz="1400" dirty="0" err="1" smtClean="0"/>
              <a:t>saltum</a:t>
            </a:r>
            <a:endParaRPr lang="it-IT" sz="1400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 txBox="1">
            <a:spLocks/>
          </p:cNvSpPr>
          <p:nvPr/>
        </p:nvSpPr>
        <p:spPr>
          <a:xfrm>
            <a:off x="87603" y="2121"/>
            <a:ext cx="11703151" cy="7490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Cautele</a:t>
            </a:r>
            <a:r>
              <a:rPr kumimoji="0" lang="en-US" sz="36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reali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478582" y="3284984"/>
            <a:ext cx="396044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Sequestri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4871070" y="1484784"/>
            <a:ext cx="345638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Sequestro preventivo – art. 53 d.lgs. 231/2001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4788024" y="4077072"/>
            <a:ext cx="346742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Sequestro conservativo – art. 54 d.lgs. 231/2001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8831510" y="620688"/>
            <a:ext cx="2952328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Sequestro finalizzato ad </a:t>
            </a:r>
            <a:r>
              <a:rPr lang="it-IT" u="sng" dirty="0" smtClean="0"/>
              <a:t>evitare nuovi reati o l’aggravarsi di quello in essere</a:t>
            </a:r>
            <a:r>
              <a:rPr lang="it-IT" dirty="0" smtClean="0"/>
              <a:t>. </a:t>
            </a:r>
          </a:p>
          <a:p>
            <a:pPr algn="just"/>
            <a:r>
              <a:rPr lang="it-IT" dirty="0" smtClean="0"/>
              <a:t>Sequestro ai fini di confisca. </a:t>
            </a:r>
          </a:p>
          <a:p>
            <a:pPr algn="just"/>
            <a:r>
              <a:rPr lang="it-IT" dirty="0" smtClean="0"/>
              <a:t>Possibile nomina di un custode.</a:t>
            </a:r>
            <a:endParaRPr lang="it-IT" sz="1400" dirty="0" smtClean="0"/>
          </a:p>
        </p:txBody>
      </p:sp>
      <p:sp>
        <p:nvSpPr>
          <p:cNvPr id="9" name="CasellaDiTesto 8"/>
          <p:cNvSpPr txBox="1"/>
          <p:nvPr/>
        </p:nvSpPr>
        <p:spPr>
          <a:xfrm>
            <a:off x="8759502" y="3789040"/>
            <a:ext cx="3024336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Sequestro finalizzato ad </a:t>
            </a:r>
            <a:r>
              <a:rPr lang="it-IT" u="sng" dirty="0" smtClean="0"/>
              <a:t>evitare il disperdersi delle somme destinate all’erario</a:t>
            </a:r>
            <a:r>
              <a:rPr lang="it-IT" dirty="0" smtClean="0"/>
              <a:t> (ma non del risarcimento del danno).</a:t>
            </a:r>
            <a:endParaRPr lang="it-IT" sz="1400" u="sng" dirty="0" smtClean="0"/>
          </a:p>
        </p:txBody>
      </p:sp>
      <p:sp>
        <p:nvSpPr>
          <p:cNvPr id="10" name="Parentesi graffa aperta 9"/>
          <p:cNvSpPr/>
          <p:nvPr/>
        </p:nvSpPr>
        <p:spPr>
          <a:xfrm>
            <a:off x="4439022" y="1340768"/>
            <a:ext cx="504056" cy="417646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4" name="Connettore 1 13"/>
          <p:cNvCxnSpPr>
            <a:stCxn id="6" idx="3"/>
          </p:cNvCxnSpPr>
          <p:nvPr/>
        </p:nvCxnSpPr>
        <p:spPr>
          <a:xfrm flipV="1">
            <a:off x="8327454" y="1772816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1 14"/>
          <p:cNvCxnSpPr/>
          <p:nvPr/>
        </p:nvCxnSpPr>
        <p:spPr>
          <a:xfrm flipV="1">
            <a:off x="8255446" y="4365104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Materia cautelare – II) Procedimento e cautele reali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7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1707</TotalTime>
  <Words>941</Words>
  <Application>Microsoft Office PowerPoint</Application>
  <PresentationFormat>Personalizzato</PresentationFormat>
  <Paragraphs>75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8" baseType="lpstr">
      <vt:lpstr>Tema di Office</vt:lpstr>
      <vt:lpstr>Materia cautelare II) Procedimento e cautele reali</vt:lpstr>
      <vt:lpstr>Ancora sui criteri di scelta</vt:lpstr>
      <vt:lpstr>Provvedimento allo stato degli atti</vt:lpstr>
      <vt:lpstr>Sostituzione e revoca delle misure</vt:lpstr>
      <vt:lpstr>Un altro effetto positivo degli adempimenti post delictum</vt:lpstr>
      <vt:lpstr>Impugnazioni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265</cp:revision>
  <dcterms:created xsi:type="dcterms:W3CDTF">2023-10-03T16:19:00Z</dcterms:created>
  <dcterms:modified xsi:type="dcterms:W3CDTF">2024-03-27T07:36:21Z</dcterms:modified>
</cp:coreProperties>
</file>