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19/03/2024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Materia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cautelare</a:t>
            </a:r>
            <a:r>
              <a:rPr lang="en-US" dirty="0" smtClean="0">
                <a:solidFill>
                  <a:srgbClr val="002060"/>
                </a:solidFill>
              </a:rPr>
              <a:t/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smtClean="0">
                <a:solidFill>
                  <a:srgbClr val="002060"/>
                </a:solidFill>
              </a:rPr>
              <a:t>I) I </a:t>
            </a:r>
            <a:r>
              <a:rPr lang="en-US" dirty="0" err="1" smtClean="0">
                <a:solidFill>
                  <a:srgbClr val="002060"/>
                </a:solidFill>
              </a:rPr>
              <a:t>presupposti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delle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misure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095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21 </a:t>
            </a:r>
            <a:r>
              <a:rPr lang="it-IT" dirty="0" smtClean="0"/>
              <a:t>marzo 2024, ore </a:t>
            </a:r>
            <a:r>
              <a:rPr lang="it-IT" dirty="0" smtClean="0"/>
              <a:t>18.00 </a:t>
            </a:r>
            <a:r>
              <a:rPr lang="it-IT" dirty="0" smtClean="0"/>
              <a:t>– </a:t>
            </a:r>
            <a:r>
              <a:rPr lang="it-IT" dirty="0" smtClean="0"/>
              <a:t>20.00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8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Presupposti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I)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presupposti delle misure 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406574" y="836712"/>
            <a:ext cx="1130525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u="sng" dirty="0" smtClean="0">
                <a:solidFill>
                  <a:schemeClr val="tx2">
                    <a:lumMod val="75000"/>
                  </a:schemeClr>
                </a:solidFill>
              </a:rPr>
              <a:t>Gravi indizi</a:t>
            </a:r>
            <a:r>
              <a:rPr lang="it-IT" dirty="0" smtClean="0"/>
              <a:t> di responsabilità </a:t>
            </a:r>
            <a:r>
              <a:rPr lang="it-IT" dirty="0" smtClean="0"/>
              <a:t>dell’ente per un illecito amministrativo dipendente da reato</a:t>
            </a:r>
            <a:endParaRPr lang="it-IT" dirty="0" smtClean="0"/>
          </a:p>
        </p:txBody>
      </p:sp>
      <p:sp>
        <p:nvSpPr>
          <p:cNvPr id="19" name="CasellaDiTesto 18"/>
          <p:cNvSpPr txBox="1"/>
          <p:nvPr/>
        </p:nvSpPr>
        <p:spPr>
          <a:xfrm>
            <a:off x="406574" y="1340768"/>
            <a:ext cx="1130525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u="sng" dirty="0" smtClean="0">
                <a:solidFill>
                  <a:schemeClr val="tx2">
                    <a:lumMod val="75000"/>
                  </a:schemeClr>
                </a:solidFill>
              </a:rPr>
              <a:t>Pericolo</a:t>
            </a:r>
            <a:r>
              <a:rPr lang="it-IT" b="1" dirty="0" smtClean="0"/>
              <a:t> </a:t>
            </a:r>
            <a:r>
              <a:rPr lang="it-IT" dirty="0" smtClean="0"/>
              <a:t>di nuovi illeciti della stessa indole.</a:t>
            </a:r>
            <a:endParaRPr lang="it-IT" dirty="0" smtClean="0"/>
          </a:p>
        </p:txBody>
      </p:sp>
      <p:cxnSp>
        <p:nvCxnSpPr>
          <p:cNvPr id="22" name="Connettore 2 21"/>
          <p:cNvCxnSpPr/>
          <p:nvPr/>
        </p:nvCxnSpPr>
        <p:spPr>
          <a:xfrm>
            <a:off x="982638" y="1124744"/>
            <a:ext cx="0" cy="1584176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asellaDiTesto 23"/>
          <p:cNvSpPr txBox="1"/>
          <p:nvPr/>
        </p:nvSpPr>
        <p:spPr>
          <a:xfrm>
            <a:off x="334566" y="2708920"/>
            <a:ext cx="4104456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i="1" dirty="0" err="1" smtClean="0"/>
              <a:t>Fumus</a:t>
            </a:r>
            <a:r>
              <a:rPr lang="it-IT" b="1" i="1" dirty="0" smtClean="0"/>
              <a:t> </a:t>
            </a:r>
            <a:r>
              <a:rPr lang="it-IT" b="1" i="1" dirty="0" err="1" smtClean="0"/>
              <a:t>commissi</a:t>
            </a:r>
            <a:r>
              <a:rPr lang="it-IT" b="1" i="1" dirty="0" smtClean="0"/>
              <a:t> </a:t>
            </a:r>
            <a:r>
              <a:rPr lang="it-IT" b="1" i="1" dirty="0" err="1" smtClean="0"/>
              <a:t>delicti</a:t>
            </a:r>
            <a:endParaRPr lang="it-IT" b="1" i="1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Nozione </a:t>
            </a:r>
            <a:r>
              <a:rPr lang="it-IT" u="sng" dirty="0" smtClean="0"/>
              <a:t>non esplicitata</a:t>
            </a:r>
            <a:r>
              <a:rPr lang="it-IT" dirty="0" smtClean="0"/>
              <a:t> </a:t>
            </a:r>
            <a:r>
              <a:rPr lang="it-IT" dirty="0" smtClean="0"/>
              <a:t>dall’art. 45 d.lgs</a:t>
            </a:r>
            <a:r>
              <a:rPr lang="it-IT" dirty="0" smtClean="0"/>
              <a:t>. </a:t>
            </a:r>
            <a:r>
              <a:rPr lang="it-IT" dirty="0" smtClean="0"/>
              <a:t>231/2001.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Riferimento all’</a:t>
            </a:r>
            <a:r>
              <a:rPr lang="it-IT" u="sng" dirty="0" smtClean="0"/>
              <a:t>art. 273 c.p.p.</a:t>
            </a:r>
            <a:r>
              <a:rPr lang="it-IT" i="1" dirty="0" smtClean="0"/>
              <a:t> 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Situazione </a:t>
            </a:r>
            <a:r>
              <a:rPr lang="it-IT" u="sng" dirty="0" smtClean="0"/>
              <a:t>mediana tra la semplice denuncia di un fatto e il suo completo accertamento</a:t>
            </a:r>
            <a:r>
              <a:rPr lang="it-IT" dirty="0" smtClean="0"/>
              <a:t> </a:t>
            </a:r>
            <a:r>
              <a:rPr lang="it-IT" dirty="0" smtClean="0"/>
              <a:t>       </a:t>
            </a:r>
            <a:r>
              <a:rPr lang="it-IT" i="1" dirty="0" smtClean="0">
                <a:sym typeface="Wingdings" pitchFamily="2" charset="2"/>
              </a:rPr>
              <a:t>verosimile</a:t>
            </a:r>
            <a:r>
              <a:rPr lang="it-IT" dirty="0" smtClean="0">
                <a:sym typeface="Wingdings" pitchFamily="2" charset="2"/>
              </a:rPr>
              <a:t> responsabilità.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ym typeface="Wingdings" pitchFamily="2" charset="2"/>
              </a:rPr>
              <a:t> </a:t>
            </a:r>
            <a:r>
              <a:rPr lang="it-IT" dirty="0" smtClean="0">
                <a:sym typeface="Wingdings" pitchFamily="2" charset="2"/>
              </a:rPr>
              <a:t>Il giudice valuta gli indizi secondo il proprio </a:t>
            </a:r>
            <a:r>
              <a:rPr lang="it-IT" u="sng" dirty="0" smtClean="0">
                <a:sym typeface="Wingdings" pitchFamily="2" charset="2"/>
              </a:rPr>
              <a:t>libero convincimento</a:t>
            </a:r>
            <a:r>
              <a:rPr lang="it-IT" dirty="0" smtClean="0">
                <a:sym typeface="Wingdings" pitchFamily="2" charset="2"/>
              </a:rPr>
              <a:t> e in base alla </a:t>
            </a:r>
            <a:r>
              <a:rPr lang="it-IT" u="sng" dirty="0" smtClean="0">
                <a:sym typeface="Wingdings" pitchFamily="2" charset="2"/>
              </a:rPr>
              <a:t>regole di utilizzabilità</a:t>
            </a:r>
            <a:r>
              <a:rPr lang="it-IT" dirty="0" smtClean="0">
                <a:sym typeface="Wingdings" pitchFamily="2" charset="2"/>
              </a:rPr>
              <a:t> eventualmente stabilite dal legislatore per le prove.</a:t>
            </a:r>
            <a:endParaRPr lang="it-IT" dirty="0"/>
          </a:p>
        </p:txBody>
      </p:sp>
      <p:cxnSp>
        <p:nvCxnSpPr>
          <p:cNvPr id="27" name="Connettore 2 26"/>
          <p:cNvCxnSpPr/>
          <p:nvPr/>
        </p:nvCxnSpPr>
        <p:spPr>
          <a:xfrm>
            <a:off x="1846734" y="4581128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sellaDiTesto 27"/>
          <p:cNvSpPr txBox="1"/>
          <p:nvPr/>
        </p:nvSpPr>
        <p:spPr>
          <a:xfrm>
            <a:off x="5303118" y="2708920"/>
            <a:ext cx="6408712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i="1" dirty="0" err="1" smtClean="0"/>
              <a:t>Periculum</a:t>
            </a:r>
            <a:r>
              <a:rPr lang="it-IT" b="1" i="1" dirty="0" smtClean="0"/>
              <a:t> in mora</a:t>
            </a:r>
          </a:p>
          <a:p>
            <a:pPr algn="just"/>
            <a:r>
              <a:rPr lang="it-IT" i="1" dirty="0" smtClean="0"/>
              <a:t>Nel c.p.p. </a:t>
            </a:r>
            <a:r>
              <a:rPr lang="it-IT" dirty="0" smtClean="0"/>
              <a:t>1.- pericolo di inquinamento probatorio; 2.- pericolo di fuga; 3.- pericolo di reiterazione del reato.</a:t>
            </a:r>
          </a:p>
          <a:p>
            <a:pPr algn="just"/>
            <a:r>
              <a:rPr lang="it-IT" i="1" dirty="0" smtClean="0"/>
              <a:t>Nel d.lgs. 231/2001</a:t>
            </a:r>
            <a:r>
              <a:rPr lang="it-IT" dirty="0" smtClean="0"/>
              <a:t> – 1.- pericolo di reiterazione di illeciti della stessa indole.</a:t>
            </a:r>
          </a:p>
          <a:p>
            <a:pPr algn="just"/>
            <a:endParaRPr lang="it-IT" i="1" dirty="0" smtClean="0"/>
          </a:p>
          <a:p>
            <a:pPr algn="just"/>
            <a:r>
              <a:rPr lang="it-IT" b="1" dirty="0" smtClean="0"/>
              <a:t>Stessa indole (art. 101 c.p.)</a:t>
            </a:r>
            <a:r>
              <a:rPr lang="it-IT" dirty="0" smtClean="0"/>
              <a:t> – </a:t>
            </a:r>
            <a:r>
              <a:rPr lang="it-IT" i="1" dirty="0" smtClean="0"/>
              <a:t>a)</a:t>
            </a:r>
            <a:r>
              <a:rPr lang="it-IT" dirty="0" smtClean="0"/>
              <a:t> illeciti che violano </a:t>
            </a:r>
            <a:r>
              <a:rPr lang="it-IT" u="sng" dirty="0" smtClean="0"/>
              <a:t>una stessa disposizione di legge</a:t>
            </a:r>
            <a:r>
              <a:rPr lang="it-IT" dirty="0" smtClean="0"/>
              <a:t>; </a:t>
            </a:r>
            <a:r>
              <a:rPr lang="it-IT" i="1" dirty="0" smtClean="0"/>
              <a:t>b)</a:t>
            </a:r>
            <a:r>
              <a:rPr lang="it-IT" dirty="0" smtClean="0"/>
              <a:t> </a:t>
            </a:r>
            <a:r>
              <a:rPr lang="it-IT" dirty="0" smtClean="0"/>
              <a:t>illeciti che, pur violando diverse disposizioni di legge, presentano </a:t>
            </a:r>
            <a:r>
              <a:rPr lang="it-IT" u="sng" dirty="0" smtClean="0"/>
              <a:t>caratteri fondamentali comuni </a:t>
            </a:r>
            <a:r>
              <a:rPr lang="it-IT" dirty="0" smtClean="0"/>
              <a:t>per la </a:t>
            </a:r>
            <a:r>
              <a:rPr lang="it-IT" i="1" dirty="0" smtClean="0"/>
              <a:t>natura dei fatti</a:t>
            </a:r>
            <a:r>
              <a:rPr lang="it-IT" dirty="0" smtClean="0"/>
              <a:t> che li costituiscono o dei </a:t>
            </a:r>
            <a:r>
              <a:rPr lang="it-IT" i="1" dirty="0" smtClean="0"/>
              <a:t>motivi che li hanno determinati</a:t>
            </a:r>
            <a:r>
              <a:rPr lang="it-IT" dirty="0" smtClean="0"/>
              <a:t>.</a:t>
            </a:r>
            <a:endParaRPr lang="it-IT" b="1" dirty="0"/>
          </a:p>
        </p:txBody>
      </p:sp>
      <p:cxnSp>
        <p:nvCxnSpPr>
          <p:cNvPr id="30" name="Connettore 1 29"/>
          <p:cNvCxnSpPr/>
          <p:nvPr/>
        </p:nvCxnSpPr>
        <p:spPr>
          <a:xfrm>
            <a:off x="838622" y="162880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ttore 1 33"/>
          <p:cNvCxnSpPr/>
          <p:nvPr/>
        </p:nvCxnSpPr>
        <p:spPr>
          <a:xfrm>
            <a:off x="838622" y="2204864"/>
            <a:ext cx="68407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2 35"/>
          <p:cNvCxnSpPr/>
          <p:nvPr/>
        </p:nvCxnSpPr>
        <p:spPr>
          <a:xfrm>
            <a:off x="7679382" y="2204864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Applicazione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della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misura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4566" y="980728"/>
            <a:ext cx="11521280" cy="120032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 </a:t>
            </a:r>
            <a:r>
              <a:rPr lang="it-IT" b="1" dirty="0" smtClean="0"/>
              <a:t>principi</a:t>
            </a:r>
            <a:r>
              <a:rPr lang="it-IT" dirty="0" smtClean="0"/>
              <a:t> </a:t>
            </a:r>
            <a:r>
              <a:rPr lang="it-IT" dirty="0" smtClean="0"/>
              <a:t>(richiamati dall’art. </a:t>
            </a:r>
            <a:r>
              <a:rPr lang="it-IT" dirty="0" smtClean="0"/>
              <a:t>46 d.lgs. 231/2001 in rima con l’art. 275 c.p.p.</a:t>
            </a:r>
            <a:r>
              <a:rPr lang="it-IT" dirty="0" smtClean="0"/>
              <a:t>):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Adeguatezza</a:t>
            </a:r>
            <a:r>
              <a:rPr lang="it-IT" dirty="0" smtClean="0"/>
              <a:t> </a:t>
            </a:r>
            <a:r>
              <a:rPr lang="it-IT" dirty="0" smtClean="0"/>
              <a:t>della misura rispetto alle esigenze cautelari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Proporzionalità</a:t>
            </a:r>
            <a:r>
              <a:rPr lang="it-IT" dirty="0" smtClean="0"/>
              <a:t> della misura rispetto alla gravità del fatto e all’entità della pena che si ritiene sarà irrogata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Gradualità</a:t>
            </a:r>
            <a:endParaRPr lang="it-IT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34566" y="2420888"/>
            <a:ext cx="11521280" cy="2862322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Misure applicabili</a:t>
            </a:r>
          </a:p>
          <a:p>
            <a:pPr algn="just"/>
            <a:r>
              <a:rPr lang="it-IT" i="1" dirty="0" smtClean="0"/>
              <a:t>Sono </a:t>
            </a:r>
            <a:r>
              <a:rPr lang="it-IT" i="1" u="sng" dirty="0" smtClean="0"/>
              <a:t>le stesse restrizioni</a:t>
            </a:r>
            <a:r>
              <a:rPr lang="it-IT" i="1" dirty="0" smtClean="0"/>
              <a:t> che l’art. 9 d.lgs. 231/2001 prevede come </a:t>
            </a:r>
            <a:r>
              <a:rPr lang="it-IT" i="1" u="sng" dirty="0" smtClean="0"/>
              <a:t>sanzioni </a:t>
            </a:r>
            <a:r>
              <a:rPr lang="it-IT" i="1" u="sng" dirty="0" err="1" smtClean="0"/>
              <a:t>interdittive</a:t>
            </a:r>
            <a:r>
              <a:rPr lang="it-IT" i="1" dirty="0" smtClean="0"/>
              <a:t>.</a:t>
            </a:r>
          </a:p>
          <a:p>
            <a:pPr algn="just"/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i="1" dirty="0" smtClean="0">
                <a:sym typeface="Wingdings" pitchFamily="2" charset="2"/>
              </a:rPr>
              <a:t>le restrizioni in elenco valgono o come sanzioni (al termine dell’accertamento processuale) o come misure cautelari  (durante l’accertamento processuale e ricorrendo le esigenze indicate dall’art. 45 d.lgs. 231/2001)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Interdizione </a:t>
            </a:r>
            <a:r>
              <a:rPr lang="it-IT" dirty="0" smtClean="0"/>
              <a:t>dall’esercizio </a:t>
            </a:r>
            <a:r>
              <a:rPr lang="it-IT" dirty="0" smtClean="0"/>
              <a:t>dell’attività (</a:t>
            </a:r>
            <a:r>
              <a:rPr lang="it-IT" b="1" dirty="0" err="1" smtClean="0">
                <a:solidFill>
                  <a:schemeClr val="tx2">
                    <a:lumMod val="75000"/>
                  </a:schemeClr>
                </a:solidFill>
              </a:rPr>
              <a:t>NB</a:t>
            </a:r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 Misura applicabile </a:t>
            </a:r>
            <a:r>
              <a:rPr lang="it-IT" b="1" u="sng" dirty="0" smtClean="0">
                <a:solidFill>
                  <a:schemeClr val="tx2">
                    <a:lumMod val="75000"/>
                  </a:schemeClr>
                </a:solidFill>
              </a:rPr>
              <a:t>SOLO</a:t>
            </a:r>
            <a:r>
              <a:rPr lang="it-IT" dirty="0" smtClean="0">
                <a:solidFill>
                  <a:schemeClr val="tx2">
                    <a:lumMod val="75000"/>
                  </a:schemeClr>
                </a:solidFill>
              </a:rPr>
              <a:t> quando le altre misure non siano sufficienti)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b="1" cap="small" dirty="0" smtClean="0"/>
              <a:t> </a:t>
            </a:r>
            <a:r>
              <a:rPr lang="it-IT" dirty="0" smtClean="0"/>
              <a:t>Sospensione/revoca di </a:t>
            </a:r>
            <a:r>
              <a:rPr lang="it-IT" dirty="0" smtClean="0"/>
              <a:t>autorizzazioni/licenze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Esclusione di </a:t>
            </a:r>
            <a:r>
              <a:rPr lang="it-IT" dirty="0" smtClean="0"/>
              <a:t>agevolazioni/finanziamenti/contributi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Divieto di contrattare con la P.A. 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Divieto di pubblicizzare </a:t>
            </a:r>
            <a:r>
              <a:rPr lang="it-IT" dirty="0" smtClean="0"/>
              <a:t>beni/servizi</a:t>
            </a:r>
          </a:p>
          <a:p>
            <a:pPr algn="just"/>
            <a:r>
              <a:rPr lang="it-IT" dirty="0" smtClean="0">
                <a:sym typeface="Wingdings" pitchFamily="2" charset="2"/>
              </a:rPr>
              <a:t> </a:t>
            </a:r>
            <a:r>
              <a:rPr lang="it-IT" i="1" dirty="0" smtClean="0">
                <a:sym typeface="Wingdings" pitchFamily="2" charset="2"/>
              </a:rPr>
              <a:t>Le misure </a:t>
            </a:r>
            <a:r>
              <a:rPr lang="it-IT" i="1" u="sng" dirty="0" smtClean="0">
                <a:sym typeface="Wingdings" pitchFamily="2" charset="2"/>
              </a:rPr>
              <a:t>non possono essere applicate congiuntamente</a:t>
            </a:r>
            <a:r>
              <a:rPr lang="it-IT" i="1" dirty="0" smtClean="0">
                <a:sym typeface="Wingdings" pitchFamily="2" charset="2"/>
              </a:rPr>
              <a:t> </a:t>
            </a:r>
            <a:r>
              <a:rPr lang="it-IT" dirty="0" smtClean="0">
                <a:sym typeface="Wingdings" pitchFamily="2" charset="2"/>
              </a:rPr>
              <a:t>(≠ procedimento penale per le persone fisiche)</a:t>
            </a:r>
            <a:endParaRPr lang="it-IT" dirty="0" smtClean="0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I)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presupposti delle misure 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Procedimento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applicativo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I)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presupposti delle misure 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cxnSp>
        <p:nvCxnSpPr>
          <p:cNvPr id="8" name="Connettore 2 7"/>
          <p:cNvCxnSpPr/>
          <p:nvPr/>
        </p:nvCxnSpPr>
        <p:spPr>
          <a:xfrm>
            <a:off x="406574" y="1628800"/>
            <a:ext cx="110892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1 9"/>
          <p:cNvCxnSpPr/>
          <p:nvPr/>
        </p:nvCxnSpPr>
        <p:spPr>
          <a:xfrm>
            <a:off x="406574" y="1628800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190550" y="2132856"/>
            <a:ext cx="4248472" cy="2862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Richiesta del pubblico ministero</a:t>
            </a:r>
          </a:p>
          <a:p>
            <a:pPr algn="just"/>
            <a:r>
              <a:rPr lang="it-IT" dirty="0" smtClean="0"/>
              <a:t>Si basa su: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dirty="0" smtClean="0"/>
              <a:t>Elementi di indagine (il </a:t>
            </a:r>
            <a:r>
              <a:rPr lang="it-IT" dirty="0" smtClean="0"/>
              <a:t>pubblico ministero </a:t>
            </a:r>
            <a:r>
              <a:rPr lang="it-IT" dirty="0" smtClean="0"/>
              <a:t>li può scegliere tra quelli raccolti sino a quel momento: </a:t>
            </a:r>
            <a:r>
              <a:rPr lang="it-IT" u="sng" dirty="0" smtClean="0"/>
              <a:t>non c’è un obbligo di piena </a:t>
            </a:r>
            <a:r>
              <a:rPr lang="it-IT" i="1" u="sng" dirty="0" err="1" smtClean="0"/>
              <a:t>discovery</a:t>
            </a:r>
            <a:r>
              <a:rPr lang="it-IT" dirty="0" smtClean="0"/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dirty="0" smtClean="0"/>
              <a:t>Elementi </a:t>
            </a:r>
            <a:r>
              <a:rPr lang="it-IT" u="sng" dirty="0" smtClean="0"/>
              <a:t>a favore</a:t>
            </a:r>
            <a:r>
              <a:rPr lang="it-IT" dirty="0" smtClean="0"/>
              <a:t> </a:t>
            </a:r>
            <a:r>
              <a:rPr lang="it-IT" dirty="0" smtClean="0"/>
              <a:t>dell’ente, già </a:t>
            </a:r>
            <a:r>
              <a:rPr lang="it-IT" dirty="0" smtClean="0"/>
              <a:t>raccolti dal </a:t>
            </a:r>
            <a:r>
              <a:rPr lang="it-IT" dirty="0" smtClean="0"/>
              <a:t>pubblico </a:t>
            </a:r>
            <a:r>
              <a:rPr lang="it-IT" dirty="0" smtClean="0"/>
              <a:t>m</a:t>
            </a:r>
            <a:r>
              <a:rPr lang="it-IT" dirty="0" smtClean="0"/>
              <a:t>inistero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u="sng" dirty="0" smtClean="0"/>
              <a:t>Memorie e deduzioni difensiv</a:t>
            </a:r>
            <a:r>
              <a:rPr lang="it-IT" dirty="0" smtClean="0"/>
              <a:t>e eventualmente già </a:t>
            </a:r>
            <a:r>
              <a:rPr lang="it-IT" dirty="0" smtClean="0"/>
              <a:t>depositate.</a:t>
            </a:r>
            <a:endParaRPr lang="it-IT" dirty="0" smtClean="0"/>
          </a:p>
        </p:txBody>
      </p:sp>
      <p:cxnSp>
        <p:nvCxnSpPr>
          <p:cNvPr id="13" name="Connettore 1 12"/>
          <p:cNvCxnSpPr/>
          <p:nvPr/>
        </p:nvCxnSpPr>
        <p:spPr>
          <a:xfrm>
            <a:off x="5735166" y="1628800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4583038" y="2132856"/>
            <a:ext cx="4392488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Udienza </a:t>
            </a:r>
            <a:r>
              <a:rPr lang="it-IT" i="1" dirty="0" smtClean="0">
                <a:solidFill>
                  <a:schemeClr val="tx2">
                    <a:lumMod val="75000"/>
                  </a:schemeClr>
                </a:solidFill>
              </a:rPr>
              <a:t>(art. 47, comma 2, d.lgs. 231/2001)</a:t>
            </a:r>
            <a:endParaRPr lang="it-IT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r>
              <a:rPr lang="it-IT" dirty="0" smtClean="0"/>
              <a:t>Contraddittorio </a:t>
            </a:r>
            <a:r>
              <a:rPr lang="it-IT" u="sng" dirty="0" smtClean="0"/>
              <a:t>anticipato</a:t>
            </a:r>
            <a:r>
              <a:rPr lang="it-IT" dirty="0" smtClean="0"/>
              <a:t> (rispetto all’applicazione della misura) tra l’accusa (il pubblico ministero), il giudice e le difese (dell’ente e dell’indagato/imputato).</a:t>
            </a:r>
            <a:endParaRPr lang="it-IT" dirty="0" smtClean="0"/>
          </a:p>
        </p:txBody>
      </p:sp>
      <p:cxnSp>
        <p:nvCxnSpPr>
          <p:cNvPr id="16" name="Connettore 1 15"/>
          <p:cNvCxnSpPr/>
          <p:nvPr/>
        </p:nvCxnSpPr>
        <p:spPr>
          <a:xfrm>
            <a:off x="9479582" y="1628800"/>
            <a:ext cx="0" cy="24482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6671270" y="4077072"/>
            <a:ext cx="4392488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Ordinanza applicativa della misura</a:t>
            </a:r>
          </a:p>
          <a:p>
            <a:pPr algn="just"/>
            <a:r>
              <a:rPr lang="it-IT" dirty="0" smtClean="0"/>
              <a:t>Provvedimento emesso dal </a:t>
            </a:r>
            <a:r>
              <a:rPr lang="it-IT" u="sng" dirty="0" smtClean="0"/>
              <a:t>giudice</a:t>
            </a:r>
            <a:r>
              <a:rPr lang="it-IT" dirty="0" smtClean="0"/>
              <a:t>, che contiene la valutazione di tutti gli elementi portati dalle parti. </a:t>
            </a:r>
            <a:endParaRPr lang="it-IT" dirty="0" smtClean="0"/>
          </a:p>
        </p:txBody>
      </p:sp>
      <p:sp>
        <p:nvSpPr>
          <p:cNvPr id="18" name="CasellaDiTesto 17"/>
          <p:cNvSpPr txBox="1"/>
          <p:nvPr/>
        </p:nvSpPr>
        <p:spPr>
          <a:xfrm>
            <a:off x="9695606" y="1844824"/>
            <a:ext cx="2232248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chemeClr val="tx2">
                    <a:lumMod val="75000"/>
                  </a:schemeClr>
                </a:solidFill>
              </a:rPr>
              <a:t>Esecuzione della misura </a:t>
            </a:r>
          </a:p>
          <a:p>
            <a:pPr algn="ctr"/>
            <a:r>
              <a:rPr lang="it-IT" dirty="0" smtClean="0"/>
              <a:t>(inizia con la notifica dell’ordinanza a cura del pubblico ministero)</a:t>
            </a:r>
            <a:endParaRPr lang="it-IT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I)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presupposti delle misure 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Il </a:t>
            </a:r>
            <a:r>
              <a:rPr lang="en-US" sz="3600" b="1" i="1" dirty="0" err="1" smtClean="0">
                <a:solidFill>
                  <a:schemeClr val="tx2"/>
                </a:solidFill>
              </a:rPr>
              <a:t>simultaneu</a:t>
            </a:r>
            <a:r>
              <a:rPr lang="en-US" sz="3600" b="1" i="1" dirty="0" err="1" smtClean="0">
                <a:solidFill>
                  <a:schemeClr val="tx2"/>
                </a:solidFill>
              </a:rPr>
              <a:t>s</a:t>
            </a:r>
            <a:r>
              <a:rPr lang="en-US" sz="3600" b="1" i="1" dirty="0" smtClean="0">
                <a:solidFill>
                  <a:schemeClr val="tx2"/>
                </a:solidFill>
              </a:rPr>
              <a:t> </a:t>
            </a:r>
            <a:r>
              <a:rPr lang="en-US" sz="3600" b="1" i="1" dirty="0" err="1" smtClean="0">
                <a:solidFill>
                  <a:schemeClr val="tx2"/>
                </a:solidFill>
              </a:rPr>
              <a:t>processus</a:t>
            </a:r>
            <a:r>
              <a:rPr lang="en-US" sz="3600" b="1" dirty="0" smtClean="0">
                <a:solidFill>
                  <a:schemeClr val="tx2"/>
                </a:solidFill>
              </a:rPr>
              <a:t> in </a:t>
            </a:r>
            <a:r>
              <a:rPr lang="en-US" sz="3600" b="1" dirty="0" err="1" smtClean="0">
                <a:solidFill>
                  <a:schemeClr val="tx2"/>
                </a:solidFill>
              </a:rPr>
              <a:t>ambito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cautelare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583038" y="908720"/>
            <a:ext cx="3888432" cy="1446550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Stesso fatto, stesse esigenze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cautelari</a:t>
            </a:r>
          </a:p>
          <a:p>
            <a:pPr algn="just"/>
            <a:r>
              <a:rPr lang="it-IT" sz="1400" i="1" dirty="0" smtClean="0"/>
              <a:t>(es. due imprenditori nel campo della formazione vengono accusati di violazione delle regole sul diritto d’autore. Sono raggiunti dal provvedimento cautelare e lo stesso vale per l’ente, in quanto strumento per realizzare il proposito criminoso)</a:t>
            </a:r>
            <a:endParaRPr lang="it-IT" sz="1400" i="1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4583038" y="2564904"/>
            <a:ext cx="3960440" cy="64633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Stesso giudice </a:t>
            </a:r>
            <a:r>
              <a:rPr lang="it-IT" dirty="0" smtClean="0"/>
              <a:t>(il giudice di fase) e </a:t>
            </a:r>
            <a:r>
              <a:rPr lang="it-IT" b="1" dirty="0" smtClean="0">
                <a:solidFill>
                  <a:schemeClr val="accent1">
                    <a:lumMod val="75000"/>
                  </a:schemeClr>
                </a:solidFill>
              </a:rPr>
              <a:t>stesso provvedimento </a:t>
            </a:r>
            <a:r>
              <a:rPr lang="it-IT" dirty="0" smtClean="0"/>
              <a:t>(</a:t>
            </a:r>
            <a:r>
              <a:rPr lang="it-IT" dirty="0" smtClean="0">
                <a:sym typeface="Wingdings" pitchFamily="2" charset="2"/>
              </a:rPr>
              <a:t>ordinanza)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342678" y="3933056"/>
            <a:ext cx="3240360" cy="203132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Nel procedimento penale per le persone fisiche</a:t>
            </a:r>
            <a:r>
              <a:rPr lang="it-IT" dirty="0" smtClean="0"/>
              <a:t>:</a:t>
            </a:r>
            <a:endParaRPr lang="it-IT" i="1" dirty="0" smtClean="0"/>
          </a:p>
          <a:p>
            <a:pPr algn="just"/>
            <a:r>
              <a:rPr lang="it-IT" dirty="0" smtClean="0"/>
              <a:t>Immediata </a:t>
            </a:r>
            <a:r>
              <a:rPr lang="it-IT" dirty="0" smtClean="0"/>
              <a:t>applicazione della misura cautelare agli </a:t>
            </a:r>
            <a:r>
              <a:rPr lang="it-IT" dirty="0" smtClean="0"/>
              <a:t>indagati (cd. “atto a sorpresa”). </a:t>
            </a:r>
          </a:p>
          <a:p>
            <a:pPr algn="just"/>
            <a:r>
              <a:rPr lang="it-IT" dirty="0" smtClean="0">
                <a:sym typeface="Wingdings" pitchFamily="2" charset="2"/>
              </a:rPr>
              <a:t> Proposta di modifica (correttivi Ministro </a:t>
            </a:r>
            <a:r>
              <a:rPr lang="it-IT" dirty="0" err="1" smtClean="0">
                <a:sym typeface="Wingdings" pitchFamily="2" charset="2"/>
              </a:rPr>
              <a:t>Nordio</a:t>
            </a:r>
            <a:r>
              <a:rPr lang="it-IT" dirty="0" smtClean="0">
                <a:sym typeface="Wingdings" pitchFamily="2" charset="2"/>
              </a:rPr>
              <a:t>)</a:t>
            </a:r>
            <a:endParaRPr lang="it-IT" dirty="0" smtClean="0"/>
          </a:p>
        </p:txBody>
      </p:sp>
      <p:sp>
        <p:nvSpPr>
          <p:cNvPr id="10" name="CasellaDiTesto 9"/>
          <p:cNvSpPr txBox="1"/>
          <p:nvPr/>
        </p:nvSpPr>
        <p:spPr>
          <a:xfrm>
            <a:off x="7463358" y="3933056"/>
            <a:ext cx="3240360" cy="147732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i="1" dirty="0" smtClean="0"/>
              <a:t>Nel procedimento penale per le persone giuridiche</a:t>
            </a:r>
            <a:r>
              <a:rPr lang="it-IT" dirty="0" smtClean="0"/>
              <a:t>:</a:t>
            </a:r>
            <a:endParaRPr lang="it-IT" i="1" dirty="0" smtClean="0"/>
          </a:p>
          <a:p>
            <a:pPr algn="just"/>
            <a:r>
              <a:rPr lang="it-IT" dirty="0" smtClean="0"/>
              <a:t>Applicazione successiva all’udienza </a:t>
            </a:r>
            <a:r>
              <a:rPr lang="it-IT" i="1" dirty="0" smtClean="0"/>
              <a:t>ex</a:t>
            </a:r>
            <a:r>
              <a:rPr lang="it-IT" dirty="0" smtClean="0"/>
              <a:t> art. 47, comma 2, d.lgs. 231/2001</a:t>
            </a:r>
          </a:p>
        </p:txBody>
      </p:sp>
      <p:cxnSp>
        <p:nvCxnSpPr>
          <p:cNvPr id="12" name="Connettore 2 11"/>
          <p:cNvCxnSpPr>
            <a:stCxn id="8" idx="2"/>
            <a:endCxn id="9" idx="0"/>
          </p:cNvCxnSpPr>
          <p:nvPr/>
        </p:nvCxnSpPr>
        <p:spPr>
          <a:xfrm flipH="1">
            <a:off x="2962858" y="3211235"/>
            <a:ext cx="3600400" cy="7218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>
            <a:stCxn id="8" idx="2"/>
            <a:endCxn id="10" idx="0"/>
          </p:cNvCxnSpPr>
          <p:nvPr/>
        </p:nvCxnSpPr>
        <p:spPr>
          <a:xfrm>
            <a:off x="6563258" y="3211235"/>
            <a:ext cx="2520280" cy="7218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I)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presupposti delle misure 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Un </a:t>
            </a:r>
            <a:r>
              <a:rPr lang="en-US" sz="3600" b="1" dirty="0" err="1" smtClean="0">
                <a:solidFill>
                  <a:schemeClr val="tx2"/>
                </a:solidFill>
              </a:rPr>
              <a:t>esempio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provvedimento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cautelare</a:t>
            </a:r>
            <a:endParaRPr lang="en-US" sz="3600" b="1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558" y="764704"/>
            <a:ext cx="421957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7054" y="764704"/>
            <a:ext cx="4043486" cy="5394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CasellaDiTesto 8"/>
          <p:cNvSpPr txBox="1"/>
          <p:nvPr/>
        </p:nvSpPr>
        <p:spPr>
          <a:xfrm>
            <a:off x="9119542" y="1772816"/>
            <a:ext cx="26642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Un </a:t>
            </a:r>
            <a:r>
              <a:rPr lang="it-IT" sz="1600" u="sng" dirty="0" smtClean="0"/>
              <a:t>unico</a:t>
            </a:r>
            <a:r>
              <a:rPr lang="it-IT" sz="1600" dirty="0" smtClean="0"/>
              <a:t> provvedimento per i due apicali (primi due indagati) e per l’ente (terzo indagato).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Elenco dei </a:t>
            </a:r>
            <a:r>
              <a:rPr lang="it-IT" sz="1600" u="sng" dirty="0" smtClean="0"/>
              <a:t>capi d’accusa</a:t>
            </a:r>
            <a:r>
              <a:rPr lang="it-IT" sz="1600" dirty="0" smtClean="0"/>
              <a:t> (i capi A), B) e C) sono a carico dei due apicali; il capo D) è a carico dell’ente)</a:t>
            </a:r>
            <a:endParaRPr lang="it-IT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Un </a:t>
            </a:r>
            <a:r>
              <a:rPr lang="en-US" sz="3600" b="1" dirty="0" err="1" smtClean="0">
                <a:solidFill>
                  <a:schemeClr val="tx2"/>
                </a:solidFill>
              </a:rPr>
              <a:t>esempio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provvedimento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cautelare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Materia cautelare – I)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presupposti delle misure 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64704"/>
            <a:ext cx="358140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7054" y="836712"/>
            <a:ext cx="375285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CasellaDiTesto 8"/>
          <p:cNvSpPr txBox="1"/>
          <p:nvPr/>
        </p:nvSpPr>
        <p:spPr>
          <a:xfrm>
            <a:off x="8759502" y="1772816"/>
            <a:ext cx="316835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Anche il capo E) è a carico dell’ente.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dirty="0" smtClean="0"/>
              <a:t>Segue la </a:t>
            </a:r>
            <a:r>
              <a:rPr lang="it-IT" sz="1600" u="sng" dirty="0" smtClean="0"/>
              <a:t>valutazione dei presupposti cautelari</a:t>
            </a:r>
            <a:r>
              <a:rPr lang="it-IT" sz="1600" dirty="0" smtClean="0"/>
              <a:t> (valutazione delle esigenze </a:t>
            </a:r>
            <a:r>
              <a:rPr lang="it-IT" sz="1600" i="1" dirty="0" smtClean="0"/>
              <a:t>concrete</a:t>
            </a:r>
            <a:r>
              <a:rPr lang="it-IT" sz="1600" dirty="0" smtClean="0"/>
              <a:t> ed </a:t>
            </a:r>
            <a:r>
              <a:rPr lang="it-IT" sz="1600" i="1" dirty="0" smtClean="0"/>
              <a:t>attuali</a:t>
            </a:r>
            <a:r>
              <a:rPr lang="it-IT" sz="1600" dirty="0" smtClean="0"/>
              <a:t>).</a:t>
            </a:r>
          </a:p>
          <a:p>
            <a:pPr algn="just">
              <a:buFont typeface="Arial" pitchFamily="34" charset="0"/>
              <a:buChar char="•"/>
            </a:pPr>
            <a:r>
              <a:rPr lang="it-IT" sz="1600" dirty="0" smtClean="0"/>
              <a:t> </a:t>
            </a:r>
            <a:r>
              <a:rPr lang="it-IT" sz="1600" b="1" dirty="0" smtClean="0">
                <a:solidFill>
                  <a:schemeClr val="accent1">
                    <a:lumMod val="75000"/>
                  </a:schemeClr>
                </a:solidFill>
              </a:rPr>
              <a:t>PQM</a:t>
            </a:r>
            <a:r>
              <a:rPr lang="it-IT" sz="1600" dirty="0" smtClean="0"/>
              <a:t> (per questi motivi) – segue il dispositivo: è applicata la misura cautelare per le persone fisiche con decorrenza immediata; è fissata l’udienza per l’ente, al fine di discutere la richiesta cautelare. </a:t>
            </a:r>
            <a:endParaRPr lang="it-IT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1657</TotalTime>
  <Words>799</Words>
  <Application>Microsoft Office PowerPoint</Application>
  <PresentationFormat>Personalizzato</PresentationFormat>
  <Paragraphs>78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Tema di Office</vt:lpstr>
      <vt:lpstr>Materia cautelare I) I presupposti delle misure</vt:lpstr>
      <vt:lpstr>Presupposti</vt:lpstr>
      <vt:lpstr>Applicazione della misura</vt:lpstr>
      <vt:lpstr>Procedimento applicativo</vt:lpstr>
      <vt:lpstr>Il simultaneus processus in ambito cautelare</vt:lpstr>
      <vt:lpstr>Un esempio di provvedimento cautelare</vt:lpstr>
      <vt:lpstr>Un esempio di provvedimento cautelare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255</cp:revision>
  <dcterms:created xsi:type="dcterms:W3CDTF">2023-10-03T16:19:00Z</dcterms:created>
  <dcterms:modified xsi:type="dcterms:W3CDTF">2024-03-19T09:19:25Z</dcterms:modified>
</cp:coreProperties>
</file>