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tx>
        <c:rich>
          <a:bodyPr/>
          <a:lstStyle/>
          <a:p>
            <a:pPr>
              <a:defRPr/>
            </a:pPr>
            <a:r>
              <a:rPr lang="it-IT" sz="1200" dirty="0"/>
              <a:t>Composizione </a:t>
            </a:r>
            <a:r>
              <a:rPr lang="it-IT" sz="1200" dirty="0" err="1"/>
              <a:t>Impre.Gi.Lo.</a:t>
            </a:r>
            <a:r>
              <a:rPr lang="it-IT" sz="1200" dirty="0"/>
              <a:t> fino agli anni 90 </a:t>
            </a:r>
          </a:p>
        </c:rich>
      </c:tx>
      <c:layout>
        <c:manualLayout>
          <c:xMode val="edge"/>
          <c:yMode val="edge"/>
          <c:x val="0.10012356547487587"/>
          <c:y val="3.3896435269374352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Composizione Impre.Gi.Lo. fino agli anni 90 </c:v>
                </c:pt>
              </c:strCache>
            </c:strRef>
          </c:tx>
          <c:cat>
            <c:strRef>
              <c:f>Foglio1!$A$2:$A$5</c:f>
              <c:strCache>
                <c:ptCount val="4"/>
                <c:pt idx="0">
                  <c:v>Girola</c:v>
                </c:pt>
                <c:pt idx="1">
                  <c:v>Impresit</c:v>
                </c:pt>
                <c:pt idx="2">
                  <c:v>Lodigiani</c:v>
                </c:pt>
                <c:pt idx="3">
                  <c:v>IFI-FIAT</c:v>
                </c:pt>
              </c:strCache>
            </c:strRef>
          </c:cat>
          <c:val>
            <c:numRef>
              <c:f>Foglio1!$B$2:$B$5</c:f>
              <c:numCache>
                <c:formatCode>General</c:formatCode>
                <c:ptCount val="4"/>
                <c:pt idx="0">
                  <c:v>33</c:v>
                </c:pt>
                <c:pt idx="1">
                  <c:v>33</c:v>
                </c:pt>
                <c:pt idx="2">
                  <c:v>33</c:v>
                </c:pt>
                <c:pt idx="3">
                  <c:v>1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2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18/03/2023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La fraudolenta elusione del MOG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6 </a:t>
            </a:r>
            <a:r>
              <a:rPr lang="it-IT" dirty="0" smtClean="0"/>
              <a:t>– </a:t>
            </a:r>
            <a:r>
              <a:rPr lang="it-IT" dirty="0" smtClean="0"/>
              <a:t>21 </a:t>
            </a:r>
            <a:r>
              <a:rPr lang="it-IT" dirty="0" smtClean="0"/>
              <a:t>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364088" y="2060848"/>
            <a:ext cx="356388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bg1"/>
                </a:solidFill>
              </a:rPr>
              <a:t>The </a:t>
            </a:r>
            <a:r>
              <a:rPr lang="it-IT" b="1" dirty="0" smtClean="0">
                <a:solidFill>
                  <a:schemeClr val="bg1"/>
                </a:solidFill>
              </a:rPr>
              <a:t>OMM </a:t>
            </a:r>
            <a:r>
              <a:rPr lang="it-IT" b="1" dirty="0" err="1" smtClean="0">
                <a:solidFill>
                  <a:schemeClr val="bg1"/>
                </a:solidFill>
              </a:rPr>
              <a:t>fraudulent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circumvention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L’imputazione della responsabilità all’ente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attribution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corporate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cxnSp>
        <p:nvCxnSpPr>
          <p:cNvPr id="5" name="Connettore 2 4"/>
          <p:cNvCxnSpPr/>
          <p:nvPr/>
        </p:nvCxnSpPr>
        <p:spPr>
          <a:xfrm flipV="1">
            <a:off x="2771800" y="2996952"/>
            <a:ext cx="86409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2771800" y="3861048"/>
            <a:ext cx="86409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3635896" y="2564904"/>
            <a:ext cx="468052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Paradigma organicistico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Immedesimazione organica (art. 5 </a:t>
            </a:r>
            <a:r>
              <a:rPr lang="it-IT" dirty="0" err="1" smtClean="0">
                <a:sym typeface="Wingdings" pitchFamily="2" charset="2"/>
              </a:rPr>
              <a:t>D.Lgs.</a:t>
            </a:r>
            <a:r>
              <a:rPr lang="it-IT" dirty="0" smtClean="0">
                <a:sym typeface="Wingdings" pitchFamily="2" charset="2"/>
              </a:rPr>
              <a:t> 231/2001) </a:t>
            </a:r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Organic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identification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3635896" y="4437112"/>
            <a:ext cx="46805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Colpa organizzativa</a:t>
            </a:r>
            <a:r>
              <a:rPr lang="it-IT" dirty="0" smtClean="0"/>
              <a:t> (art. 6 </a:t>
            </a:r>
            <a:r>
              <a:rPr lang="it-IT" dirty="0" err="1" smtClean="0"/>
              <a:t>D.Lgs.</a:t>
            </a:r>
            <a:r>
              <a:rPr lang="it-IT" dirty="0" smtClean="0"/>
              <a:t> 231/2001) </a:t>
            </a:r>
            <a:r>
              <a:rPr lang="it-IT" dirty="0" smtClean="0">
                <a:sym typeface="Wingdings" pitchFamily="2" charset="2"/>
              </a:rPr>
              <a:t> Difetti del MOG e dell’</a:t>
            </a:r>
            <a:r>
              <a:rPr lang="it-IT" dirty="0" err="1" smtClean="0">
                <a:sym typeface="Wingdings" pitchFamily="2" charset="2"/>
              </a:rPr>
              <a:t>O.d.V.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Organizational</a:t>
            </a:r>
            <a:r>
              <a:rPr lang="it-IT" sz="1400" i="1" dirty="0" smtClean="0">
                <a:sym typeface="Wingdings" pitchFamily="2" charset="2"/>
              </a:rPr>
              <a:t> fault in OMM and/or in SB)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51520" y="3212976"/>
            <a:ext cx="2520280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Criteri di attribuzione della responsabilità 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Criteria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attribute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14" name="Connettore 1 13"/>
          <p:cNvCxnSpPr/>
          <p:nvPr/>
        </p:nvCxnSpPr>
        <p:spPr>
          <a:xfrm>
            <a:off x="3923928" y="35010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>
            <a:off x="3923928" y="393305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4355976" y="3573016"/>
            <a:ext cx="3960440" cy="8002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Responsabilità </a:t>
            </a:r>
            <a:r>
              <a:rPr lang="it-IT" sz="1600" u="sng" dirty="0" smtClean="0"/>
              <a:t>esclusa</a:t>
            </a:r>
            <a:r>
              <a:rPr lang="it-IT" sz="1600" dirty="0" smtClean="0"/>
              <a:t> per reati estranei all’ente (art. 5, comma 2)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excluded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unrelated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body)</a:t>
            </a:r>
            <a:endParaRPr lang="it-IT" sz="1600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4355976" y="5445224"/>
            <a:ext cx="3960440" cy="10464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Responsabilità </a:t>
            </a:r>
            <a:r>
              <a:rPr lang="it-IT" sz="1600" u="sng" dirty="0" smtClean="0"/>
              <a:t>esclusa</a:t>
            </a:r>
            <a:r>
              <a:rPr lang="it-IT" sz="1600" dirty="0" smtClean="0"/>
              <a:t> per MOG e </a:t>
            </a:r>
            <a:r>
              <a:rPr lang="it-IT" sz="1600" dirty="0" err="1" smtClean="0"/>
              <a:t>O.d.V.</a:t>
            </a:r>
            <a:r>
              <a:rPr lang="it-IT" sz="1600" dirty="0" smtClean="0"/>
              <a:t> correttamente funzionanti (art. 6, comma 1)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excluded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OMM and SB </a:t>
            </a:r>
            <a:r>
              <a:rPr lang="it-IT" sz="1400" i="1" dirty="0" err="1" smtClean="0"/>
              <a:t>functioning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properly</a:t>
            </a:r>
            <a:r>
              <a:rPr lang="it-IT" sz="1400" i="1" dirty="0" smtClean="0"/>
              <a:t>)</a:t>
            </a:r>
            <a:endParaRPr lang="it-IT" sz="1600" dirty="0"/>
          </a:p>
        </p:txBody>
      </p:sp>
      <p:cxnSp>
        <p:nvCxnSpPr>
          <p:cNvPr id="19" name="Connettore 1 18"/>
          <p:cNvCxnSpPr/>
          <p:nvPr/>
        </p:nvCxnSpPr>
        <p:spPr>
          <a:xfrm>
            <a:off x="3923928" y="53012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>
            <a:off x="3923928" y="573325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L’imputazione della responsabilità all’ente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attribution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corporate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2809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L’elusione del MOG</a:t>
            </a:r>
            <a:endParaRPr lang="it-IT" sz="2000" cap="small" dirty="0" smtClean="0"/>
          </a:p>
          <a:p>
            <a:pPr algn="ctr"/>
            <a:r>
              <a:rPr lang="it-IT" sz="1600" b="1" i="1" dirty="0" smtClean="0"/>
              <a:t>(The OMM </a:t>
            </a:r>
            <a:r>
              <a:rPr lang="it-IT" sz="1600" b="1" i="1" dirty="0" err="1" smtClean="0"/>
              <a:t>circumvention</a:t>
            </a:r>
            <a:r>
              <a:rPr lang="it-IT" sz="1600" b="1" i="1" dirty="0" smtClean="0"/>
              <a:t>)</a:t>
            </a:r>
            <a:endParaRPr lang="it-IT" sz="1600" b="1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429000"/>
            <a:ext cx="8280920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REATI DOLOSI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Intentional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)</a:t>
            </a:r>
            <a:r>
              <a:rPr lang="it-IT" dirty="0" smtClean="0"/>
              <a:t> – il MOG attua un livello di protezione dell’ente talmente elevato che, per violarlo, occorrono artifici di pari complessità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u="sng" dirty="0" smtClean="0">
                <a:sym typeface="Wingdings" pitchFamily="2" charset="2"/>
              </a:rPr>
              <a:t>Elusione fraudolenta</a:t>
            </a:r>
            <a:r>
              <a:rPr lang="it-IT" dirty="0" smtClean="0">
                <a:sym typeface="Wingdings" pitchFamily="2" charset="2"/>
              </a:rPr>
              <a:t>.</a:t>
            </a:r>
            <a:endParaRPr lang="it-IT" u="sng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(OMM </a:t>
            </a:r>
            <a:r>
              <a:rPr lang="it-IT" sz="1400" i="1" dirty="0" err="1" smtClean="0">
                <a:sym typeface="Wingdings" pitchFamily="2" charset="2"/>
              </a:rPr>
              <a:t>implements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such</a:t>
            </a:r>
            <a:r>
              <a:rPr lang="it-IT" sz="1400" i="1" dirty="0" smtClean="0">
                <a:sym typeface="Wingdings" pitchFamily="2" charset="2"/>
              </a:rPr>
              <a:t> a </a:t>
            </a:r>
            <a:r>
              <a:rPr lang="it-IT" sz="1400" i="1" dirty="0" err="1" smtClean="0">
                <a:sym typeface="Wingdings" pitchFamily="2" charset="2"/>
              </a:rPr>
              <a:t>level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body </a:t>
            </a:r>
            <a:r>
              <a:rPr lang="it-IT" sz="1400" i="1" dirty="0" err="1" smtClean="0">
                <a:sym typeface="Wingdings" pitchFamily="2" charset="2"/>
              </a:rPr>
              <a:t>protection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that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complex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artificies</a:t>
            </a:r>
            <a:r>
              <a:rPr lang="it-IT" sz="1400" i="1" dirty="0" smtClean="0">
                <a:sym typeface="Wingdings" pitchFamily="2" charset="2"/>
              </a:rPr>
              <a:t> are </a:t>
            </a:r>
            <a:r>
              <a:rPr lang="it-IT" sz="1400" i="1" dirty="0" err="1" smtClean="0">
                <a:sym typeface="Wingdings" pitchFamily="2" charset="2"/>
              </a:rPr>
              <a:t>required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violate </a:t>
            </a:r>
            <a:r>
              <a:rPr lang="it-IT" sz="1400" i="1" dirty="0" err="1" smtClean="0">
                <a:sym typeface="Wingdings" pitchFamily="2" charset="2"/>
              </a:rPr>
              <a:t>it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u="sng" dirty="0" err="1" smtClean="0">
                <a:sym typeface="Wingdings" pitchFamily="2" charset="2"/>
              </a:rPr>
              <a:t>Fraudulent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circumvention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4869160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REATI COLPOSI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Involuntary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)</a:t>
            </a:r>
            <a:r>
              <a:rPr lang="it-IT" dirty="0" smtClean="0"/>
              <a:t> – il MOG prevede regole cautelari e il reato ha luogo quando vengono violate.</a:t>
            </a:r>
            <a:endParaRPr lang="it-IT" u="sng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(OMM </a:t>
            </a:r>
            <a:r>
              <a:rPr lang="it-IT" sz="1400" i="1" dirty="0" err="1" smtClean="0">
                <a:sym typeface="Wingdings" pitchFamily="2" charset="2"/>
              </a:rPr>
              <a:t>provides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for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precautionary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rules</a:t>
            </a:r>
            <a:r>
              <a:rPr lang="it-IT" sz="1400" i="1" dirty="0" smtClean="0">
                <a:sym typeface="Wingdings" pitchFamily="2" charset="2"/>
              </a:rPr>
              <a:t> and the crime </a:t>
            </a:r>
            <a:r>
              <a:rPr lang="it-IT" sz="1400" i="1" dirty="0" err="1" smtClean="0">
                <a:sym typeface="Wingdings" pitchFamily="2" charset="2"/>
              </a:rPr>
              <a:t>occurs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when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they</a:t>
            </a:r>
            <a:r>
              <a:rPr lang="it-IT" sz="1400" i="1" dirty="0" smtClean="0">
                <a:sym typeface="Wingdings" pitchFamily="2" charset="2"/>
              </a:rPr>
              <a:t> are </a:t>
            </a:r>
            <a:r>
              <a:rPr lang="it-IT" sz="1400" i="1" dirty="0" err="1" smtClean="0">
                <a:sym typeface="Wingdings" pitchFamily="2" charset="2"/>
              </a:rPr>
              <a:t>violeted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467544" y="2780928"/>
          <a:ext cx="3912096" cy="2248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reccia a destra 4"/>
          <p:cNvSpPr/>
          <p:nvPr/>
        </p:nvSpPr>
        <p:spPr>
          <a:xfrm>
            <a:off x="4427984" y="3933056"/>
            <a:ext cx="13384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940152" y="2924944"/>
            <a:ext cx="2880320" cy="28931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1994</a:t>
            </a:r>
          </a:p>
          <a:p>
            <a:pPr algn="just"/>
            <a:r>
              <a:rPr lang="it-IT" i="1" dirty="0" err="1" smtClean="0"/>
              <a:t>Cogefar-Impresit</a:t>
            </a:r>
            <a:r>
              <a:rPr lang="it-IT" i="1" dirty="0" smtClean="0"/>
              <a:t> </a:t>
            </a:r>
            <a:r>
              <a:rPr lang="it-IT" dirty="0" smtClean="0"/>
              <a:t>incorpora </a:t>
            </a:r>
            <a:r>
              <a:rPr lang="it-IT" i="1" dirty="0" err="1" smtClean="0"/>
              <a:t>Impre.Gi.Lo.</a:t>
            </a:r>
            <a:r>
              <a:rPr lang="it-IT" dirty="0" smtClean="0"/>
              <a:t>,</a:t>
            </a:r>
            <a:r>
              <a:rPr lang="it-IT" dirty="0" smtClean="0"/>
              <a:t> acquisisce i rami di </a:t>
            </a:r>
            <a:r>
              <a:rPr lang="it-IT" i="1" dirty="0" smtClean="0"/>
              <a:t>Lodigiani</a:t>
            </a:r>
            <a:r>
              <a:rPr lang="it-IT" dirty="0" smtClean="0"/>
              <a:t> e </a:t>
            </a:r>
            <a:r>
              <a:rPr lang="it-IT" i="1" dirty="0" err="1" smtClean="0"/>
              <a:t>Girola</a:t>
            </a:r>
            <a:r>
              <a:rPr lang="it-IT" dirty="0" smtClean="0"/>
              <a:t> </a:t>
            </a:r>
            <a:r>
              <a:rPr lang="it-IT" dirty="0" smtClean="0"/>
              <a:t>e la denominazione </a:t>
            </a:r>
            <a:r>
              <a:rPr lang="it-IT" i="1" dirty="0" smtClean="0"/>
              <a:t>Impregilo S.p.A.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Cogefar-Impresit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incorporates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Impre.Gi.Lo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acquires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branches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Lodigiani e </a:t>
            </a:r>
            <a:r>
              <a:rPr lang="it-IT" sz="1400" i="1" dirty="0" err="1" smtClean="0"/>
              <a:t>Girola</a:t>
            </a:r>
            <a:r>
              <a:rPr lang="it-IT" sz="1400" i="1" dirty="0" smtClean="0"/>
              <a:t> and the </a:t>
            </a:r>
            <a:r>
              <a:rPr lang="it-IT" sz="1400" i="1" dirty="0" err="1" smtClean="0"/>
              <a:t>name</a:t>
            </a:r>
            <a:r>
              <a:rPr lang="it-IT" sz="1400" i="1" dirty="0" smtClean="0"/>
              <a:t> “Impregilo S.p.A.”)</a:t>
            </a:r>
            <a:endParaRPr lang="it-IT" sz="1400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5004048" y="429309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3851920" y="5085184"/>
            <a:ext cx="201622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Fusione </a:t>
            </a:r>
            <a:r>
              <a:rPr lang="it-IT" sz="1400" i="1" dirty="0" smtClean="0"/>
              <a:t>(Corporate </a:t>
            </a:r>
            <a:r>
              <a:rPr lang="it-IT" sz="1400" i="1" dirty="0" err="1" smtClean="0"/>
              <a:t>merger</a:t>
            </a:r>
            <a:r>
              <a:rPr lang="it-IT" sz="1400" i="1" dirty="0" smtClean="0"/>
              <a:t>)</a:t>
            </a:r>
            <a:r>
              <a:rPr lang="it-IT" sz="1400" dirty="0" smtClean="0"/>
              <a:t> </a:t>
            </a:r>
            <a:r>
              <a:rPr lang="it-IT" sz="1400" i="1" dirty="0" err="1" smtClean="0"/>
              <a:t>Impresit</a:t>
            </a:r>
            <a:r>
              <a:rPr lang="it-IT" sz="1400" dirty="0" smtClean="0"/>
              <a:t> / </a:t>
            </a:r>
            <a:r>
              <a:rPr lang="it-IT" sz="1400" i="1" dirty="0" err="1" smtClean="0"/>
              <a:t>Cogefar</a:t>
            </a:r>
            <a:endParaRPr lang="it-IT" sz="14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95536" y="5085184"/>
            <a:ext cx="3312368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Società costituita per </a:t>
            </a:r>
            <a:r>
              <a:rPr lang="it-IT" u="sng" dirty="0" smtClean="0"/>
              <a:t>realizzare infrastrutture all’estero</a:t>
            </a:r>
            <a:r>
              <a:rPr lang="it-IT" dirty="0" smtClean="0"/>
              <a:t> </a:t>
            </a:r>
            <a:r>
              <a:rPr lang="it-IT" sz="1400" i="1" dirty="0" smtClean="0"/>
              <a:t>(Company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build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infrastructure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abroad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08920"/>
            <a:ext cx="8496944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Il fatto – </a:t>
            </a:r>
            <a:r>
              <a:rPr lang="it-IT" dirty="0" smtClean="0"/>
              <a:t>comunicazione ai mercati di </a:t>
            </a:r>
            <a:r>
              <a:rPr lang="it-IT" u="sng" dirty="0" smtClean="0"/>
              <a:t>notizie false</a:t>
            </a:r>
            <a:r>
              <a:rPr lang="it-IT" dirty="0" smtClean="0"/>
              <a:t> sulle previsioni di bilancio e sulla solvibilità di una società controllata in liquidazione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Communications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market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fake</a:t>
            </a:r>
            <a:r>
              <a:rPr lang="it-IT" sz="1400" i="1" dirty="0" smtClean="0"/>
              <a:t> news on budget </a:t>
            </a:r>
            <a:r>
              <a:rPr lang="it-IT" sz="1400" i="1" dirty="0" err="1" smtClean="0"/>
              <a:t>forecasts</a:t>
            </a:r>
            <a:r>
              <a:rPr lang="it-IT" sz="1400" i="1" dirty="0" smtClean="0"/>
              <a:t> and the </a:t>
            </a:r>
            <a:r>
              <a:rPr lang="it-IT" sz="1400" i="1" dirty="0" err="1" smtClean="0"/>
              <a:t>solvency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subsidiary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liquidation</a:t>
            </a:r>
            <a:r>
              <a:rPr lang="it-IT" sz="1400" i="1" dirty="0" smtClean="0"/>
              <a:t>)</a:t>
            </a:r>
          </a:p>
          <a:p>
            <a:pPr algn="ctr"/>
            <a:r>
              <a:rPr lang="it-IT" dirty="0" smtClean="0"/>
              <a:t>Art. 2637 c.c. </a:t>
            </a:r>
            <a:r>
              <a:rPr lang="it-IT" dirty="0" smtClean="0">
                <a:sym typeface="Wingdings" pitchFamily="2" charset="2"/>
              </a:rPr>
              <a:t> Art. 25-</a:t>
            </a:r>
            <a:r>
              <a:rPr lang="it-IT" i="1" dirty="0" smtClean="0">
                <a:sym typeface="Wingdings" pitchFamily="2" charset="2"/>
              </a:rPr>
              <a:t>ter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err="1" smtClean="0">
                <a:sym typeface="Wingdings" pitchFamily="2" charset="2"/>
              </a:rPr>
              <a:t>D.Lgs.</a:t>
            </a:r>
            <a:r>
              <a:rPr lang="it-IT" dirty="0" smtClean="0">
                <a:sym typeface="Wingdings" pitchFamily="2" charset="2"/>
              </a:rPr>
              <a:t> 231/2001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933056"/>
            <a:ext cx="849694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1° grado</a:t>
            </a:r>
            <a:r>
              <a:rPr lang="it-IT" dirty="0" smtClean="0"/>
              <a:t> – G.I.P. Milano 17.11.2009 – Assoluzione della società per idoneità del MOG </a:t>
            </a:r>
            <a:r>
              <a:rPr lang="it-IT" sz="1400" i="1" dirty="0" smtClean="0"/>
              <a:t>(Company </a:t>
            </a:r>
            <a:r>
              <a:rPr lang="it-IT" sz="1400" i="1" dirty="0" err="1" smtClean="0"/>
              <a:t>acquittal</a:t>
            </a:r>
            <a:r>
              <a:rPr lang="it-IT" sz="1400" i="1" dirty="0" smtClean="0"/>
              <a:t> due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OMM </a:t>
            </a:r>
            <a:r>
              <a:rPr lang="it-IT" sz="1400" i="1" dirty="0" err="1" smtClean="0"/>
              <a:t>suitability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4653136"/>
            <a:ext cx="84969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2</a:t>
            </a:r>
            <a:r>
              <a:rPr lang="it-IT" b="1" dirty="0" smtClean="0"/>
              <a:t>° grado</a:t>
            </a:r>
            <a:r>
              <a:rPr lang="it-IT" dirty="0" smtClean="0"/>
              <a:t> – App. Milano 21.03.2012 – Conferma della sentenza di primo grado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Confirmation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first </a:t>
            </a:r>
            <a:r>
              <a:rPr lang="it-IT" sz="1400" i="1" dirty="0" err="1" smtClean="0"/>
              <a:t>instance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95536" y="5299200"/>
            <a:ext cx="8496944" cy="14157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Cassazione </a:t>
            </a:r>
            <a:r>
              <a:rPr lang="it-IT" dirty="0" smtClean="0"/>
              <a:t>– 18.12.2013 – Annullamento con rinvio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Conviction</a:t>
            </a:r>
            <a:r>
              <a:rPr lang="it-IT" sz="1400" i="1" dirty="0" smtClean="0"/>
              <a:t> in Appeal)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err="1" smtClean="0"/>
              <a:t>O.d.V.</a:t>
            </a:r>
            <a:r>
              <a:rPr lang="it-IT" dirty="0" smtClean="0"/>
              <a:t> sottoposto alle dirette dipendenze del soggetto controllato, quindi </a:t>
            </a:r>
            <a:r>
              <a:rPr lang="it-IT" u="sng" dirty="0" smtClean="0"/>
              <a:t>non autonomo, né indipendente</a:t>
            </a:r>
            <a:r>
              <a:rPr lang="it-IT" sz="1400" dirty="0" smtClean="0"/>
              <a:t> </a:t>
            </a:r>
            <a:r>
              <a:rPr lang="it-IT" sz="1400" i="1" dirty="0" smtClean="0"/>
              <a:t>(SB </a:t>
            </a:r>
            <a:r>
              <a:rPr lang="it-IT" sz="1400" i="1" dirty="0" err="1" smtClean="0"/>
              <a:t>subjected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direct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dipendence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controled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therefore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autonomous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nor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independent</a:t>
            </a:r>
            <a:r>
              <a:rPr lang="it-IT" sz="1400" i="1" dirty="0" smtClean="0"/>
              <a:t>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u="sng" dirty="0" smtClean="0"/>
              <a:t>MOG inidoneo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suitable</a:t>
            </a:r>
            <a:r>
              <a:rPr lang="it-IT" sz="1400" i="1" dirty="0" smtClean="0"/>
              <a:t> OMM)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2809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Perché il MOG di Impregilo era inidoneo?</a:t>
            </a:r>
          </a:p>
          <a:p>
            <a:pPr algn="ctr"/>
            <a:r>
              <a:rPr lang="it-IT" sz="1600" b="1" i="1" dirty="0" smtClean="0"/>
              <a:t>(</a:t>
            </a:r>
            <a:r>
              <a:rPr lang="it-IT" sz="1600" b="1" i="1" dirty="0" err="1" smtClean="0"/>
              <a:t>Why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was</a:t>
            </a:r>
            <a:r>
              <a:rPr lang="it-IT" sz="1600" b="1" i="1" dirty="0" smtClean="0"/>
              <a:t> Impregilo OMM </a:t>
            </a:r>
            <a:r>
              <a:rPr lang="it-IT" sz="1600" b="1" i="1" dirty="0" err="1" smtClean="0"/>
              <a:t>unsuitable</a:t>
            </a:r>
            <a:r>
              <a:rPr lang="it-IT" sz="1600" b="1" i="1" dirty="0" smtClean="0"/>
              <a:t>?)</a:t>
            </a:r>
            <a:endParaRPr lang="it-IT" sz="1600" b="1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573016"/>
            <a:ext cx="8280920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it-IT" dirty="0" smtClean="0"/>
              <a:t>Non creava una reale distanza tra l’</a:t>
            </a:r>
            <a:r>
              <a:rPr lang="it-IT" dirty="0" err="1" smtClean="0"/>
              <a:t>O.d.V.</a:t>
            </a:r>
            <a:r>
              <a:rPr lang="it-IT" dirty="0" smtClean="0"/>
              <a:t> e gli apicali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create a </a:t>
            </a:r>
            <a:r>
              <a:rPr lang="it-IT" sz="1400" i="1" dirty="0" err="1" smtClean="0"/>
              <a:t>real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distance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SB and the top management)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it-IT" dirty="0" smtClean="0"/>
              <a:t>Il presidente e l’amministratore delegato si erano limitati a sostituire alcuni dati del bilancio e a comunicarli ai mercati: è </a:t>
            </a:r>
            <a:r>
              <a:rPr lang="it-IT" u="sng" dirty="0" smtClean="0"/>
              <a:t>una condotta molto banale che, però, non è stata prevista dal MOG</a:t>
            </a:r>
            <a:r>
              <a:rPr lang="it-IT" dirty="0" smtClean="0"/>
              <a:t> </a:t>
            </a:r>
            <a:r>
              <a:rPr lang="it-IT" sz="1400" i="1" dirty="0" smtClean="0"/>
              <a:t>(The 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replaced</a:t>
            </a:r>
            <a:r>
              <a:rPr lang="it-IT" sz="1400" i="1" dirty="0" smtClean="0"/>
              <a:t> some data in the </a:t>
            </a:r>
            <a:r>
              <a:rPr lang="it-IT" sz="1400" i="1" dirty="0" err="1" smtClean="0"/>
              <a:t>financial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statements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communicated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them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markets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very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simple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conduct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which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however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was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envisaged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OMM)</a:t>
            </a:r>
            <a:r>
              <a:rPr lang="it-IT" sz="1400" b="1" dirty="0" smtClean="0"/>
              <a:t> </a:t>
            </a:r>
            <a:r>
              <a:rPr lang="it-IT" sz="1400" b="1" dirty="0" smtClean="0">
                <a:solidFill>
                  <a:srgbClr val="FF0000"/>
                </a:solidFill>
              </a:rPr>
              <a:t>(N.B.)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11560" y="5589240"/>
            <a:ext cx="8280920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La Cassazione annulla l’assoluzione e rinvia alla Corte d’Appello </a:t>
            </a:r>
            <a:r>
              <a:rPr lang="it-IT" sz="1600" u="sng" dirty="0" smtClean="0"/>
              <a:t>chiedendo di valutare questi due aspetti</a:t>
            </a:r>
            <a:r>
              <a:rPr lang="it-IT" sz="1600" dirty="0" smtClean="0"/>
              <a:t>.</a:t>
            </a:r>
            <a:endParaRPr lang="it-IT" sz="1400" dirty="0" smtClean="0"/>
          </a:p>
          <a:p>
            <a:pPr algn="just"/>
            <a:r>
              <a:rPr lang="it-IT" sz="1400" i="1" dirty="0" smtClean="0"/>
              <a:t>(The Supreme Court </a:t>
            </a:r>
            <a:r>
              <a:rPr lang="it-IT" sz="1400" i="1" dirty="0" err="1" smtClean="0"/>
              <a:t>cancels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acquittal</a:t>
            </a:r>
            <a:r>
              <a:rPr lang="it-IT" sz="1400" i="1" dirty="0" smtClean="0"/>
              <a:t>,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refers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Appeal Court and </a:t>
            </a:r>
            <a:r>
              <a:rPr lang="it-IT" sz="1400" i="1" dirty="0" err="1" smtClean="0"/>
              <a:t>asks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evaluate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these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two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aspects</a:t>
            </a:r>
            <a:r>
              <a:rPr lang="it-IT" sz="1400" i="1" dirty="0" smtClean="0"/>
              <a:t>)</a:t>
            </a:r>
            <a:endParaRPr lang="it-IT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49694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Giudizio di rinvio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Referral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 </a:t>
            </a:r>
            <a:r>
              <a:rPr lang="it-IT" dirty="0" smtClean="0"/>
              <a:t>– App. Milano, 10.12.2014 – Nuova assoluzione (art. 530, comma 2, </a:t>
            </a:r>
            <a:r>
              <a:rPr lang="it-IT" dirty="0" err="1" smtClean="0"/>
              <a:t>c.p.p.</a:t>
            </a:r>
            <a:r>
              <a:rPr lang="it-IT" dirty="0" smtClean="0"/>
              <a:t>) della società per idoneità del MOG </a:t>
            </a:r>
            <a:r>
              <a:rPr lang="it-IT" sz="1400" i="1" dirty="0" smtClean="0"/>
              <a:t>(New Company </a:t>
            </a:r>
            <a:r>
              <a:rPr lang="it-IT" sz="1400" i="1" dirty="0" err="1" smtClean="0"/>
              <a:t>acquittal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530, para 2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Code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Procedure) due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OMM </a:t>
            </a:r>
            <a:r>
              <a:rPr lang="it-IT" sz="1400" i="1" dirty="0" err="1" smtClean="0"/>
              <a:t>suitability</a:t>
            </a:r>
            <a:r>
              <a:rPr lang="it-IT" sz="1400" i="1" dirty="0" smtClean="0"/>
              <a:t>) 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789040"/>
            <a:ext cx="849694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Cassazione</a:t>
            </a:r>
            <a:r>
              <a:rPr lang="it-IT" sz="1400" i="1" dirty="0" smtClean="0"/>
              <a:t> </a:t>
            </a:r>
            <a:r>
              <a:rPr lang="it-IT" dirty="0" smtClean="0"/>
              <a:t>– </a:t>
            </a:r>
            <a:r>
              <a:rPr lang="it-IT" b="1" dirty="0" smtClean="0"/>
              <a:t>Cass., Sez. </a:t>
            </a:r>
            <a:r>
              <a:rPr lang="it-IT" b="1" dirty="0" err="1" smtClean="0"/>
              <a:t>VI</a:t>
            </a:r>
            <a:r>
              <a:rPr lang="it-IT" b="1" dirty="0" smtClean="0"/>
              <a:t>, 11.11.2021, n. 23401 (dep. 15.06.2022)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Idoneità del modello</a:t>
            </a:r>
            <a:r>
              <a:rPr lang="it-IT" sz="1400" dirty="0" smtClean="0"/>
              <a:t> </a:t>
            </a:r>
            <a:r>
              <a:rPr lang="it-IT" sz="1400" i="1" dirty="0" smtClean="0"/>
              <a:t>(OMM </a:t>
            </a:r>
            <a:r>
              <a:rPr lang="it-IT" sz="1400" i="1" dirty="0" err="1" smtClean="0"/>
              <a:t>suitability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Autonomia dell’</a:t>
            </a:r>
            <a:r>
              <a:rPr lang="it-IT" dirty="0" err="1" smtClean="0"/>
              <a:t>O.d.V.</a:t>
            </a:r>
            <a:r>
              <a:rPr lang="it-IT" dirty="0" smtClean="0"/>
              <a:t> </a:t>
            </a:r>
            <a:r>
              <a:rPr lang="it-IT" sz="1400" i="1" dirty="0" smtClean="0"/>
              <a:t>(SB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Elusione fraudolenta del MOG</a:t>
            </a:r>
            <a:r>
              <a:rPr lang="it-IT" i="1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smtClean="0"/>
              <a:t>The OMM </a:t>
            </a:r>
            <a:r>
              <a:rPr lang="it-IT" sz="1400" i="1" dirty="0" err="1" smtClean="0"/>
              <a:t>fraudulent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circumvention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b="1" dirty="0" smtClean="0"/>
              <a:t>Conferma</a:t>
            </a:r>
            <a:r>
              <a:rPr lang="it-IT" dirty="0" smtClean="0"/>
              <a:t> dell’assoluzione in appello</a:t>
            </a:r>
          </a:p>
          <a:p>
            <a:pPr algn="just"/>
            <a:r>
              <a:rPr lang="it-IT" sz="1400" i="1" dirty="0" smtClean="0"/>
              <a:t>(Company </a:t>
            </a:r>
            <a:r>
              <a:rPr lang="it-IT" sz="1400" i="1" dirty="0" err="1" smtClean="0"/>
              <a:t>acquittal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confirmation</a:t>
            </a:r>
            <a:r>
              <a:rPr lang="it-IT" sz="1400" i="1" dirty="0" smtClean="0"/>
              <a:t>)</a:t>
            </a:r>
            <a:endParaRPr lang="it-IT" sz="14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280920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Idoneità del </a:t>
            </a:r>
            <a:r>
              <a:rPr lang="it-IT" sz="2000" b="1" cap="small" dirty="0" err="1" smtClean="0"/>
              <a:t>M.O.G.</a:t>
            </a:r>
            <a:r>
              <a:rPr lang="it-IT" sz="2000" b="1" cap="small" dirty="0" smtClean="0"/>
              <a:t> – Art. 6 </a:t>
            </a:r>
            <a:r>
              <a:rPr lang="it-IT" sz="2000" b="1" cap="small" dirty="0" err="1" smtClean="0"/>
              <a:t>D.Lgs.</a:t>
            </a:r>
            <a:r>
              <a:rPr lang="it-IT" sz="2000" b="1" cap="small" dirty="0" smtClean="0"/>
              <a:t> 231/2001</a:t>
            </a:r>
          </a:p>
          <a:p>
            <a:pPr algn="ctr"/>
            <a:r>
              <a:rPr lang="it-IT" sz="1400" i="1" dirty="0" smtClean="0"/>
              <a:t>MOG </a:t>
            </a:r>
            <a:r>
              <a:rPr lang="it-IT" sz="1400" i="1" dirty="0" err="1" smtClean="0"/>
              <a:t>Suitability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429000"/>
            <a:ext cx="4104456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Concezione tradizionale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Traditional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concept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Inversione dell’onere della prova, motivabile sulla logica delle scriminanti.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Reversal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burden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motivated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exculpatory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logic</a:t>
            </a:r>
            <a:r>
              <a:rPr lang="it-IT" sz="1400" i="1" dirty="0" smtClean="0"/>
              <a:t>)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788024" y="3429000"/>
            <a:ext cx="4104456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Sentenza Impregilo</a:t>
            </a:r>
          </a:p>
          <a:p>
            <a:pPr algn="ctr"/>
            <a:r>
              <a:rPr lang="it-IT" sz="1400" i="1" dirty="0" smtClean="0"/>
              <a:t>(Impregilo </a:t>
            </a:r>
            <a:r>
              <a:rPr lang="it-IT" sz="1400" i="1" dirty="0" err="1" smtClean="0"/>
              <a:t>judgment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Non c’è inversione dell’onere della prova: la responsabilità dell’ente si fonda sulla colpa di organizzazione che va sempre provata dall’accusa.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There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isn</a:t>
            </a:r>
            <a:r>
              <a:rPr lang="it-IT" sz="1400" i="1" dirty="0" smtClean="0"/>
              <a:t>’t the </a:t>
            </a:r>
            <a:r>
              <a:rPr lang="it-IT" sz="1400" i="1" dirty="0" err="1" smtClean="0"/>
              <a:t>reversal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burden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proof</a:t>
            </a:r>
            <a:r>
              <a:rPr lang="it-IT" sz="1400" i="1" dirty="0" smtClean="0"/>
              <a:t>: the body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based</a:t>
            </a:r>
            <a:r>
              <a:rPr lang="it-IT" sz="1400" i="1" dirty="0" smtClean="0"/>
              <a:t> on the “fault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organization</a:t>
            </a:r>
            <a:r>
              <a:rPr lang="it-IT" sz="1400" i="1" dirty="0" smtClean="0"/>
              <a:t>”: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must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)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11560" y="6027003"/>
            <a:ext cx="8280920" cy="6924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300" dirty="0" smtClean="0"/>
              <a:t>«</a:t>
            </a:r>
            <a:r>
              <a:rPr lang="it-IT" sz="1300" dirty="0" smtClean="0"/>
              <a:t>I</a:t>
            </a:r>
            <a:r>
              <a:rPr lang="it-IT" sz="1300" dirty="0" smtClean="0"/>
              <a:t>l </a:t>
            </a:r>
            <a:r>
              <a:rPr lang="it-IT" sz="1300" dirty="0" smtClean="0"/>
              <a:t>modello costituisce </a:t>
            </a:r>
            <a:r>
              <a:rPr lang="it-IT" sz="1300" u="sng" dirty="0" smtClean="0"/>
              <a:t>uno degli elementi che concorre alla configurabilità o meno della colpa dell’ente</a:t>
            </a:r>
            <a:r>
              <a:rPr lang="it-IT" sz="1300" dirty="0" smtClean="0"/>
              <a:t>, nel senso che la</a:t>
            </a:r>
            <a:r>
              <a:rPr lang="it-IT" sz="1300" u="sng" dirty="0" smtClean="0"/>
              <a:t> </a:t>
            </a:r>
            <a:r>
              <a:rPr lang="it-IT" sz="1300" u="sng" dirty="0" err="1" smtClean="0"/>
              <a:t>rimproverabilità</a:t>
            </a:r>
            <a:r>
              <a:rPr lang="it-IT" sz="1300" dirty="0" smtClean="0"/>
              <a:t> di quest’ultimo e, di conseguenza, l’imputazione ad esso dell’illecito sono collegati all’inidoneità od all’inefficace attuazione del modello stesso, secondo una concezione normativa della </a:t>
            </a:r>
            <a:r>
              <a:rPr lang="it-IT" sz="1300" dirty="0" smtClean="0"/>
              <a:t>colpa».</a:t>
            </a:r>
            <a:endParaRPr lang="it-IT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280920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Autonomia dell’</a:t>
            </a:r>
            <a:r>
              <a:rPr lang="it-IT" sz="2000" b="1" cap="small" dirty="0" err="1" smtClean="0"/>
              <a:t>O.D.V.</a:t>
            </a:r>
            <a:r>
              <a:rPr lang="it-IT" sz="2000" b="1" cap="small" dirty="0" smtClean="0"/>
              <a:t> – Art. 6 </a:t>
            </a:r>
            <a:r>
              <a:rPr lang="it-IT" sz="2000" b="1" cap="small" dirty="0" err="1" smtClean="0"/>
              <a:t>D.Lgs.</a:t>
            </a:r>
            <a:r>
              <a:rPr lang="it-IT" sz="2000" b="1" cap="small" dirty="0" smtClean="0"/>
              <a:t> 231/2001</a:t>
            </a:r>
          </a:p>
          <a:p>
            <a:pPr algn="ctr"/>
            <a:r>
              <a:rPr lang="it-IT" sz="1400" i="1" dirty="0" smtClean="0"/>
              <a:t>SB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429000"/>
            <a:ext cx="828092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È vero che un </a:t>
            </a:r>
            <a:r>
              <a:rPr lang="it-IT" dirty="0" err="1" smtClean="0"/>
              <a:t>O.d.V.</a:t>
            </a:r>
            <a:r>
              <a:rPr lang="it-IT" dirty="0" smtClean="0"/>
              <a:t> monocratico alle dirette dipendenze degli apicali è </a:t>
            </a:r>
            <a:r>
              <a:rPr lang="it-IT" u="sng" dirty="0" smtClean="0"/>
              <a:t>teoricamente</a:t>
            </a:r>
            <a:r>
              <a:rPr lang="it-IT" dirty="0" smtClean="0"/>
              <a:t> contrario alla regola dell’autonomia …</a:t>
            </a:r>
          </a:p>
          <a:p>
            <a:pPr algn="just"/>
            <a:r>
              <a:rPr lang="it-IT" sz="1400" i="1" dirty="0" smtClean="0"/>
              <a:t>(A </a:t>
            </a:r>
            <a:r>
              <a:rPr lang="it-IT" sz="1400" i="1" dirty="0" err="1" smtClean="0"/>
              <a:t>monocratic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reporting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directly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theoretically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)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11560" y="4581128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però l’art. 27 Cost. impone una </a:t>
            </a:r>
            <a:r>
              <a:rPr lang="it-IT" u="sng" dirty="0" smtClean="0"/>
              <a:t>valutazione in concreto</a:t>
            </a:r>
            <a:r>
              <a:rPr lang="it-IT" dirty="0" smtClean="0"/>
              <a:t> e </a:t>
            </a:r>
            <a:r>
              <a:rPr lang="it-IT" u="sng" dirty="0" smtClean="0"/>
              <a:t>in termini di </a:t>
            </a:r>
            <a:r>
              <a:rPr lang="it-IT" u="sng" dirty="0" err="1" smtClean="0"/>
              <a:t>rimproverabilità</a:t>
            </a:r>
            <a:r>
              <a:rPr lang="it-IT" dirty="0" smtClean="0"/>
              <a:t>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27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Italian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Constitution</a:t>
            </a:r>
            <a:r>
              <a:rPr lang="it-IT" sz="1400" i="1" dirty="0" smtClean="0"/>
              <a:t>  </a:t>
            </a:r>
            <a:r>
              <a:rPr lang="it-IT" sz="1400" i="1" dirty="0" err="1" smtClean="0"/>
              <a:t>requires</a:t>
            </a:r>
            <a:r>
              <a:rPr lang="it-IT" sz="1400" i="1" dirty="0" smtClean="0"/>
              <a:t> a </a:t>
            </a:r>
            <a:r>
              <a:rPr lang="it-IT" sz="1400" i="1" u="sng" dirty="0" smtClean="0"/>
              <a:t>concrete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assessment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term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blameability</a:t>
            </a:r>
            <a:r>
              <a:rPr lang="it-IT" sz="1400" i="1" dirty="0" smtClean="0"/>
              <a:t>)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11560" y="5517232"/>
            <a:ext cx="8280920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Nel caso di specie, le comunicazioni furono veloci e frutto di accordi estemporanei sui quali </a:t>
            </a:r>
            <a:r>
              <a:rPr lang="it-IT" u="sng" dirty="0" smtClean="0"/>
              <a:t>nemmeno un </a:t>
            </a:r>
            <a:r>
              <a:rPr lang="it-IT" u="sng" dirty="0" err="1" smtClean="0"/>
              <a:t>O.d.V.</a:t>
            </a:r>
            <a:r>
              <a:rPr lang="it-IT" u="sng" dirty="0" smtClean="0"/>
              <a:t> esterno alla società avrebbe potuto intervenire</a:t>
            </a:r>
            <a:r>
              <a:rPr lang="it-IT" dirty="0" smtClean="0"/>
              <a:t> </a:t>
            </a:r>
            <a:r>
              <a:rPr lang="it-IT" sz="1400" i="1" dirty="0" smtClean="0"/>
              <a:t>(Fast </a:t>
            </a:r>
            <a:r>
              <a:rPr lang="it-IT" sz="1400" i="1" dirty="0" err="1" smtClean="0"/>
              <a:t>communications</a:t>
            </a:r>
            <a:r>
              <a:rPr lang="it-IT" sz="1400" i="1" dirty="0" smtClean="0"/>
              <a:t> and impromptu </a:t>
            </a:r>
            <a:r>
              <a:rPr lang="it-IT" sz="1400" i="1" dirty="0" err="1" smtClean="0"/>
              <a:t>agreements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would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external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interevening</a:t>
            </a:r>
            <a:r>
              <a:rPr lang="it-IT" sz="1400" i="1" dirty="0" smtClean="0"/>
              <a:t>)</a:t>
            </a:r>
            <a:r>
              <a:rPr lang="it-IT" sz="1400" dirty="0" smtClean="0"/>
              <a:t> – </a:t>
            </a:r>
            <a:r>
              <a:rPr lang="it-IT" sz="1400" b="1" u="sng" dirty="0" smtClean="0"/>
              <a:t>PROVA </a:t>
            </a:r>
            <a:r>
              <a:rPr lang="it-IT" sz="1400" b="1" u="sng" dirty="0" err="1" smtClean="0"/>
              <a:t>DI</a:t>
            </a:r>
            <a:r>
              <a:rPr lang="it-IT" sz="1400" b="1" u="sng" dirty="0" smtClean="0"/>
              <a:t> RESISTENZA</a:t>
            </a:r>
            <a:r>
              <a:rPr lang="it-IT" sz="1400" b="1" dirty="0" smtClean="0"/>
              <a:t> </a:t>
            </a:r>
            <a:r>
              <a:rPr lang="it-IT" sz="1400" b="1" i="1" u="sng" dirty="0" smtClean="0"/>
              <a:t>(RESISTANCE TEST)</a:t>
            </a:r>
            <a:endParaRPr lang="it-IT" sz="1400" i="1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case</a:t>
            </a:r>
            <a:endParaRPr lang="it-IT" sz="14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280920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Elusione fraudolenta – Art. 6 </a:t>
            </a:r>
            <a:r>
              <a:rPr lang="it-IT" sz="2000" b="1" cap="small" dirty="0" err="1" smtClean="0"/>
              <a:t>D.Lgs.</a:t>
            </a:r>
            <a:r>
              <a:rPr lang="it-IT" sz="2000" b="1" cap="small" dirty="0" smtClean="0"/>
              <a:t> 231/2001</a:t>
            </a:r>
          </a:p>
          <a:p>
            <a:pPr algn="ctr"/>
            <a:r>
              <a:rPr lang="it-IT" sz="1400" i="1" dirty="0" err="1" smtClean="0"/>
              <a:t>Fraudulent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circumvention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429000"/>
            <a:ext cx="828092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Condotta ingannevole, falsificatrice, obliqua, subdola e </a:t>
            </a:r>
            <a:r>
              <a:rPr lang="it-IT" u="sng" dirty="0" smtClean="0"/>
              <a:t>capace di aggirare con l’inganno le regole cautelari poste dal MOG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</a:t>
            </a:r>
            <a:r>
              <a:rPr lang="en-US" sz="1400" i="1" dirty="0" smtClean="0"/>
              <a:t>Misleading, forgery, oblique, sneaky conduct and </a:t>
            </a:r>
            <a:r>
              <a:rPr lang="en-US" sz="1400" i="1" u="sng" dirty="0" smtClean="0"/>
              <a:t>capable of deceitfully circumventing the precautionary rules set by the </a:t>
            </a:r>
            <a:r>
              <a:rPr lang="en-US" sz="1400" i="1" u="sng" dirty="0" smtClean="0"/>
              <a:t>OMM</a:t>
            </a:r>
            <a:r>
              <a:rPr lang="en-US" sz="1400" i="1" dirty="0" smtClean="0"/>
              <a:t>)</a:t>
            </a:r>
            <a:endParaRPr lang="it-IT" sz="1400" i="1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611560" y="4581128"/>
            <a:ext cx="828092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Condotta riferita non al precetto penale, ma </a:t>
            </a:r>
            <a:r>
              <a:rPr lang="it-IT" u="sng" dirty="0" smtClean="0"/>
              <a:t>alle previsioni del MOG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Conduct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referred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criminal </a:t>
            </a:r>
            <a:r>
              <a:rPr lang="it-IT" sz="1400" i="1" dirty="0" err="1" smtClean="0"/>
              <a:t>precept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but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to</a:t>
            </a:r>
            <a:r>
              <a:rPr lang="it-IT" sz="1400" i="1" u="sng" dirty="0" smtClean="0"/>
              <a:t> the MOG </a:t>
            </a:r>
            <a:r>
              <a:rPr lang="it-IT" sz="1400" i="1" u="sng" dirty="0" err="1" smtClean="0"/>
              <a:t>provisions</a:t>
            </a:r>
            <a:r>
              <a:rPr lang="it-IT" sz="1400" i="1" dirty="0" smtClean="0"/>
              <a:t>)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611560" y="5301208"/>
            <a:ext cx="8280920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Nel caso di specie gli apicali </a:t>
            </a:r>
            <a:r>
              <a:rPr lang="it-IT" u="sng" dirty="0" smtClean="0"/>
              <a:t>si insinuavano</a:t>
            </a:r>
            <a:r>
              <a:rPr lang="it-IT" dirty="0" smtClean="0"/>
              <a:t> nei margini di autonomia concessi dal MOG e, </a:t>
            </a:r>
            <a:r>
              <a:rPr lang="it-IT" u="sng" dirty="0" smtClean="0"/>
              <a:t>in tempi rapidissimi</a:t>
            </a:r>
            <a:r>
              <a:rPr lang="it-IT" dirty="0" smtClean="0"/>
              <a:t>, alteravano i dati elaborati dai tecnici nel rispetto del loro ruolo </a:t>
            </a:r>
            <a:r>
              <a:rPr lang="it-IT" sz="1400" i="1" dirty="0" smtClean="0"/>
              <a:t>(Top </a:t>
            </a:r>
            <a:r>
              <a:rPr lang="it-IT" sz="1400" i="1" dirty="0" err="1" smtClean="0"/>
              <a:t>managers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crept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margins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granted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OMM and </a:t>
            </a:r>
            <a:r>
              <a:rPr lang="it-IT" sz="1400" i="1" dirty="0" err="1" smtClean="0"/>
              <a:t>altered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processed</a:t>
            </a:r>
            <a:r>
              <a:rPr lang="it-IT" sz="1400" i="1" dirty="0" smtClean="0"/>
              <a:t> data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technicians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compliance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their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role</a:t>
            </a:r>
            <a:r>
              <a:rPr lang="it-IT" sz="1400" i="1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Caso </a:t>
            </a:r>
            <a:r>
              <a:rPr lang="it-IT" b="1" i="1" dirty="0" smtClean="0"/>
              <a:t>Impregilo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it-IT" sz="1600" b="1" i="1" dirty="0" smtClean="0">
                <a:solidFill>
                  <a:schemeClr val="accent3">
                    <a:lumMod val="75000"/>
                  </a:schemeClr>
                </a:solidFill>
              </a:rPr>
              <a:t>Impregilo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600" b="1" dirty="0" smtClean="0">
                <a:solidFill>
                  <a:schemeClr val="accent3">
                    <a:lumMod val="75000"/>
                  </a:schemeClr>
                </a:solidFill>
              </a:rPr>
              <a:t>case</a:t>
            </a:r>
            <a:endParaRPr lang="it-IT" sz="1500" dirty="0" smtClean="0"/>
          </a:p>
          <a:p>
            <a:pPr algn="just"/>
            <a:r>
              <a:rPr lang="it-IT" dirty="0" smtClean="0"/>
              <a:t>Il MOG è idoneo </a:t>
            </a:r>
            <a:r>
              <a:rPr lang="it-IT" u="sng" dirty="0" smtClean="0"/>
              <a:t>se l’evento si sarebbe verificato</a:t>
            </a:r>
            <a:r>
              <a:rPr lang="it-IT" dirty="0" smtClean="0"/>
              <a:t>, pur osservando la regola cautelare.</a:t>
            </a:r>
            <a:endParaRPr lang="it-IT" sz="1400" i="1" dirty="0" smtClean="0"/>
          </a:p>
          <a:p>
            <a:pPr algn="just">
              <a:buNone/>
            </a:pPr>
            <a:r>
              <a:rPr lang="it-IT" sz="1400" i="1" dirty="0" smtClean="0"/>
              <a:t>	</a:t>
            </a:r>
            <a:r>
              <a:rPr lang="it-IT" sz="1400" i="1" dirty="0" smtClean="0"/>
              <a:t>(The OMM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suitable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would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occurred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while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observing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precautionray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/>
            <a:r>
              <a:rPr lang="it-IT" dirty="0" smtClean="0"/>
              <a:t>L’ente è responsabile per la mancata autonomia dell’</a:t>
            </a:r>
            <a:r>
              <a:rPr lang="it-IT" dirty="0" err="1" smtClean="0"/>
              <a:t>O.d.V.</a:t>
            </a:r>
            <a:r>
              <a:rPr lang="it-IT" dirty="0" smtClean="0"/>
              <a:t> se questa è causa dell’inosservanza (e, quindi, se un </a:t>
            </a:r>
            <a:r>
              <a:rPr lang="it-IT" dirty="0" err="1" smtClean="0"/>
              <a:t>O.d.V.</a:t>
            </a:r>
            <a:r>
              <a:rPr lang="it-IT" dirty="0" smtClean="0"/>
              <a:t> in diversa conformazione </a:t>
            </a:r>
            <a:r>
              <a:rPr lang="it-IT" u="sng" dirty="0" smtClean="0"/>
              <a:t>avrebbe potuto evitare l’evento</a:t>
            </a:r>
            <a:r>
              <a:rPr lang="it-IT" dirty="0" smtClean="0"/>
              <a:t>).</a:t>
            </a:r>
            <a:endParaRPr lang="it-IT" sz="1400" dirty="0" smtClean="0"/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i="1" dirty="0" smtClean="0"/>
              <a:t>(The body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responsible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lack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the cause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crime and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different</a:t>
            </a:r>
            <a:r>
              <a:rPr lang="it-IT" sz="1400" i="1" dirty="0" smtClean="0"/>
              <a:t> SB </a:t>
            </a:r>
            <a:r>
              <a:rPr lang="it-IT" sz="1400" i="1" dirty="0" err="1" smtClean="0"/>
              <a:t>could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avioded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/>
            <a:r>
              <a:rPr lang="it-IT" dirty="0" smtClean="0"/>
              <a:t>La fraudolenta elusione del MOG va valutata in relazione alle prescrizioni del modello: è una </a:t>
            </a:r>
            <a:r>
              <a:rPr lang="it-IT" u="sng" dirty="0" smtClean="0"/>
              <a:t>modalità esecutiva della condotta</a:t>
            </a:r>
            <a:r>
              <a:rPr lang="it-IT" dirty="0" smtClean="0"/>
              <a:t> e non un elemento costitutivo del reato.</a:t>
            </a:r>
            <a:endParaRPr lang="it-IT" sz="1400" i="1" dirty="0" smtClean="0"/>
          </a:p>
          <a:p>
            <a:pPr algn="just">
              <a:buNone/>
            </a:pPr>
            <a:r>
              <a:rPr lang="it-IT" sz="1400" i="1" dirty="0" smtClean="0"/>
              <a:t>	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fraudulent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circumvention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OMM </a:t>
            </a:r>
            <a:r>
              <a:rPr lang="it-IT" sz="1400" i="1" dirty="0" err="1" smtClean="0"/>
              <a:t>must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assessed</a:t>
            </a:r>
            <a:r>
              <a:rPr lang="it-IT" sz="1400" i="1" dirty="0" smtClean="0"/>
              <a:t> in relation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model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prescriptions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executive </a:t>
            </a:r>
            <a:r>
              <a:rPr lang="it-IT" sz="1400" i="1" dirty="0" err="1" smtClean="0"/>
              <a:t>method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conduct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constituent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element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crime)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Responsabilità per il fatto dei subordinati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Corporate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for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conduct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subject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direction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others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496944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Di fronte a </a:t>
            </a:r>
            <a:r>
              <a:rPr lang="it-IT" u="sng" dirty="0" smtClean="0"/>
              <a:t>realtà molto articolate</a:t>
            </a:r>
            <a:r>
              <a:rPr lang="it-IT" dirty="0" smtClean="0"/>
              <a:t> e ad </a:t>
            </a:r>
            <a:r>
              <a:rPr lang="it-IT" u="sng" dirty="0" smtClean="0"/>
              <a:t>attività compiute da persone soggette alle direttive altrui</a:t>
            </a:r>
            <a:r>
              <a:rPr lang="it-IT" dirty="0" smtClean="0"/>
              <a:t>, il </a:t>
            </a:r>
            <a:r>
              <a:rPr lang="it-IT" b="1" dirty="0" smtClean="0"/>
              <a:t>MOG</a:t>
            </a:r>
            <a:r>
              <a:rPr lang="it-IT" dirty="0" smtClean="0"/>
              <a:t> prevede protocolli per la garanzia della legalità e per evitare situazioni di rischio (art. 7, comma 3, </a:t>
            </a:r>
            <a:r>
              <a:rPr lang="it-IT" dirty="0" err="1" smtClean="0"/>
              <a:t>D.Lgs.</a:t>
            </a:r>
            <a:r>
              <a:rPr lang="it-IT" dirty="0" smtClean="0"/>
              <a:t> 231/2001). </a:t>
            </a:r>
          </a:p>
          <a:p>
            <a:pPr algn="just"/>
            <a:r>
              <a:rPr lang="it-IT" sz="1400" i="1" dirty="0" smtClean="0"/>
              <a:t>(</a:t>
            </a:r>
            <a:r>
              <a:rPr lang="en-US" sz="1400" i="1" dirty="0" smtClean="0"/>
              <a:t>Faced with </a:t>
            </a:r>
            <a:r>
              <a:rPr lang="en-US" sz="1400" i="1" u="sng" dirty="0" smtClean="0"/>
              <a:t>very complex realities</a:t>
            </a:r>
            <a:r>
              <a:rPr lang="en-US" sz="1400" i="1" dirty="0" smtClean="0"/>
              <a:t> and with </a:t>
            </a:r>
            <a:r>
              <a:rPr lang="en-US" sz="1400" i="1" u="sng" dirty="0" smtClean="0"/>
              <a:t>activities carried out by people subject to the directives of others</a:t>
            </a:r>
            <a:r>
              <a:rPr lang="en-US" sz="1400" i="1" dirty="0" smtClean="0"/>
              <a:t>, the </a:t>
            </a:r>
            <a:r>
              <a:rPr lang="en-US" sz="1400" b="1" i="1" dirty="0" smtClean="0"/>
              <a:t>OMM</a:t>
            </a:r>
            <a:r>
              <a:rPr lang="en-US" sz="1400" i="1" dirty="0" smtClean="0"/>
              <a:t> provides protocols to guarantee legality and to avoid risk </a:t>
            </a:r>
            <a:r>
              <a:rPr lang="en-US" sz="1400" i="1" dirty="0" smtClean="0"/>
              <a:t>situations – Article 7, </a:t>
            </a:r>
            <a:r>
              <a:rPr lang="en-US" sz="1400" i="1" dirty="0" err="1" smtClean="0"/>
              <a:t>para</a:t>
            </a:r>
            <a:r>
              <a:rPr lang="en-US" sz="1400" i="1" dirty="0" smtClean="0"/>
              <a:t> 3, Legislative Decree no. 231/2001)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437112"/>
            <a:ext cx="8496944" cy="212365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Attuazione </a:t>
            </a:r>
            <a:r>
              <a:rPr lang="it-IT" b="1" dirty="0" smtClean="0"/>
              <a:t>efficace</a:t>
            </a:r>
            <a:r>
              <a:rPr lang="it-IT" dirty="0" smtClean="0"/>
              <a:t> del modello:</a:t>
            </a:r>
          </a:p>
          <a:p>
            <a:pPr marL="342900" indent="-342900" algn="just">
              <a:buAutoNum type="arabicPeriod"/>
            </a:pPr>
            <a:r>
              <a:rPr lang="it-IT" u="sng" dirty="0" smtClean="0"/>
              <a:t>Verifiche periodiche</a:t>
            </a:r>
            <a:r>
              <a:rPr lang="it-IT" dirty="0" smtClean="0"/>
              <a:t> e </a:t>
            </a:r>
            <a:r>
              <a:rPr lang="it-IT" u="sng" dirty="0" smtClean="0"/>
              <a:t>adeguamento</a:t>
            </a:r>
            <a:r>
              <a:rPr lang="it-IT" dirty="0" smtClean="0"/>
              <a:t> di fronte alla commissione di reati o a mutamenti organizzativi;</a:t>
            </a:r>
          </a:p>
          <a:p>
            <a:pPr marL="342900" indent="-342900" algn="just">
              <a:buAutoNum type="arabicPeriod"/>
            </a:pPr>
            <a:r>
              <a:rPr lang="it-IT" u="sng" dirty="0" smtClean="0"/>
              <a:t>Sistema disciplinare</a:t>
            </a:r>
            <a:r>
              <a:rPr lang="it-IT" dirty="0" smtClean="0"/>
              <a:t> per censurare violazioni del modello (art. 7, comma 4, </a:t>
            </a:r>
            <a:r>
              <a:rPr lang="it-IT" dirty="0" err="1" smtClean="0"/>
              <a:t>D.Lgs.</a:t>
            </a:r>
            <a:r>
              <a:rPr lang="it-IT" dirty="0" smtClean="0"/>
              <a:t> 231/2001)</a:t>
            </a:r>
          </a:p>
          <a:p>
            <a:pPr marL="342900" indent="-342900" algn="just"/>
            <a:r>
              <a:rPr lang="it-IT" sz="1400" i="1" dirty="0" smtClean="0"/>
              <a:t>(The OMM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implemented</a:t>
            </a:r>
            <a:r>
              <a:rPr lang="it-IT" sz="1400" i="1" dirty="0" smtClean="0"/>
              <a:t> </a:t>
            </a:r>
            <a:r>
              <a:rPr lang="it-IT" sz="1400" b="1" i="1" dirty="0" err="1" smtClean="0"/>
              <a:t>correctly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periodic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checks</a:t>
            </a:r>
            <a:r>
              <a:rPr lang="it-IT" sz="1400" i="1" u="sng" dirty="0" smtClean="0"/>
              <a:t> and </a:t>
            </a:r>
            <a:r>
              <a:rPr lang="it-IT" sz="1400" i="1" u="sng" dirty="0" err="1" smtClean="0"/>
              <a:t>modifications</a:t>
            </a:r>
            <a:r>
              <a:rPr lang="it-IT" sz="1400" i="1" u="sng" dirty="0" smtClean="0"/>
              <a:t> </a:t>
            </a:r>
            <a:r>
              <a:rPr lang="it-IT" sz="1400" i="1" dirty="0" smtClean="0"/>
              <a:t>due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organizational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changes</a:t>
            </a:r>
            <a:r>
              <a:rPr lang="it-IT" sz="1400" i="1" dirty="0" smtClean="0"/>
              <a:t> </a:t>
            </a:r>
            <a:r>
              <a:rPr lang="it-IT" sz="1400" i="1" dirty="0" smtClean="0"/>
              <a:t>and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prevents</a:t>
            </a:r>
            <a:r>
              <a:rPr lang="it-IT" sz="1400" i="1" dirty="0" smtClean="0"/>
              <a:t> a </a:t>
            </a:r>
            <a:r>
              <a:rPr lang="it-IT" sz="1400" i="1" u="sng" dirty="0" err="1" smtClean="0"/>
              <a:t>disciplinary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sistem</a:t>
            </a:r>
            <a:r>
              <a:rPr lang="it-IT" sz="1400" i="1" dirty="0" smtClean="0"/>
              <a:t> </a:t>
            </a:r>
            <a:r>
              <a:rPr lang="it-IT" sz="1400" i="1" dirty="0" smtClean="0"/>
              <a:t>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7, para 4,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Responsabilità per il fatto dei subordinati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Corporate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for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conduct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persons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subject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direction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others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780928"/>
            <a:ext cx="849694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cap="small" dirty="0" smtClean="0"/>
              <a:t>Rinvio alle regole generali sulla responsabilità dell’ente</a:t>
            </a:r>
            <a:endParaRPr lang="it-IT" sz="2000" cap="small" dirty="0" smtClean="0"/>
          </a:p>
          <a:p>
            <a:pPr algn="ctr"/>
            <a:r>
              <a:rPr lang="it-IT" sz="1600" i="1" dirty="0" smtClean="0"/>
              <a:t>(</a:t>
            </a:r>
            <a:r>
              <a:rPr lang="it-IT" sz="1600" i="1" dirty="0" err="1" smtClean="0"/>
              <a:t>Referral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to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general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rules</a:t>
            </a:r>
            <a:r>
              <a:rPr lang="it-IT" sz="1600" i="1" dirty="0" smtClean="0"/>
              <a:t> on the body </a:t>
            </a:r>
            <a:r>
              <a:rPr lang="it-IT" sz="1600" i="1" dirty="0" err="1" smtClean="0"/>
              <a:t>liability</a:t>
            </a:r>
            <a:r>
              <a:rPr lang="it-IT" sz="1600" i="1" dirty="0" smtClean="0"/>
              <a:t>)</a:t>
            </a:r>
            <a:endParaRPr lang="it-IT" sz="16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3573016"/>
            <a:ext cx="8496944" cy="19082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7, comma 1,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 </a:t>
            </a:r>
            <a:r>
              <a:rPr lang="it-IT" dirty="0" smtClean="0"/>
              <a:t>– Ente </a:t>
            </a:r>
            <a:r>
              <a:rPr lang="it-IT" b="1" dirty="0" smtClean="0"/>
              <a:t>responsabile</a:t>
            </a:r>
            <a:r>
              <a:rPr lang="it-IT" dirty="0" smtClean="0"/>
              <a:t> se il fatto dei subordinati è stato causato dall’</a:t>
            </a:r>
            <a:r>
              <a:rPr lang="it-IT" u="sng" dirty="0" smtClean="0"/>
              <a:t>inosservanza degli obblighi di controllo e di vigilanza</a:t>
            </a:r>
            <a:r>
              <a:rPr lang="it-IT" dirty="0" smtClean="0"/>
              <a:t> </a:t>
            </a:r>
            <a:r>
              <a:rPr lang="it-IT" sz="1400" i="1" dirty="0" smtClean="0"/>
              <a:t>(Body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conduct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persons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subject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direction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others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caused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 </a:t>
            </a:r>
            <a:r>
              <a:rPr lang="it-IT" sz="1400" i="1" u="sng" dirty="0" err="1" smtClean="0"/>
              <a:t>violation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control</a:t>
            </a:r>
            <a:r>
              <a:rPr lang="it-IT" sz="1400" i="1" u="sng" dirty="0" smtClean="0"/>
              <a:t> and </a:t>
            </a:r>
            <a:r>
              <a:rPr lang="it-IT" sz="1400" i="1" u="sng" dirty="0" err="1" smtClean="0"/>
              <a:t>supervisory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obligations</a:t>
            </a:r>
            <a:r>
              <a:rPr lang="it-IT" sz="1400" i="1" dirty="0" smtClean="0"/>
              <a:t>)</a:t>
            </a:r>
          </a:p>
          <a:p>
            <a:pPr algn="just"/>
            <a:endParaRPr lang="it-IT" sz="1400" i="1" dirty="0" smtClean="0"/>
          </a:p>
          <a:p>
            <a:pPr algn="just"/>
            <a:r>
              <a:rPr lang="it-IT" b="1" dirty="0" smtClean="0"/>
              <a:t>Art. 7, comma 2,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 </a:t>
            </a:r>
            <a:r>
              <a:rPr lang="it-IT" dirty="0" smtClean="0"/>
              <a:t>– </a:t>
            </a:r>
            <a:r>
              <a:rPr lang="it-IT" b="1" dirty="0" smtClean="0"/>
              <a:t>Responsabilità esclusa </a:t>
            </a:r>
            <a:r>
              <a:rPr lang="it-IT" dirty="0" smtClean="0"/>
              <a:t>se il MOG era </a:t>
            </a:r>
            <a:r>
              <a:rPr lang="it-IT" u="sng" dirty="0" smtClean="0"/>
              <a:t>idoneo a prevenire i reati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excluded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t</a:t>
            </a:r>
            <a:r>
              <a:rPr lang="it-IT" sz="1400" i="1" u="sng" dirty="0" smtClean="0"/>
              <a:t>he OMM </a:t>
            </a:r>
            <a:r>
              <a:rPr lang="it-IT" sz="1400" i="1" u="sng" dirty="0" err="1" smtClean="0"/>
              <a:t>was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suitable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to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prevent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crimes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Articolo 7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Article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7, Legislative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Decree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no. 231/2001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27200"/>
            <a:ext cx="4680520" cy="422245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7429" y="3140968"/>
            <a:ext cx="4090199" cy="28803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963</TotalTime>
  <Words>1532</Words>
  <Application>Microsoft Office PowerPoint</Application>
  <PresentationFormat>Presentazione su schermo (4:3)</PresentationFormat>
  <Paragraphs>111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Tramonto</vt:lpstr>
      <vt:lpstr>La fraudolenta elusione del MOG</vt:lpstr>
      <vt:lpstr>L’imputazione della responsabilità all’ente</vt:lpstr>
      <vt:lpstr>L’imputazione della responsabilità all’ente</vt:lpstr>
      <vt:lpstr>Caso Impregilo</vt:lpstr>
      <vt:lpstr>Caso Impregilo</vt:lpstr>
      <vt:lpstr>Caso Impregilo</vt:lpstr>
      <vt:lpstr>Caso Impregilo</vt:lpstr>
      <vt:lpstr>Caso Impregilo</vt:lpstr>
      <vt:lpstr>Caso Impregilo</vt:lpstr>
      <vt:lpstr>Caso Impregilo</vt:lpstr>
      <vt:lpstr>Caso Impregilo</vt:lpstr>
      <vt:lpstr>Responsabilità per il fatto dei subordinati</vt:lpstr>
      <vt:lpstr>Responsabilità per il fatto dei subordinati</vt:lpstr>
      <vt:lpstr>Articolo 7 D.Lgs. 231/2001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171</cp:revision>
  <dcterms:created xsi:type="dcterms:W3CDTF">2023-02-26T14:53:05Z</dcterms:created>
  <dcterms:modified xsi:type="dcterms:W3CDTF">2023-03-18T10:42:54Z</dcterms:modified>
</cp:coreProperties>
</file>