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1" r:id="rId4"/>
    <p:sldId id="262" r:id="rId5"/>
    <p:sldId id="263" r:id="rId6"/>
    <p:sldId id="264" r:id="rId7"/>
  </p:sldIdLst>
  <p:sldSz cx="12190413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8C7ED-290D-4D8D-9A36-402EF7CE85CA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8C8ADD-3B18-4E5B-ABF1-FEE4261BA229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8C8ADD-3B18-4E5B-ABF1-FEE4261BA229}" type="slidenum">
              <a:rPr lang="it-IT" smtClean="0"/>
              <a:pPr/>
              <a:t>1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12695" y="1600201"/>
            <a:ext cx="721054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226413" y="1600201"/>
            <a:ext cx="721266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52B31-2836-4882-A3DD-BF4E5C353BC2}" type="datetimeFigureOut">
              <a:rPr lang="it-IT" smtClean="0"/>
              <a:pPr/>
              <a:t>29/02/2024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DE1C8-D92B-4993-950A-4CC39A2B2A2C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="" xmlns:a16="http://schemas.microsoft.com/office/drawing/2014/main" id="{6608E192-2EF0-433A-8024-67F22F041EB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28" y="-1600"/>
            <a:ext cx="1374799" cy="137479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AB1E116B-F72E-4E11-A62D-AAE26B8D40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2558" y="2132856"/>
            <a:ext cx="10361851" cy="1470025"/>
          </a:xfrm>
        </p:spPr>
        <p:txBody>
          <a:bodyPr>
            <a:normAutofit/>
          </a:bodyPr>
          <a:lstStyle/>
          <a:p>
            <a:r>
              <a:rPr lang="en-US" dirty="0" err="1" smtClean="0">
                <a:solidFill>
                  <a:srgbClr val="002060"/>
                </a:solidFill>
              </a:rPr>
              <a:t>Introduzione</a:t>
            </a:r>
            <a:r>
              <a:rPr lang="en-US" dirty="0" smtClean="0">
                <a:solidFill>
                  <a:srgbClr val="002060"/>
                </a:solidFill>
              </a:rPr>
              <a:t> al d.lgs. 231/2001, </a:t>
            </a:r>
            <a:br>
              <a:rPr lang="en-US" dirty="0" smtClean="0">
                <a:solidFill>
                  <a:srgbClr val="002060"/>
                </a:solidFill>
              </a:rPr>
            </a:br>
            <a:r>
              <a:rPr lang="en-US" dirty="0" err="1" smtClean="0">
                <a:solidFill>
                  <a:srgbClr val="002060"/>
                </a:solidFill>
              </a:rPr>
              <a:t>ai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suoi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obiettivi</a:t>
            </a:r>
            <a:r>
              <a:rPr lang="en-US" dirty="0" smtClean="0">
                <a:solidFill>
                  <a:srgbClr val="002060"/>
                </a:solidFill>
              </a:rPr>
              <a:t> e </a:t>
            </a:r>
            <a:r>
              <a:rPr lang="en-US" dirty="0" err="1" smtClean="0">
                <a:solidFill>
                  <a:srgbClr val="002060"/>
                </a:solidFill>
              </a:rPr>
              <a:t>ai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suoi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contenuti</a:t>
            </a:r>
            <a:endParaRPr lang="en-GB" dirty="0">
              <a:solidFill>
                <a:srgbClr val="002060"/>
              </a:solidFill>
            </a:endParaRPr>
          </a:p>
        </p:txBody>
      </p:sp>
      <p:pic>
        <p:nvPicPr>
          <p:cNvPr id="6" name="Picture 17">
            <a:extLst>
              <a:ext uri="{FF2B5EF4-FFF2-40B4-BE49-F238E27FC236}">
                <a16:creationId xmlns="" xmlns:a16="http://schemas.microsoft.com/office/drawing/2014/main" id="{33BBE889-19EA-4438-B198-2A37F5DAF28B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501221" y="-1600"/>
            <a:ext cx="1900859" cy="6858000"/>
          </a:xfrm>
          <a:prstGeom prst="rect">
            <a:avLst/>
          </a:prstGeom>
        </p:spPr>
      </p:pic>
      <p:cxnSp>
        <p:nvCxnSpPr>
          <p:cNvPr id="7" name="Straight Connector 12">
            <a:extLst>
              <a:ext uri="{FF2B5EF4-FFF2-40B4-BE49-F238E27FC236}">
                <a16:creationId xmlns="" xmlns:a16="http://schemas.microsoft.com/office/drawing/2014/main" id="{4E844D55-2498-485F-A068-303F614D4BAE}"/>
              </a:ext>
            </a:extLst>
          </p:cNvPr>
          <p:cNvCxnSpPr>
            <a:cxnSpLocks/>
          </p:cNvCxnSpPr>
          <p:nvPr/>
        </p:nvCxnSpPr>
        <p:spPr>
          <a:xfrm>
            <a:off x="331734" y="5140302"/>
            <a:ext cx="10181181" cy="0"/>
          </a:xfrm>
          <a:prstGeom prst="line">
            <a:avLst/>
          </a:prstGeom>
          <a:ln w="38100">
            <a:solidFill>
              <a:srgbClr val="8FAAC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18">
            <a:extLst>
              <a:ext uri="{FF2B5EF4-FFF2-40B4-BE49-F238E27FC236}">
                <a16:creationId xmlns="" xmlns:a16="http://schemas.microsoft.com/office/drawing/2014/main" id="{7597A951-F3AF-4358-BBAF-F5E6C9E47139}"/>
              </a:ext>
            </a:extLst>
          </p:cNvPr>
          <p:cNvCxnSpPr>
            <a:cxnSpLocks/>
          </p:cNvCxnSpPr>
          <p:nvPr/>
        </p:nvCxnSpPr>
        <p:spPr>
          <a:xfrm>
            <a:off x="331734" y="6527142"/>
            <a:ext cx="10181181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CasellaDiTesto 8"/>
          <p:cNvSpPr txBox="1"/>
          <p:nvPr/>
        </p:nvSpPr>
        <p:spPr>
          <a:xfrm>
            <a:off x="3879669" y="4702628"/>
            <a:ext cx="39867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Venerdì 1 marzo 2024, </a:t>
            </a:r>
            <a:r>
              <a:rPr lang="it-IT" dirty="0" smtClean="0"/>
              <a:t>ore </a:t>
            </a:r>
            <a:r>
              <a:rPr lang="it-IT" dirty="0" smtClean="0"/>
              <a:t>9.00 </a:t>
            </a:r>
            <a:r>
              <a:rPr lang="it-IT" dirty="0" smtClean="0"/>
              <a:t>– </a:t>
            </a:r>
            <a:r>
              <a:rPr lang="it-IT" dirty="0" smtClean="0"/>
              <a:t>11.00</a:t>
            </a:r>
            <a:endParaRPr lang="it-IT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xmlns="" id="{8C0D0ED9-22F7-4699-AF14-D3C3BA0CAE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1" y="5140302"/>
            <a:ext cx="10133616" cy="1374798"/>
          </a:xfrm>
        </p:spPr>
        <p:txBody>
          <a:bodyPr>
            <a:normAutofit lnSpcReduction="10000"/>
          </a:bodyPr>
          <a:lstStyle/>
          <a:p>
            <a:endParaRPr lang="en-US" sz="1800" dirty="0">
              <a:solidFill>
                <a:schemeClr val="tx2"/>
              </a:solidFill>
            </a:endParaRPr>
          </a:p>
          <a:p>
            <a:pPr algn="r"/>
            <a:r>
              <a:rPr lang="en-GB" sz="2000" dirty="0" smtClean="0">
                <a:solidFill>
                  <a:schemeClr val="tx2"/>
                </a:solidFill>
              </a:rPr>
              <a:t>Francesco Trapella</a:t>
            </a:r>
            <a:endParaRPr lang="en-GB" sz="2000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Modelli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organizzativi</a:t>
            </a:r>
            <a:r>
              <a:rPr lang="en-GB" sz="2000" b="1" dirty="0" smtClean="0">
                <a:solidFill>
                  <a:schemeClr val="tx2"/>
                </a:solidFill>
              </a:rPr>
              <a:t> e </a:t>
            </a:r>
            <a:r>
              <a:rPr lang="en-GB" sz="2000" b="1" dirty="0" err="1" smtClean="0">
                <a:solidFill>
                  <a:schemeClr val="tx2"/>
                </a:solidFill>
              </a:rPr>
              <a:t>responsabilità</a:t>
            </a:r>
            <a:r>
              <a:rPr lang="en-GB" sz="2000" b="1" dirty="0" smtClean="0">
                <a:solidFill>
                  <a:schemeClr val="tx2"/>
                </a:solidFill>
              </a:rPr>
              <a:t> </a:t>
            </a:r>
            <a:r>
              <a:rPr lang="en-GB" sz="2000" b="1" dirty="0" err="1" smtClean="0">
                <a:solidFill>
                  <a:schemeClr val="tx2"/>
                </a:solidFill>
              </a:rPr>
              <a:t>d’impresa</a:t>
            </a:r>
            <a:r>
              <a:rPr lang="en-GB" sz="2000" b="1" dirty="0" smtClean="0">
                <a:solidFill>
                  <a:schemeClr val="tx2"/>
                </a:solidFill>
              </a:rPr>
              <a:t>/B</a:t>
            </a:r>
            <a:endParaRPr lang="en-GB" sz="2000" b="1" dirty="0">
              <a:solidFill>
                <a:schemeClr val="tx2"/>
              </a:solidFill>
            </a:endParaRPr>
          </a:p>
          <a:p>
            <a:pPr algn="r"/>
            <a:r>
              <a:rPr lang="en-GB" sz="2000" b="1" dirty="0" err="1" smtClean="0">
                <a:solidFill>
                  <a:schemeClr val="tx2"/>
                </a:solidFill>
              </a:rPr>
              <a:t>Lezione</a:t>
            </a:r>
            <a:r>
              <a:rPr lang="en-GB" sz="2000" b="1" dirty="0" smtClean="0">
                <a:solidFill>
                  <a:schemeClr val="tx2"/>
                </a:solidFill>
              </a:rPr>
              <a:t> 1</a:t>
            </a:r>
            <a:endParaRPr lang="en-GB" sz="2000" b="1" dirty="0">
              <a:solidFill>
                <a:schemeClr val="tx2"/>
              </a:solidFill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119542" y="260648"/>
            <a:ext cx="1009650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i="1" dirty="0" err="1" smtClean="0">
                <a:solidFill>
                  <a:schemeClr val="tx2"/>
                </a:solidFill>
              </a:rPr>
              <a:t>Societas</a:t>
            </a:r>
            <a:r>
              <a:rPr lang="en-US" sz="3600" b="1" i="1" dirty="0" smtClean="0">
                <a:solidFill>
                  <a:schemeClr val="tx2"/>
                </a:solidFill>
              </a:rPr>
              <a:t> </a:t>
            </a:r>
            <a:r>
              <a:rPr lang="en-US" sz="3600" b="1" i="1" dirty="0" err="1" smtClean="0">
                <a:solidFill>
                  <a:schemeClr val="tx2"/>
                </a:solidFill>
              </a:rPr>
              <a:t>delinquere</a:t>
            </a:r>
            <a:r>
              <a:rPr lang="en-US" sz="3600" b="1" i="1" dirty="0" smtClean="0">
                <a:solidFill>
                  <a:schemeClr val="tx2"/>
                </a:solidFill>
              </a:rPr>
              <a:t> non </a:t>
            </a:r>
            <a:r>
              <a:rPr lang="en-US" sz="3600" b="1" i="1" dirty="0" err="1" smtClean="0">
                <a:solidFill>
                  <a:schemeClr val="tx2"/>
                </a:solidFill>
              </a:rPr>
              <a:t>potest</a:t>
            </a:r>
            <a:endParaRPr lang="en-US" sz="3600" b="1" i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Introduzione al d.lgs. 231/2001, ai suoi obiettivi e ai suoi contenuti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49068AD8-B866-46FD-9907-DE4CF7A8198B}"/>
              </a:ext>
            </a:extLst>
          </p:cNvPr>
          <p:cNvCxnSpPr>
            <a:cxnSpLocks/>
          </p:cNvCxnSpPr>
          <p:nvPr/>
        </p:nvCxnSpPr>
        <p:spPr>
          <a:xfrm>
            <a:off x="84913" y="938086"/>
            <a:ext cx="5010676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4C674A1-BBE2-4B3C-9041-F9BB6EF1568C}"/>
              </a:ext>
            </a:extLst>
          </p:cNvPr>
          <p:cNvSpPr txBox="1"/>
          <p:nvPr/>
        </p:nvSpPr>
        <p:spPr>
          <a:xfrm>
            <a:off x="74028" y="912163"/>
            <a:ext cx="1211638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1* </a:t>
            </a:r>
            <a:r>
              <a:rPr lang="en-US" sz="2200" i="1" dirty="0" err="1" smtClean="0"/>
              <a:t>Concetto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sconfessato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negli</a:t>
            </a:r>
            <a:r>
              <a:rPr lang="en-US" sz="2200" i="1" dirty="0" smtClean="0"/>
              <a:t> USA </a:t>
            </a:r>
            <a:endParaRPr lang="hr-HR" sz="2200" i="1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="" xmlns:a16="http://schemas.microsoft.com/office/drawing/2014/main" id="{9222E6E7-BB8B-4254-A592-EC766F78A569}"/>
              </a:ext>
            </a:extLst>
          </p:cNvPr>
          <p:cNvCxnSpPr>
            <a:cxnSpLocks/>
          </p:cNvCxnSpPr>
          <p:nvPr/>
        </p:nvCxnSpPr>
        <p:spPr>
          <a:xfrm flipV="1">
            <a:off x="74028" y="1364315"/>
            <a:ext cx="5043325" cy="133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158A34BA-3E21-4F90-A36C-9D3E95E3F2CC}"/>
              </a:ext>
            </a:extLst>
          </p:cNvPr>
          <p:cNvCxnSpPr>
            <a:cxnSpLocks/>
          </p:cNvCxnSpPr>
          <p:nvPr/>
        </p:nvCxnSpPr>
        <p:spPr>
          <a:xfrm flipV="1">
            <a:off x="63139" y="3605470"/>
            <a:ext cx="4981096" cy="7711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78A0C3DB-A885-49EF-8782-BEA73262DE9C}"/>
              </a:ext>
            </a:extLst>
          </p:cNvPr>
          <p:cNvCxnSpPr>
            <a:cxnSpLocks/>
          </p:cNvCxnSpPr>
          <p:nvPr/>
        </p:nvCxnSpPr>
        <p:spPr>
          <a:xfrm flipV="1">
            <a:off x="74027" y="4033044"/>
            <a:ext cx="5015769" cy="771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AEEFC91-05B0-4F0A-90A1-5B0E618B99B2}"/>
              </a:ext>
            </a:extLst>
          </p:cNvPr>
          <p:cNvSpPr txBox="1"/>
          <p:nvPr/>
        </p:nvSpPr>
        <p:spPr>
          <a:xfrm>
            <a:off x="106679" y="3611378"/>
            <a:ext cx="46591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2* </a:t>
            </a:r>
            <a:r>
              <a:rPr lang="en-US" sz="2200" i="1" dirty="0" smtClean="0"/>
              <a:t>… e </a:t>
            </a:r>
            <a:r>
              <a:rPr lang="en-US" sz="2200" i="1" dirty="0" err="1" smtClean="0"/>
              <a:t>nell’Unione</a:t>
            </a:r>
            <a:r>
              <a:rPr lang="en-US" sz="2200" i="1" dirty="0" smtClean="0"/>
              <a:t> </a:t>
            </a:r>
            <a:r>
              <a:rPr lang="en-US" sz="2200" i="1" dirty="0" err="1" smtClean="0"/>
              <a:t>europea</a:t>
            </a:r>
            <a:endParaRPr lang="hr-HR" sz="2200" i="1" dirty="0"/>
          </a:p>
        </p:txBody>
      </p:sp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33" name="CasellaDiTesto 32"/>
          <p:cNvSpPr txBox="1"/>
          <p:nvPr/>
        </p:nvSpPr>
        <p:spPr>
          <a:xfrm>
            <a:off x="262558" y="1484784"/>
            <a:ext cx="11161240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Interstate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Commercial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Act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(1887),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Elkins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Act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(1903),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Clayton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Antitrust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Act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(1914) – Il diritto federale introduce </a:t>
            </a:r>
            <a:r>
              <a:rPr lang="it-IT" sz="1600" u="sng" dirty="0" smtClean="0">
                <a:solidFill>
                  <a:prstClr val="black"/>
                </a:solidFill>
                <a:latin typeface="Georgia"/>
              </a:rPr>
              <a:t>sanzioni finanziare e </a:t>
            </a:r>
            <a:r>
              <a:rPr lang="it-IT" sz="1600" u="sng" dirty="0" err="1" smtClean="0">
                <a:solidFill>
                  <a:prstClr val="black"/>
                </a:solidFill>
                <a:latin typeface="Georgia"/>
              </a:rPr>
              <a:t>interdittive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a carico degli enti che pratichino condotte volte ad abusare della propria posizione economica e/o a conquistare l’indebito monopolio sul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mercato;</a:t>
            </a:r>
          </a:p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New 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York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Central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&amp;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Huston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 River R.R. vs.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United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</a:t>
            </a:r>
            <a:r>
              <a:rPr lang="it-IT" sz="1600" i="1" dirty="0" err="1" smtClean="0">
                <a:solidFill>
                  <a:prstClr val="black"/>
                </a:solidFill>
                <a:latin typeface="Georgia"/>
              </a:rPr>
              <a:t>States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(1909) – </a:t>
            </a:r>
            <a:r>
              <a:rPr lang="it-IT" sz="1600" u="sng" dirty="0" smtClean="0">
                <a:solidFill>
                  <a:prstClr val="black"/>
                </a:solidFill>
                <a:latin typeface="Georgia"/>
              </a:rPr>
              <a:t>Legittimità costituzionale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del principio di responsabilità penale delle persone giuridiche;</a:t>
            </a:r>
          </a:p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New  Deal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– protezione normativa dei consumatori, lotta alle frodi e al riciclaggio del denaro sporco.</a:t>
            </a:r>
            <a:endParaRPr lang="it-IT" sz="1600" i="1" dirty="0" smtClean="0">
              <a:solidFill>
                <a:prstClr val="black"/>
              </a:solidFill>
              <a:latin typeface="Georgia"/>
            </a:endParaRPr>
          </a:p>
          <a:p>
            <a:pPr algn="just"/>
            <a:endParaRPr lang="it-IT" dirty="0"/>
          </a:p>
        </p:txBody>
      </p:sp>
      <p:sp>
        <p:nvSpPr>
          <p:cNvPr id="34" name="Rettangolo 33"/>
          <p:cNvSpPr/>
          <p:nvPr/>
        </p:nvSpPr>
        <p:spPr>
          <a:xfrm>
            <a:off x="0" y="4149080"/>
            <a:ext cx="11711830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	Raccomandazioni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del Consiglio d’Europa R (77) 28 (protezione dell’ambiente), R (82) 15 (tutela dei consumatori) – </a:t>
            </a:r>
            <a:r>
              <a:rPr lang="it-IT" sz="1600" i="1" u="sng" dirty="0" smtClean="0">
                <a:solidFill>
                  <a:prstClr val="black"/>
                </a:solidFill>
                <a:latin typeface="Georgia"/>
              </a:rPr>
              <a:t>soft 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	</a:t>
            </a:r>
            <a:r>
              <a:rPr lang="it-IT" sz="1600" i="1" u="sng" dirty="0" err="1" smtClean="0">
                <a:solidFill>
                  <a:prstClr val="black"/>
                </a:solidFill>
                <a:latin typeface="Georgia"/>
              </a:rPr>
              <a:t>law</a:t>
            </a:r>
            <a:r>
              <a:rPr lang="it-IT" sz="1600" i="1" dirty="0" smtClean="0">
                <a:solidFill>
                  <a:prstClr val="black"/>
                </a:solidFill>
                <a:latin typeface="Georgia"/>
              </a:rPr>
              <a:t>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settoriale;</a:t>
            </a:r>
          </a:p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	Raccomandazione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R (88) 18 del Consiglio d’Europa (Comitato dei Ministri) – </a:t>
            </a:r>
            <a:r>
              <a:rPr lang="it-IT" sz="1600" i="1" u="sng" dirty="0" smtClean="0">
                <a:solidFill>
                  <a:prstClr val="black"/>
                </a:solidFill>
                <a:latin typeface="Georgia"/>
              </a:rPr>
              <a:t>soft </a:t>
            </a:r>
            <a:r>
              <a:rPr lang="it-IT" sz="1600" i="1" u="sng" dirty="0" err="1" smtClean="0">
                <a:solidFill>
                  <a:prstClr val="black"/>
                </a:solidFill>
                <a:latin typeface="Georgia"/>
              </a:rPr>
              <a:t>law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con approccio generalista;</a:t>
            </a:r>
          </a:p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	Secondo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protocollo della </a:t>
            </a:r>
            <a:r>
              <a:rPr lang="it-IT" sz="1600" u="sng" dirty="0" smtClean="0">
                <a:solidFill>
                  <a:prstClr val="black"/>
                </a:solidFill>
                <a:latin typeface="Georgia"/>
              </a:rPr>
              <a:t>Convenzione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sulla protezione degli interessi finanziari (PIF) della C.E. (Bruxelles, 19.6.1997);</a:t>
            </a:r>
          </a:p>
          <a:p>
            <a:pPr marL="658368" lvl="1" indent="-246888" algn="just">
              <a:spcBef>
                <a:spcPts val="300"/>
              </a:spcBef>
              <a:buClr>
                <a:srgbClr val="78397A"/>
              </a:buClr>
            </a:pP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	</a:t>
            </a:r>
            <a:r>
              <a:rPr lang="it-IT" sz="1600" u="sng" dirty="0" smtClean="0">
                <a:solidFill>
                  <a:prstClr val="black"/>
                </a:solidFill>
                <a:latin typeface="Georgia"/>
              </a:rPr>
              <a:t>Convenzione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 </a:t>
            </a:r>
            <a:r>
              <a:rPr lang="it-IT" sz="1600" dirty="0" smtClean="0">
                <a:solidFill>
                  <a:prstClr val="black"/>
                </a:solidFill>
                <a:latin typeface="Georgia"/>
              </a:rPr>
              <a:t>penale sulla corruzione (Strasburgo, 27.11.1998).</a:t>
            </a:r>
            <a:endParaRPr lang="it-IT" sz="1600" dirty="0" smtClean="0">
              <a:solidFill>
                <a:prstClr val="black"/>
              </a:solidFill>
              <a:latin typeface="Georgia"/>
            </a:endParaRPr>
          </a:p>
        </p:txBody>
      </p:sp>
      <p:sp>
        <p:nvSpPr>
          <p:cNvPr id="36" name="CasellaDiTesto 35"/>
          <p:cNvSpPr txBox="1"/>
          <p:nvPr/>
        </p:nvSpPr>
        <p:spPr>
          <a:xfrm>
            <a:off x="3430910" y="3645024"/>
            <a:ext cx="8208912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Tutela dell’ordine pubblico, ma pure della libera circolazione dei capitali.</a:t>
            </a:r>
            <a:endParaRPr lang="it-IT" sz="1600" dirty="0"/>
          </a:p>
        </p:txBody>
      </p:sp>
      <p:sp>
        <p:nvSpPr>
          <p:cNvPr id="37" name="CasellaDiTesto 36"/>
          <p:cNvSpPr txBox="1"/>
          <p:nvPr/>
        </p:nvSpPr>
        <p:spPr>
          <a:xfrm>
            <a:off x="4150990" y="980728"/>
            <a:ext cx="7416824" cy="33855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1600" dirty="0" smtClean="0"/>
              <a:t>Concezione liberale (interesse economico) … e necessità di mantenere l’ordine pubblico</a:t>
            </a:r>
            <a:endParaRPr lang="it-IT" sz="1600" dirty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2"/>
                </a:solidFill>
              </a:rPr>
              <a:t>Il panorama </a:t>
            </a:r>
            <a:r>
              <a:rPr lang="en-US" sz="3600" b="1" dirty="0" err="1" smtClean="0">
                <a:solidFill>
                  <a:schemeClr val="tx2"/>
                </a:solidFill>
              </a:rPr>
              <a:t>italiano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Introduzione al d.lgs. 231/2001, ai suoi obiettivi e ai suoi contenuti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478582" y="980728"/>
            <a:ext cx="446449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err="1" smtClean="0"/>
              <a:t>COST</a:t>
            </a:r>
            <a:r>
              <a:rPr lang="it-IT" dirty="0" smtClean="0"/>
              <a:t>. Art. 41, c. 2 – [L’iniziativa economica] </a:t>
            </a:r>
            <a:r>
              <a:rPr lang="it-IT" u="sng" dirty="0" smtClean="0"/>
              <a:t>non può svolgersi in contrasto </a:t>
            </a:r>
            <a:r>
              <a:rPr lang="it-IT" dirty="0" smtClean="0"/>
              <a:t>con l’</a:t>
            </a:r>
            <a:r>
              <a:rPr lang="it-IT" u="sng" dirty="0" smtClean="0"/>
              <a:t>utilità sociale</a:t>
            </a:r>
            <a:r>
              <a:rPr lang="it-IT" dirty="0" smtClean="0"/>
              <a:t> o in modo da recare danno alla </a:t>
            </a:r>
            <a:r>
              <a:rPr lang="it-IT" u="sng" dirty="0" smtClean="0"/>
              <a:t>salute</a:t>
            </a:r>
            <a:r>
              <a:rPr lang="it-IT" dirty="0" smtClean="0"/>
              <a:t>, all’</a:t>
            </a:r>
            <a:r>
              <a:rPr lang="it-IT" u="sng" dirty="0" smtClean="0"/>
              <a:t>ambiente</a:t>
            </a:r>
            <a:r>
              <a:rPr lang="it-IT" dirty="0" smtClean="0"/>
              <a:t>, alla </a:t>
            </a:r>
            <a:r>
              <a:rPr lang="it-IT" u="sng" dirty="0" smtClean="0"/>
              <a:t>sicurezza</a:t>
            </a:r>
            <a:r>
              <a:rPr lang="it-IT" dirty="0" smtClean="0"/>
              <a:t>, alla </a:t>
            </a:r>
            <a:r>
              <a:rPr lang="it-IT" u="sng" dirty="0" smtClean="0"/>
              <a:t>libertà</a:t>
            </a:r>
            <a:r>
              <a:rPr lang="it-IT" dirty="0" smtClean="0"/>
              <a:t>, alla </a:t>
            </a:r>
            <a:r>
              <a:rPr lang="it-IT" u="sng" dirty="0" smtClean="0"/>
              <a:t>dignità umana</a:t>
            </a:r>
            <a:r>
              <a:rPr lang="it-IT" dirty="0" smtClean="0"/>
              <a:t>.</a:t>
            </a:r>
            <a:endParaRPr lang="it-IT" dirty="0"/>
          </a:p>
        </p:txBody>
      </p:sp>
      <p:sp>
        <p:nvSpPr>
          <p:cNvPr id="18" name="CasellaDiTesto 17"/>
          <p:cNvSpPr txBox="1"/>
          <p:nvPr/>
        </p:nvSpPr>
        <p:spPr>
          <a:xfrm>
            <a:off x="6887294" y="1124744"/>
            <a:ext cx="309634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ORDINE PUBBLICO </a:t>
            </a:r>
            <a:r>
              <a:rPr lang="it-IT" dirty="0" smtClean="0"/>
              <a:t>(</a:t>
            </a:r>
            <a:r>
              <a:rPr lang="it-IT" i="1" dirty="0" smtClean="0"/>
              <a:t>Public Policy</a:t>
            </a:r>
            <a:r>
              <a:rPr lang="it-IT" dirty="0" smtClean="0"/>
              <a:t> – New York </a:t>
            </a:r>
            <a:r>
              <a:rPr lang="it-IT" dirty="0" err="1" smtClean="0"/>
              <a:t>Central</a:t>
            </a:r>
            <a:r>
              <a:rPr lang="it-IT" dirty="0" smtClean="0"/>
              <a:t> &amp; </a:t>
            </a:r>
            <a:r>
              <a:rPr lang="it-IT" dirty="0" err="1" smtClean="0"/>
              <a:t>Huston</a:t>
            </a:r>
            <a:r>
              <a:rPr lang="it-IT" dirty="0" smtClean="0"/>
              <a:t> River R.R. – 1909)</a:t>
            </a:r>
            <a:endParaRPr lang="it-IT" dirty="0"/>
          </a:p>
        </p:txBody>
      </p:sp>
      <p:cxnSp>
        <p:nvCxnSpPr>
          <p:cNvPr id="19" name="Connettore 2 18"/>
          <p:cNvCxnSpPr>
            <a:endCxn id="18" idx="1"/>
          </p:cNvCxnSpPr>
          <p:nvPr/>
        </p:nvCxnSpPr>
        <p:spPr>
          <a:xfrm flipV="1">
            <a:off x="4943078" y="1724909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/>
          <p:cNvSpPr txBox="1"/>
          <p:nvPr/>
        </p:nvSpPr>
        <p:spPr>
          <a:xfrm>
            <a:off x="2566814" y="3284984"/>
            <a:ext cx="388843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C.P. – </a:t>
            </a:r>
            <a:r>
              <a:rPr lang="it-IT" b="1" dirty="0" smtClean="0"/>
              <a:t>Non</a:t>
            </a:r>
            <a:r>
              <a:rPr lang="it-IT" dirty="0" smtClean="0"/>
              <a:t> prevede profili di responsabilità da reato per le persone giuridiche.</a:t>
            </a:r>
            <a:endParaRPr lang="it-IT" dirty="0"/>
          </a:p>
        </p:txBody>
      </p:sp>
      <p:cxnSp>
        <p:nvCxnSpPr>
          <p:cNvPr id="22" name="Connettore 1 21"/>
          <p:cNvCxnSpPr/>
          <p:nvPr/>
        </p:nvCxnSpPr>
        <p:spPr>
          <a:xfrm>
            <a:off x="1558702" y="2492896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ttore 2 23"/>
          <p:cNvCxnSpPr/>
          <p:nvPr/>
        </p:nvCxnSpPr>
        <p:spPr>
          <a:xfrm flipV="1">
            <a:off x="1558702" y="3789040"/>
            <a:ext cx="10081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asellaDiTesto 25"/>
          <p:cNvSpPr txBox="1"/>
          <p:nvPr/>
        </p:nvSpPr>
        <p:spPr>
          <a:xfrm>
            <a:off x="6743278" y="3140968"/>
            <a:ext cx="4968552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DIRITTO DELL’U.E. </a:t>
            </a:r>
            <a:r>
              <a:rPr lang="it-IT" dirty="0" smtClean="0"/>
              <a:t>(</a:t>
            </a:r>
            <a:r>
              <a:rPr lang="it-IT" i="1" dirty="0" err="1" smtClean="0"/>
              <a:t>Soft-law</a:t>
            </a:r>
            <a:r>
              <a:rPr lang="it-IT" dirty="0" smtClean="0"/>
              <a:t>,</a:t>
            </a:r>
            <a:r>
              <a:rPr lang="it-IT" i="1" dirty="0" smtClean="0"/>
              <a:t> </a:t>
            </a:r>
            <a:r>
              <a:rPr lang="it-IT" dirty="0" smtClean="0"/>
              <a:t>raccomandazioni </a:t>
            </a:r>
            <a:r>
              <a:rPr lang="it-IT" dirty="0" smtClean="0"/>
              <a:t>e Convenzione PIF</a:t>
            </a:r>
            <a:r>
              <a:rPr lang="it-IT" dirty="0" smtClean="0"/>
              <a:t>) </a:t>
            </a:r>
            <a:r>
              <a:rPr lang="it-IT" dirty="0" smtClean="0">
                <a:sym typeface="Wingdings" pitchFamily="2" charset="2"/>
              </a:rPr>
              <a:t> </a:t>
            </a:r>
            <a:r>
              <a:rPr lang="it-IT" i="1" dirty="0" smtClean="0">
                <a:sym typeface="Wingdings" pitchFamily="2" charset="2"/>
              </a:rPr>
              <a:t>Il diritto U.E. NON prevede la responsabilità penale degli enti, MA la tutela degli interessi finanziari dell’U.E. attraverso la repressione penale delle condotte individuali. </a:t>
            </a:r>
            <a:endParaRPr lang="it-IT" dirty="0"/>
          </a:p>
        </p:txBody>
      </p:sp>
      <p:sp>
        <p:nvSpPr>
          <p:cNvPr id="31" name="CasellaDiTesto 30"/>
          <p:cNvSpPr txBox="1"/>
          <p:nvPr/>
        </p:nvSpPr>
        <p:spPr>
          <a:xfrm>
            <a:off x="478582" y="4725144"/>
            <a:ext cx="11233248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LA SOLUZIONE ITALIANA</a:t>
            </a:r>
          </a:p>
          <a:p>
            <a:pPr algn="just"/>
            <a:r>
              <a:rPr lang="it-IT" b="1" dirty="0" smtClean="0"/>
              <a:t>PROGETTO </a:t>
            </a:r>
            <a:r>
              <a:rPr lang="it-IT" b="1" dirty="0" smtClean="0"/>
              <a:t>COMMISSIONE GROSSO </a:t>
            </a:r>
            <a:r>
              <a:rPr lang="it-IT" dirty="0" smtClean="0"/>
              <a:t>per la riforma del codice penale – parte generale (1998 – 2001) [</a:t>
            </a:r>
            <a:r>
              <a:rPr lang="it-IT" u="sng" dirty="0" smtClean="0"/>
              <a:t>Il progetto non si è mai tradotto in legge vigente</a:t>
            </a:r>
            <a:r>
              <a:rPr lang="it-IT" dirty="0" smtClean="0"/>
              <a:t>]</a:t>
            </a:r>
          </a:p>
          <a:p>
            <a:pPr algn="just"/>
            <a:r>
              <a:rPr lang="it-IT" b="1" dirty="0" err="1" smtClean="0"/>
              <a:t>D.LGS.</a:t>
            </a:r>
            <a:r>
              <a:rPr lang="it-IT" b="1" dirty="0" smtClean="0"/>
              <a:t> 8 GIUGNO 2001, N. 231 </a:t>
            </a:r>
            <a:r>
              <a:rPr lang="it-IT" dirty="0" smtClean="0"/>
              <a:t>[Attualmente in vigore</a:t>
            </a:r>
            <a:r>
              <a:rPr lang="it-IT" dirty="0" smtClean="0"/>
              <a:t>] </a:t>
            </a:r>
            <a:r>
              <a:rPr lang="it-IT" b="1" dirty="0" smtClean="0"/>
              <a:t>… integrato da una serie numerosa di modifiche, anche recentissime.</a:t>
            </a:r>
            <a:endParaRPr lang="it-IT" dirty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Gestazione</a:t>
            </a:r>
            <a:r>
              <a:rPr lang="en-US" sz="3600" b="1" dirty="0" smtClean="0">
                <a:solidFill>
                  <a:schemeClr val="tx2"/>
                </a:solidFill>
              </a:rPr>
              <a:t> del d.lgs. 231/2001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Introduzione al d.lgs. 231/2001, ai suoi obiettivi e ai suoi contenuti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262558" y="764704"/>
            <a:ext cx="1166529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Legge 29.9.2000, n. 300 </a:t>
            </a:r>
            <a:r>
              <a:rPr lang="it-IT" dirty="0" smtClean="0"/>
              <a:t>– </a:t>
            </a:r>
            <a:r>
              <a:rPr lang="it-IT" dirty="0" smtClean="0"/>
              <a:t>delega al Governo per l’articolazione di un sistema di responsabilità amministrativa degli enti (art. 11</a:t>
            </a:r>
            <a:r>
              <a:rPr lang="it-IT" dirty="0" smtClean="0"/>
              <a:t>).</a:t>
            </a:r>
            <a:endParaRPr lang="it-IT" dirty="0" smtClean="0"/>
          </a:p>
        </p:txBody>
      </p:sp>
      <p:sp>
        <p:nvSpPr>
          <p:cNvPr id="16" name="CasellaDiTesto 15"/>
          <p:cNvSpPr txBox="1"/>
          <p:nvPr/>
        </p:nvSpPr>
        <p:spPr>
          <a:xfrm>
            <a:off x="262558" y="1484784"/>
            <a:ext cx="1166529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Diversi livelli di responsabilità (… e quindi, di applicabilità del d.lgs. 231/2001)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i="1" dirty="0" smtClean="0"/>
              <a:t>Applicabilità ordinaria del d.lgs. 231/2001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Reati </a:t>
            </a:r>
            <a:r>
              <a:rPr lang="it-IT" dirty="0" smtClean="0"/>
              <a:t>commessi non per una volontà sociale, ma per </a:t>
            </a:r>
            <a:r>
              <a:rPr lang="it-IT" u="sng" dirty="0" smtClean="0"/>
              <a:t>difetto di controllo o di organizzazione</a:t>
            </a:r>
            <a:r>
              <a:rPr lang="it-IT" dirty="0" smtClean="0"/>
              <a:t> da parte degli apicali</a:t>
            </a:r>
            <a:r>
              <a:rPr lang="it-IT" dirty="0" smtClean="0"/>
              <a:t>;</a:t>
            </a:r>
            <a:endParaRPr lang="it-IT" dirty="0" smtClean="0"/>
          </a:p>
          <a:p>
            <a:pPr lvl="1" algn="just">
              <a:buFont typeface="Arial" pitchFamily="34" charset="0"/>
              <a:buChar char="•"/>
            </a:pPr>
            <a:r>
              <a:rPr lang="it-IT" b="1" dirty="0" smtClean="0"/>
              <a:t> </a:t>
            </a:r>
            <a:r>
              <a:rPr lang="it-IT" dirty="0" smtClean="0"/>
              <a:t>Reati </a:t>
            </a:r>
            <a:r>
              <a:rPr lang="it-IT" dirty="0" smtClean="0"/>
              <a:t>commessi nell’ambito di una </a:t>
            </a:r>
            <a:r>
              <a:rPr lang="it-IT" u="sng" dirty="0" smtClean="0"/>
              <a:t>diffusa politica aziendale</a:t>
            </a:r>
            <a:r>
              <a:rPr lang="it-IT" dirty="0" smtClean="0"/>
              <a:t> (e, quindi, frutto della volontà dei vertici</a:t>
            </a:r>
            <a:r>
              <a:rPr lang="it-IT" dirty="0" smtClean="0"/>
              <a:t>).</a:t>
            </a:r>
          </a:p>
          <a:p>
            <a:pPr algn="just">
              <a:buFont typeface="Arial" pitchFamily="34" charset="0"/>
              <a:buChar char="•"/>
            </a:pPr>
            <a:r>
              <a:rPr lang="it-IT" i="1" dirty="0" smtClean="0"/>
              <a:t>Applicabilità straordinaria del d.lgs. 231/2001 (il decreto non è stato pensato per questi casi, ma è comunque applicabile)</a:t>
            </a:r>
          </a:p>
          <a:p>
            <a:pPr lvl="1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err="1" smtClean="0"/>
              <a:t>Funzionalizzazione</a:t>
            </a:r>
            <a:r>
              <a:rPr lang="it-IT" u="sng" dirty="0" smtClean="0"/>
              <a:t> </a:t>
            </a:r>
            <a:r>
              <a:rPr lang="it-IT" u="sng" dirty="0" smtClean="0"/>
              <a:t>criminosa</a:t>
            </a:r>
            <a:r>
              <a:rPr lang="it-IT" dirty="0" smtClean="0"/>
              <a:t>, cioè l’impresa intrinsecamente illecita</a:t>
            </a:r>
            <a:r>
              <a:rPr lang="it-IT" dirty="0" smtClean="0"/>
              <a:t>.</a:t>
            </a:r>
            <a:endParaRPr lang="it-IT" dirty="0" smtClean="0"/>
          </a:p>
        </p:txBody>
      </p:sp>
      <p:sp>
        <p:nvSpPr>
          <p:cNvPr id="20" name="CasellaDiTesto 19"/>
          <p:cNvSpPr txBox="1"/>
          <p:nvPr/>
        </p:nvSpPr>
        <p:spPr>
          <a:xfrm>
            <a:off x="262558" y="3284984"/>
            <a:ext cx="11665296" cy="28623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Rapporti con il principio di colpevolezza (art. 27, comma 1, Cost.)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Concezione </a:t>
            </a:r>
            <a:r>
              <a:rPr lang="it-IT" dirty="0" smtClean="0"/>
              <a:t>psicologica (responsabilità nei termini di un </a:t>
            </a:r>
            <a:r>
              <a:rPr lang="it-IT" b="1" dirty="0" smtClean="0"/>
              <a:t>nesso psicologico</a:t>
            </a:r>
            <a:r>
              <a:rPr lang="it-IT" dirty="0" smtClean="0"/>
              <a:t> tra l’autore e il fatto), inapplicabile agli </a:t>
            </a:r>
            <a:r>
              <a:rPr lang="it-IT" dirty="0" smtClean="0"/>
              <a:t>enti;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Concezione </a:t>
            </a:r>
            <a:r>
              <a:rPr lang="it-IT" dirty="0" smtClean="0"/>
              <a:t>normativa (responsabilità nei termini della </a:t>
            </a:r>
            <a:r>
              <a:rPr lang="it-IT" b="1" dirty="0" err="1" smtClean="0"/>
              <a:t>rimproverabilità</a:t>
            </a:r>
            <a:r>
              <a:rPr lang="it-IT" dirty="0" smtClean="0"/>
              <a:t> del comportamento in addebito), applicabile agli enti</a:t>
            </a:r>
            <a:r>
              <a:rPr lang="it-IT" dirty="0" smtClean="0"/>
              <a:t>.</a:t>
            </a:r>
          </a:p>
          <a:p>
            <a:pPr algn="just"/>
            <a:r>
              <a:rPr lang="it-IT" dirty="0" smtClean="0"/>
              <a:t>	</a:t>
            </a:r>
            <a:r>
              <a:rPr lang="it-IT" dirty="0" smtClean="0"/>
              <a:t>Atteggiamento “</a:t>
            </a:r>
            <a:r>
              <a:rPr lang="it-IT" b="1" dirty="0" smtClean="0"/>
              <a:t>prudente</a:t>
            </a:r>
            <a:r>
              <a:rPr lang="it-IT" dirty="0" smtClean="0"/>
              <a:t>” del legislatore che ha coniato una responsabilità </a:t>
            </a:r>
            <a:r>
              <a:rPr lang="it-IT" b="1" dirty="0" smtClean="0"/>
              <a:t>AMMINISTRATIVA</a:t>
            </a:r>
            <a:r>
              <a:rPr lang="it-IT" dirty="0" smtClean="0"/>
              <a:t> derivante da </a:t>
            </a:r>
            <a:r>
              <a:rPr lang="it-IT" dirty="0" smtClean="0"/>
              <a:t>	REATO</a:t>
            </a:r>
            <a:r>
              <a:rPr lang="it-IT" dirty="0" smtClean="0"/>
              <a:t>. Quindi:</a:t>
            </a:r>
          </a:p>
          <a:p>
            <a:pPr lvl="2"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dirty="0" smtClean="0"/>
              <a:t>PRESUPPOSTO </a:t>
            </a:r>
            <a:r>
              <a:rPr lang="it-IT" dirty="0" smtClean="0"/>
              <a:t>– </a:t>
            </a:r>
            <a:r>
              <a:rPr lang="it-IT" u="sng" dirty="0" smtClean="0"/>
              <a:t>Fatto penalmente rilevante</a:t>
            </a:r>
            <a:r>
              <a:rPr lang="it-IT" dirty="0" smtClean="0"/>
              <a:t> (da cui originano profili di responsabilità);</a:t>
            </a:r>
          </a:p>
          <a:p>
            <a:pPr lvl="2" algn="just">
              <a:buFont typeface="Arial" pitchFamily="34" charset="0"/>
              <a:buChar char="•"/>
            </a:pPr>
            <a:r>
              <a:rPr lang="it-IT" dirty="0" smtClean="0"/>
              <a:t> CONSEGUENZA – </a:t>
            </a:r>
            <a:r>
              <a:rPr lang="it-IT" u="sng" dirty="0" smtClean="0"/>
              <a:t>Responsabilità di tipo amministrativo</a:t>
            </a:r>
            <a:r>
              <a:rPr lang="it-IT" dirty="0" smtClean="0"/>
              <a:t> (≠ L. 689/1981)</a:t>
            </a:r>
          </a:p>
          <a:p>
            <a:pPr lvl="2" algn="just">
              <a:buFont typeface="Arial" pitchFamily="34" charset="0"/>
              <a:buChar char="•"/>
            </a:pPr>
            <a:r>
              <a:rPr lang="it-IT" dirty="0" smtClean="0"/>
              <a:t> OBIETTIVO – Coniugare le garanzie tipiche dell’accertamento penale con i principi efficientistici propri del diritto amministrativo. </a:t>
            </a:r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Struttura</a:t>
            </a:r>
            <a:r>
              <a:rPr lang="en-US" sz="3600" b="1" dirty="0" smtClean="0">
                <a:solidFill>
                  <a:schemeClr val="tx2"/>
                </a:solidFill>
              </a:rPr>
              <a:t> del d.lgs. 231/2001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Introduzione al d.lgs. 231/2001, ai suoi obiettivi e ai suoi contenuti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262558" y="764704"/>
            <a:ext cx="11665296" cy="535531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dirty="0" smtClean="0"/>
              <a:t>Corpo di </a:t>
            </a:r>
            <a:r>
              <a:rPr lang="it-IT" b="1" dirty="0" smtClean="0"/>
              <a:t>85 articoli </a:t>
            </a:r>
            <a:r>
              <a:rPr lang="it-IT" dirty="0" smtClean="0"/>
              <a:t>suddivisi in </a:t>
            </a:r>
            <a:r>
              <a:rPr lang="it-IT" b="1" dirty="0" smtClean="0"/>
              <a:t>4 capi</a:t>
            </a:r>
            <a:r>
              <a:rPr lang="it-IT" dirty="0" smtClean="0"/>
              <a:t>, a loro volta ripartiti in </a:t>
            </a:r>
            <a:r>
              <a:rPr lang="it-IT" b="1" dirty="0" smtClean="0"/>
              <a:t>sezioni</a:t>
            </a:r>
            <a:r>
              <a:rPr lang="it-IT" dirty="0" smtClean="0"/>
              <a:t>.</a:t>
            </a:r>
            <a:endParaRPr lang="it-IT" dirty="0" smtClean="0"/>
          </a:p>
          <a:p>
            <a:pPr lvl="1" algn="just"/>
            <a:r>
              <a:rPr lang="it-IT" b="1" cap="small" dirty="0" smtClean="0"/>
              <a:t>Capo I – </a:t>
            </a:r>
            <a:r>
              <a:rPr lang="it-IT" b="1" i="1" cap="small" dirty="0" smtClean="0"/>
              <a:t>Responsabilità amministrativa dell’ente</a:t>
            </a:r>
            <a:endParaRPr lang="it-IT" b="1" cap="small" dirty="0" smtClean="0"/>
          </a:p>
          <a:p>
            <a:pPr lvl="2" algn="just"/>
            <a:r>
              <a:rPr lang="it-IT" dirty="0" smtClean="0"/>
              <a:t>Sezione I – </a:t>
            </a:r>
            <a:r>
              <a:rPr lang="it-IT" i="1" dirty="0" smtClean="0"/>
              <a:t>Principi e criteri di attribuzione della responsabilità amministrativa</a:t>
            </a:r>
            <a:endParaRPr lang="it-IT" dirty="0" smtClean="0"/>
          </a:p>
          <a:p>
            <a:pPr lvl="2" algn="just"/>
            <a:r>
              <a:rPr lang="it-IT" dirty="0" smtClean="0"/>
              <a:t>Sezione II – </a:t>
            </a:r>
            <a:r>
              <a:rPr lang="it-IT" i="1" dirty="0" smtClean="0"/>
              <a:t>Sanzioni in generale</a:t>
            </a:r>
            <a:endParaRPr lang="it-IT" dirty="0" smtClean="0"/>
          </a:p>
          <a:p>
            <a:pPr lvl="2" algn="just"/>
            <a:r>
              <a:rPr lang="it-IT" dirty="0" smtClean="0"/>
              <a:t>Sezione III – </a:t>
            </a:r>
            <a:r>
              <a:rPr lang="it-IT" i="1" dirty="0" smtClean="0"/>
              <a:t>Responsabilità amministrativa da reato</a:t>
            </a:r>
            <a:endParaRPr lang="it-IT" dirty="0" smtClean="0"/>
          </a:p>
          <a:p>
            <a:pPr lvl="1" algn="just"/>
            <a:r>
              <a:rPr lang="it-IT" b="1" cap="small" dirty="0" smtClean="0"/>
              <a:t>Capo II – </a:t>
            </a:r>
            <a:r>
              <a:rPr lang="it-IT" b="1" i="1" cap="small" dirty="0" smtClean="0"/>
              <a:t>Responsabilità patrimoniale e vicende modificative dell’ente</a:t>
            </a:r>
          </a:p>
          <a:p>
            <a:pPr lvl="2" algn="just"/>
            <a:r>
              <a:rPr lang="it-IT" dirty="0" smtClean="0"/>
              <a:t>Sezione I – </a:t>
            </a:r>
            <a:r>
              <a:rPr lang="it-IT" i="1" dirty="0" smtClean="0"/>
              <a:t>Responsabilità patrimoniale dell’ente</a:t>
            </a:r>
          </a:p>
          <a:p>
            <a:pPr lvl="2" algn="just"/>
            <a:r>
              <a:rPr lang="it-IT" dirty="0" smtClean="0"/>
              <a:t>Sezione II – </a:t>
            </a:r>
            <a:r>
              <a:rPr lang="it-IT" i="1" dirty="0" smtClean="0"/>
              <a:t>Vicende modificative dell’ente</a:t>
            </a:r>
          </a:p>
          <a:p>
            <a:pPr lvl="1" algn="just"/>
            <a:r>
              <a:rPr lang="it-IT" b="1" cap="small" dirty="0" smtClean="0"/>
              <a:t>Capo III – </a:t>
            </a:r>
            <a:r>
              <a:rPr lang="it-IT" b="1" i="1" cap="small" dirty="0" smtClean="0"/>
              <a:t>Procedimento di accertamento e di applicazione delle sanzioni amministrative</a:t>
            </a:r>
            <a:endParaRPr lang="it-IT" b="1" cap="small" dirty="0" smtClean="0"/>
          </a:p>
          <a:p>
            <a:pPr lvl="2" algn="just"/>
            <a:r>
              <a:rPr lang="it-IT" dirty="0" smtClean="0"/>
              <a:t>Sezione I – </a:t>
            </a:r>
            <a:r>
              <a:rPr lang="it-IT" i="1" dirty="0" smtClean="0"/>
              <a:t>Disposizioni generali</a:t>
            </a:r>
          </a:p>
          <a:p>
            <a:pPr lvl="2" algn="just"/>
            <a:r>
              <a:rPr lang="it-IT" dirty="0" smtClean="0"/>
              <a:t>Sezione II – </a:t>
            </a:r>
            <a:r>
              <a:rPr lang="it-IT" i="1" dirty="0" smtClean="0"/>
              <a:t>Soggetti, giurisdizione, competenza</a:t>
            </a:r>
          </a:p>
          <a:p>
            <a:pPr lvl="2" algn="just"/>
            <a:r>
              <a:rPr lang="it-IT" dirty="0" smtClean="0"/>
              <a:t>Sezione III – </a:t>
            </a:r>
            <a:r>
              <a:rPr lang="it-IT" i="1" dirty="0" smtClean="0"/>
              <a:t>Prove</a:t>
            </a:r>
          </a:p>
          <a:p>
            <a:pPr lvl="2" algn="just"/>
            <a:r>
              <a:rPr lang="it-IT" dirty="0" smtClean="0"/>
              <a:t>Sezione IV – </a:t>
            </a:r>
            <a:r>
              <a:rPr lang="it-IT" i="1" dirty="0" smtClean="0"/>
              <a:t>Misure cautelari</a:t>
            </a:r>
          </a:p>
          <a:p>
            <a:pPr lvl="2" algn="just"/>
            <a:r>
              <a:rPr lang="it-IT" dirty="0" smtClean="0"/>
              <a:t>Sezione V – </a:t>
            </a:r>
            <a:r>
              <a:rPr lang="it-IT" i="1" dirty="0" smtClean="0"/>
              <a:t>Indagini preliminari e udienza preliminare</a:t>
            </a:r>
          </a:p>
          <a:p>
            <a:pPr lvl="2" algn="just"/>
            <a:r>
              <a:rPr lang="it-IT" dirty="0" smtClean="0"/>
              <a:t>Sezione </a:t>
            </a:r>
            <a:r>
              <a:rPr lang="it-IT" dirty="0" err="1" smtClean="0"/>
              <a:t>VI</a:t>
            </a:r>
            <a:r>
              <a:rPr lang="it-IT" dirty="0" smtClean="0"/>
              <a:t> – </a:t>
            </a:r>
            <a:r>
              <a:rPr lang="it-IT" i="1" dirty="0" smtClean="0"/>
              <a:t>Procedimenti speciali</a:t>
            </a:r>
          </a:p>
          <a:p>
            <a:pPr lvl="2" algn="just"/>
            <a:r>
              <a:rPr lang="it-IT" dirty="0" smtClean="0"/>
              <a:t>Sezione VII – </a:t>
            </a:r>
            <a:r>
              <a:rPr lang="it-IT" i="1" dirty="0" smtClean="0"/>
              <a:t>Giudizio</a:t>
            </a:r>
          </a:p>
          <a:p>
            <a:pPr lvl="2" algn="just"/>
            <a:r>
              <a:rPr lang="it-IT" dirty="0" smtClean="0"/>
              <a:t>Sezione VIII – </a:t>
            </a:r>
            <a:r>
              <a:rPr lang="it-IT" i="1" dirty="0" smtClean="0"/>
              <a:t>Impugnazioni</a:t>
            </a:r>
          </a:p>
          <a:p>
            <a:pPr lvl="2" algn="just"/>
            <a:r>
              <a:rPr lang="it-IT" dirty="0" smtClean="0"/>
              <a:t>Sezione IX – </a:t>
            </a:r>
            <a:r>
              <a:rPr lang="it-IT" i="1" dirty="0" smtClean="0"/>
              <a:t>Esecuzione </a:t>
            </a:r>
          </a:p>
          <a:p>
            <a:pPr lvl="1" algn="just"/>
            <a:r>
              <a:rPr lang="it-IT" b="1" cap="small" dirty="0" smtClean="0"/>
              <a:t>Capo IV – </a:t>
            </a:r>
            <a:r>
              <a:rPr lang="it-IT" b="1" i="1" cap="small" dirty="0" smtClean="0"/>
              <a:t>Disposizioni di attuazione e di coordinamento</a:t>
            </a:r>
            <a:endParaRPr lang="it-IT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A64BDF3-FCBC-4156-A1C0-094408933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196" y="437071"/>
            <a:ext cx="5289306" cy="5676385"/>
          </a:xfrm>
        </p:spPr>
        <p:txBody>
          <a:bodyPr>
            <a:normAutofit/>
          </a:bodyPr>
          <a:lstStyle/>
          <a:p>
            <a:pPr lvl="1">
              <a:buClr>
                <a:schemeClr val="tx2"/>
              </a:buClr>
            </a:pPr>
            <a:endParaRPr lang="en-US" b="1" dirty="0"/>
          </a:p>
          <a:p>
            <a:pPr lvl="1">
              <a:buClr>
                <a:schemeClr val="tx2"/>
              </a:buClr>
              <a:buNone/>
            </a:pPr>
            <a:endParaRPr lang="en-US" sz="4000" b="1" dirty="0" smtClean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</a:pPr>
            <a:endParaRPr lang="en-US" sz="1200" b="1" dirty="0"/>
          </a:p>
          <a:p>
            <a:pPr lvl="1">
              <a:buClr>
                <a:schemeClr val="tx2"/>
              </a:buClr>
              <a:buNone/>
            </a:pPr>
            <a:endParaRPr lang="en-US" b="1" dirty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4C2CA7-DE91-4FC9-826F-218A18D43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3" y="2121"/>
            <a:ext cx="11703151" cy="749049"/>
          </a:xfrm>
        </p:spPr>
        <p:txBody>
          <a:bodyPr>
            <a:normAutofit/>
          </a:bodyPr>
          <a:lstStyle/>
          <a:p>
            <a:r>
              <a:rPr lang="en-US" sz="3600" b="1" dirty="0" err="1" smtClean="0">
                <a:solidFill>
                  <a:schemeClr val="tx2"/>
                </a:solidFill>
              </a:rPr>
              <a:t>Modifiche</a:t>
            </a:r>
            <a:r>
              <a:rPr lang="en-US" sz="3600" b="1" dirty="0" smtClean="0">
                <a:solidFill>
                  <a:schemeClr val="tx2"/>
                </a:solidFill>
              </a:rPr>
              <a:t> al d.lgs. 231/2001</a:t>
            </a:r>
            <a:endParaRPr lang="en-US" sz="3600" b="1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19A51CE-C71F-400C-A8F4-B5598E747AB0}"/>
              </a:ext>
            </a:extLst>
          </p:cNvPr>
          <p:cNvSpPr txBox="1"/>
          <p:nvPr/>
        </p:nvSpPr>
        <p:spPr>
          <a:xfrm>
            <a:off x="838622" y="6304002"/>
            <a:ext cx="11351791" cy="553998"/>
          </a:xfrm>
          <a:prstGeom prst="rect">
            <a:avLst/>
          </a:prstGeom>
          <a:solidFill>
            <a:srgbClr val="8FAAC4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  </a:t>
            </a:r>
          </a:p>
          <a:p>
            <a:r>
              <a:rPr lang="it-IT" sz="1500" b="1" dirty="0" smtClean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Introduzione al d.lgs. 231/2001, ai suoi obiettivi e ai suoi contenuti</a:t>
            </a:r>
            <a:endParaRPr lang="hr-HR" sz="1500" b="1" dirty="0">
              <a:solidFill>
                <a:schemeClr val="bg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F10732A-C883-4124-8BE2-1596FEC5F05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979" y="6119630"/>
            <a:ext cx="743338" cy="740145"/>
          </a:xfrm>
          <a:prstGeom prst="rect">
            <a:avLst/>
          </a:prstGeom>
        </p:spPr>
      </p:pic>
      <p:sp>
        <p:nvSpPr>
          <p:cNvPr id="23554" name="AutoShape 2" descr="Giudice di Pace: chi è e cosa fa?"/>
          <p:cNvSpPr>
            <a:spLocks noChangeAspect="1" noChangeArrowheads="1"/>
          </p:cNvSpPr>
          <p:nvPr/>
        </p:nvSpPr>
        <p:spPr bwMode="auto">
          <a:xfrm>
            <a:off x="155555" y="-144463"/>
            <a:ext cx="30476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262558" y="980728"/>
            <a:ext cx="1166529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it-IT" dirty="0" smtClean="0"/>
              <a:t> Progressiva </a:t>
            </a:r>
            <a:r>
              <a:rPr lang="it-IT" u="sng" dirty="0" smtClean="0"/>
              <a:t>estensione dei reati presupposto</a:t>
            </a:r>
            <a:r>
              <a:rPr lang="it-IT" dirty="0" smtClean="0"/>
              <a:t> (a partire dal D.L. 350/2001; ultima modifica in tal senso con L. 22/2022 sui reati contro il patrimonio culturale).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Coordinamento </a:t>
            </a:r>
            <a:r>
              <a:rPr lang="it-IT" u="sng" dirty="0" smtClean="0"/>
              <a:t>con novelle di carattere generale</a:t>
            </a:r>
            <a:r>
              <a:rPr lang="it-IT" dirty="0" smtClean="0"/>
              <a:t> (es. T.U. spese di giustizia (2002); T.U. casellario giudiziale (2002); L. 3/2019 – c.d. “</a:t>
            </a:r>
            <a:r>
              <a:rPr lang="it-IT" dirty="0" err="1" smtClean="0"/>
              <a:t>spazzacorrotti</a:t>
            </a:r>
            <a:r>
              <a:rPr lang="it-IT" dirty="0" smtClean="0"/>
              <a:t>”; </a:t>
            </a:r>
            <a:r>
              <a:rPr lang="it-IT" dirty="0" err="1" smtClean="0"/>
              <a:t>D.Lgs.</a:t>
            </a:r>
            <a:r>
              <a:rPr lang="it-IT" dirty="0" smtClean="0"/>
              <a:t> 150/2022 – c.d. “riforma Cartabia”).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Adeguamento </a:t>
            </a:r>
            <a:r>
              <a:rPr lang="it-IT" dirty="0" smtClean="0"/>
              <a:t>delle norme al </a:t>
            </a:r>
            <a:r>
              <a:rPr lang="it-IT" u="sng" dirty="0" smtClean="0"/>
              <a:t>mutato panorama imprenditoriale o commerciale</a:t>
            </a:r>
            <a:r>
              <a:rPr lang="it-IT" dirty="0" smtClean="0"/>
              <a:t> (es. D.L. 2/2023 sugli impianti di interesse strategico </a:t>
            </a:r>
            <a:r>
              <a:rPr lang="it-IT" dirty="0" smtClean="0"/>
              <a:t>nazionale; L. 137/2003 che aggiunge il trasferimento fraudolento di valori o la turbata libertà degli incanti).</a:t>
            </a:r>
            <a:endParaRPr lang="it-IT" dirty="0" smtClean="0"/>
          </a:p>
        </p:txBody>
      </p:sp>
      <p:sp>
        <p:nvSpPr>
          <p:cNvPr id="8" name="CasellaDiTesto 7"/>
          <p:cNvSpPr txBox="1"/>
          <p:nvPr/>
        </p:nvSpPr>
        <p:spPr>
          <a:xfrm>
            <a:off x="262558" y="2924944"/>
            <a:ext cx="11665296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it-IT" b="1" dirty="0" smtClean="0"/>
              <a:t>E nel prossimo futuro???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/>
              <a:t> </a:t>
            </a:r>
            <a:r>
              <a:rPr lang="it-IT" u="sng" dirty="0" smtClean="0"/>
              <a:t>Spinte dal diritto UE</a:t>
            </a:r>
            <a:r>
              <a:rPr lang="it-IT" dirty="0" smtClean="0"/>
              <a:t>: direttiva </a:t>
            </a:r>
            <a:r>
              <a:rPr lang="it-IT" i="1" dirty="0" smtClean="0"/>
              <a:t>due </a:t>
            </a:r>
            <a:r>
              <a:rPr lang="it-IT" i="1" dirty="0" err="1" smtClean="0"/>
              <a:t>diligence</a:t>
            </a:r>
            <a:r>
              <a:rPr lang="it-IT" dirty="0" smtClean="0"/>
              <a:t> </a:t>
            </a:r>
            <a:r>
              <a:rPr lang="it-IT" dirty="0" smtClean="0">
                <a:sym typeface="Wingdings" pitchFamily="2" charset="2"/>
              </a:rPr>
              <a:t> adeguamento dell’attività di impresa alle esigenze di protezione dei diritti umani e alle sfide della transizione ecologica (ciò comporterà la necessità di adeguare i modelli organizzativi interni agli enti).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u="sng" dirty="0" smtClean="0">
                <a:sym typeface="Wingdings" pitchFamily="2" charset="2"/>
              </a:rPr>
              <a:t>Spinte dalle successive evoluzioni del panorama industriale o commerciale</a:t>
            </a:r>
            <a:r>
              <a:rPr lang="it-IT" dirty="0" smtClean="0">
                <a:sym typeface="Wingdings" pitchFamily="2" charset="2"/>
              </a:rPr>
              <a:t>: es. quali implicazioni (non solo economiche, ma anche etiche) deriveranno dal possibile avvento dell’intelligenza artificiale?</a:t>
            </a:r>
          </a:p>
          <a:p>
            <a:pPr algn="just">
              <a:buFont typeface="Arial" pitchFamily="34" charset="0"/>
              <a:buChar char="•"/>
            </a:pPr>
            <a:r>
              <a:rPr lang="it-IT" dirty="0" smtClean="0">
                <a:sym typeface="Wingdings" pitchFamily="2" charset="2"/>
              </a:rPr>
              <a:t> </a:t>
            </a:r>
            <a:r>
              <a:rPr lang="it-IT" u="sng" dirty="0" smtClean="0">
                <a:sym typeface="Wingdings" pitchFamily="2" charset="2"/>
              </a:rPr>
              <a:t>Spinte dalla marcata tendenza alla “</a:t>
            </a:r>
            <a:r>
              <a:rPr lang="it-IT" u="sng" dirty="0" err="1" smtClean="0">
                <a:sym typeface="Wingdings" pitchFamily="2" charset="2"/>
              </a:rPr>
              <a:t>panpenalizzazione</a:t>
            </a:r>
            <a:r>
              <a:rPr lang="it-IT" u="sng" dirty="0" smtClean="0">
                <a:sym typeface="Wingdings" pitchFamily="2" charset="2"/>
              </a:rPr>
              <a:t>”</a:t>
            </a:r>
            <a:r>
              <a:rPr lang="it-IT" dirty="0" smtClean="0">
                <a:sym typeface="Wingdings" pitchFamily="2" charset="2"/>
              </a:rPr>
              <a:t>  richiesta dell’opinione pubblica della più severa risposta sanzionatoria, specie di fronte a reati di elevato allarme sociale.</a:t>
            </a:r>
            <a:endParaRPr lang="it-IT" dirty="0" smtClean="0"/>
          </a:p>
        </p:txBody>
      </p:sp>
    </p:spTree>
    <p:extLst>
      <p:ext uri="{BB962C8B-B14F-4D97-AF65-F5344CB8AC3E}">
        <p14:creationId xmlns="" xmlns:p14="http://schemas.microsoft.com/office/powerpoint/2010/main" val="3027057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1405</TotalTime>
  <Words>950</Words>
  <Application>Microsoft Office PowerPoint</Application>
  <PresentationFormat>Personalizzato</PresentationFormat>
  <Paragraphs>100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7" baseType="lpstr">
      <vt:lpstr>Tema di Office</vt:lpstr>
      <vt:lpstr>Introduzione al d.lgs. 231/2001,  ai suoi obiettivi e ai suoi contenuti</vt:lpstr>
      <vt:lpstr>Societas delinquere non potest</vt:lpstr>
      <vt:lpstr>Il panorama italiano</vt:lpstr>
      <vt:lpstr>Gestazione del d.lgs. 231/2001</vt:lpstr>
      <vt:lpstr>Struttura del d.lgs. 231/2001</vt:lpstr>
      <vt:lpstr>Modifiche al d.lgs. 231/2001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Criminalità, carcere, libertà personale:  quali limiti alla risposta sanzionatoria dello Stato?</dc:title>
  <dc:creator>Francesco Trapella</dc:creator>
  <cp:lastModifiedBy>Francesco Trapella</cp:lastModifiedBy>
  <cp:revision>216</cp:revision>
  <dcterms:created xsi:type="dcterms:W3CDTF">2023-10-03T16:19:00Z</dcterms:created>
  <dcterms:modified xsi:type="dcterms:W3CDTF">2024-02-29T11:14:49Z</dcterms:modified>
</cp:coreProperties>
</file>