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2" r:id="rId3"/>
    <p:sldId id="268" r:id="rId4"/>
    <p:sldId id="269" r:id="rId5"/>
    <p:sldId id="270" r:id="rId6"/>
    <p:sldId id="271" r:id="rId7"/>
    <p:sldId id="272" r:id="rId8"/>
    <p:sldId id="274" r:id="rId9"/>
    <p:sldId id="275" r:id="rId10"/>
    <p:sldId id="276" r:id="rId11"/>
    <p:sldId id="273" r:id="rId12"/>
    <p:sldId id="277" r:id="rId13"/>
    <p:sldId id="278" r:id="rId14"/>
    <p:sldId id="279" r:id="rId15"/>
    <p:sldId id="280" r:id="rId16"/>
    <p:sldId id="281" r:id="rId17"/>
  </p:sldIdLst>
  <p:sldSz cx="12192000" cy="6858000"/>
  <p:notesSz cx="6858000" cy="9144000"/>
  <p:defaultText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008000"/>
    <a:srgbClr val="993300"/>
    <a:srgbClr val="FF6600"/>
    <a:srgbClr val="990000"/>
    <a:srgbClr val="800000"/>
    <a:srgbClr val="203864"/>
    <a:srgbClr val="FF3300"/>
    <a:srgbClr val="FF0000"/>
    <a:srgbClr val="8FAA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832" autoAdjust="0"/>
    <p:restoredTop sz="94660"/>
  </p:normalViewPr>
  <p:slideViewPr>
    <p:cSldViewPr snapToGrid="0">
      <p:cViewPr varScale="1">
        <p:scale>
          <a:sx n="90" d="100"/>
          <a:sy n="90" d="100"/>
        </p:scale>
        <p:origin x="24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EB73E-DF16-4B1C-8716-689EE861EA3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hr-HR"/>
          </a:p>
        </p:txBody>
      </p:sp>
      <p:sp>
        <p:nvSpPr>
          <p:cNvPr id="3" name="Subtitle 2">
            <a:extLst>
              <a:ext uri="{FF2B5EF4-FFF2-40B4-BE49-F238E27FC236}">
                <a16:creationId xmlns:a16="http://schemas.microsoft.com/office/drawing/2014/main" id="{07FBB85B-1F40-4952-BC3A-1F289836E9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hr-HR"/>
          </a:p>
        </p:txBody>
      </p:sp>
      <p:sp>
        <p:nvSpPr>
          <p:cNvPr id="4" name="Date Placeholder 3">
            <a:extLst>
              <a:ext uri="{FF2B5EF4-FFF2-40B4-BE49-F238E27FC236}">
                <a16:creationId xmlns:a16="http://schemas.microsoft.com/office/drawing/2014/main" id="{0459B671-7409-4C02-A62A-E3C08673DDA3}"/>
              </a:ext>
            </a:extLst>
          </p:cNvPr>
          <p:cNvSpPr>
            <a:spLocks noGrp="1"/>
          </p:cNvSpPr>
          <p:nvPr>
            <p:ph type="dt" sz="half" idx="10"/>
          </p:nvPr>
        </p:nvSpPr>
        <p:spPr/>
        <p:txBody>
          <a:bodyPr/>
          <a:lstStyle/>
          <a:p>
            <a:fld id="{F360D7DF-FB20-4F5F-A61B-721F6233DCD7}" type="datetimeFigureOut">
              <a:rPr lang="hr-HR" smtClean="0"/>
              <a:t>26.04.2023.</a:t>
            </a:fld>
            <a:endParaRPr lang="hr-HR"/>
          </a:p>
        </p:txBody>
      </p:sp>
      <p:sp>
        <p:nvSpPr>
          <p:cNvPr id="5" name="Footer Placeholder 4">
            <a:extLst>
              <a:ext uri="{FF2B5EF4-FFF2-40B4-BE49-F238E27FC236}">
                <a16:creationId xmlns:a16="http://schemas.microsoft.com/office/drawing/2014/main" id="{1E951935-6954-4B96-ACB5-A2D63925185A}"/>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AC6B2806-E9EB-4228-80BA-8B2844AAB20D}"/>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730534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FABD5-0764-4A22-AFB3-02B9B7B53707}"/>
              </a:ext>
            </a:extLst>
          </p:cNvPr>
          <p:cNvSpPr>
            <a:spLocks noGrp="1"/>
          </p:cNvSpPr>
          <p:nvPr>
            <p:ph type="title"/>
          </p:nvPr>
        </p:nvSpPr>
        <p:spPr/>
        <p:txBody>
          <a:bodyPr/>
          <a:lstStyle/>
          <a:p>
            <a:r>
              <a:rPr lang="en-US"/>
              <a:t>Click to edit Master title style</a:t>
            </a:r>
            <a:endParaRPr lang="hr-HR"/>
          </a:p>
        </p:txBody>
      </p:sp>
      <p:sp>
        <p:nvSpPr>
          <p:cNvPr id="3" name="Content Placeholder 2">
            <a:extLst>
              <a:ext uri="{FF2B5EF4-FFF2-40B4-BE49-F238E27FC236}">
                <a16:creationId xmlns:a16="http://schemas.microsoft.com/office/drawing/2014/main" id="{A51BFE66-1D73-4470-907B-AF110DF8117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id="{6632AD95-2E5D-4A47-BD4D-7F9CD6B73D48}"/>
              </a:ext>
            </a:extLst>
          </p:cNvPr>
          <p:cNvSpPr>
            <a:spLocks noGrp="1"/>
          </p:cNvSpPr>
          <p:nvPr>
            <p:ph type="dt" sz="half" idx="10"/>
          </p:nvPr>
        </p:nvSpPr>
        <p:spPr/>
        <p:txBody>
          <a:bodyPr/>
          <a:lstStyle/>
          <a:p>
            <a:fld id="{F360D7DF-FB20-4F5F-A61B-721F6233DCD7}" type="datetimeFigureOut">
              <a:rPr lang="hr-HR" smtClean="0"/>
              <a:t>26.04.2023.</a:t>
            </a:fld>
            <a:endParaRPr lang="hr-HR"/>
          </a:p>
        </p:txBody>
      </p:sp>
      <p:sp>
        <p:nvSpPr>
          <p:cNvPr id="5" name="Footer Placeholder 4">
            <a:extLst>
              <a:ext uri="{FF2B5EF4-FFF2-40B4-BE49-F238E27FC236}">
                <a16:creationId xmlns:a16="http://schemas.microsoft.com/office/drawing/2014/main" id="{ABEF0E4E-B9CB-4A0C-AA3E-54F7A3995EE8}"/>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95F05426-0445-4534-8C7A-1A1C6703C2BE}"/>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3943836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CF8EF-04F9-4EE1-8BD1-EB026D7689C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hr-HR"/>
          </a:p>
        </p:txBody>
      </p:sp>
      <p:sp>
        <p:nvSpPr>
          <p:cNvPr id="3" name="Text Placeholder 2">
            <a:extLst>
              <a:ext uri="{FF2B5EF4-FFF2-40B4-BE49-F238E27FC236}">
                <a16:creationId xmlns:a16="http://schemas.microsoft.com/office/drawing/2014/main" id="{80A23448-0407-4D48-905E-48B57C2113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85284CA-9D4E-488F-865E-5C56D469319D}"/>
              </a:ext>
            </a:extLst>
          </p:cNvPr>
          <p:cNvSpPr>
            <a:spLocks noGrp="1"/>
          </p:cNvSpPr>
          <p:nvPr>
            <p:ph type="dt" sz="half" idx="10"/>
          </p:nvPr>
        </p:nvSpPr>
        <p:spPr/>
        <p:txBody>
          <a:bodyPr/>
          <a:lstStyle/>
          <a:p>
            <a:fld id="{F360D7DF-FB20-4F5F-A61B-721F6233DCD7}" type="datetimeFigureOut">
              <a:rPr lang="hr-HR" smtClean="0"/>
              <a:t>26.04.2023.</a:t>
            </a:fld>
            <a:endParaRPr lang="hr-HR"/>
          </a:p>
        </p:txBody>
      </p:sp>
      <p:sp>
        <p:nvSpPr>
          <p:cNvPr id="5" name="Footer Placeholder 4">
            <a:extLst>
              <a:ext uri="{FF2B5EF4-FFF2-40B4-BE49-F238E27FC236}">
                <a16:creationId xmlns:a16="http://schemas.microsoft.com/office/drawing/2014/main" id="{AE9B46C4-C5C5-4BA1-A84D-E08BE1ABBBB2}"/>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38FB5A22-6557-41D3-9329-CA3E3A6A4B0F}"/>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1154431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FB3AB-E93C-421F-8C09-AA152F5B4DE9}"/>
              </a:ext>
            </a:extLst>
          </p:cNvPr>
          <p:cNvSpPr>
            <a:spLocks noGrp="1"/>
          </p:cNvSpPr>
          <p:nvPr>
            <p:ph type="title"/>
          </p:nvPr>
        </p:nvSpPr>
        <p:spPr/>
        <p:txBody>
          <a:bodyPr/>
          <a:lstStyle/>
          <a:p>
            <a:r>
              <a:rPr lang="en-US"/>
              <a:t>Click to edit Master title style</a:t>
            </a:r>
            <a:endParaRPr lang="hr-HR"/>
          </a:p>
        </p:txBody>
      </p:sp>
      <p:sp>
        <p:nvSpPr>
          <p:cNvPr id="3" name="Content Placeholder 2">
            <a:extLst>
              <a:ext uri="{FF2B5EF4-FFF2-40B4-BE49-F238E27FC236}">
                <a16:creationId xmlns:a16="http://schemas.microsoft.com/office/drawing/2014/main" id="{26BA2815-6BBB-44FC-AA94-E45396EB95C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Content Placeholder 3">
            <a:extLst>
              <a:ext uri="{FF2B5EF4-FFF2-40B4-BE49-F238E27FC236}">
                <a16:creationId xmlns:a16="http://schemas.microsoft.com/office/drawing/2014/main" id="{249ECB27-9EAF-4FB6-B0B0-98F01F476EB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5" name="Date Placeholder 4">
            <a:extLst>
              <a:ext uri="{FF2B5EF4-FFF2-40B4-BE49-F238E27FC236}">
                <a16:creationId xmlns:a16="http://schemas.microsoft.com/office/drawing/2014/main" id="{E7C50633-1E94-45FB-9A18-E40024372682}"/>
              </a:ext>
            </a:extLst>
          </p:cNvPr>
          <p:cNvSpPr>
            <a:spLocks noGrp="1"/>
          </p:cNvSpPr>
          <p:nvPr>
            <p:ph type="dt" sz="half" idx="10"/>
          </p:nvPr>
        </p:nvSpPr>
        <p:spPr/>
        <p:txBody>
          <a:bodyPr/>
          <a:lstStyle/>
          <a:p>
            <a:fld id="{F360D7DF-FB20-4F5F-A61B-721F6233DCD7}" type="datetimeFigureOut">
              <a:rPr lang="hr-HR" smtClean="0"/>
              <a:t>26.04.2023.</a:t>
            </a:fld>
            <a:endParaRPr lang="hr-HR"/>
          </a:p>
        </p:txBody>
      </p:sp>
      <p:sp>
        <p:nvSpPr>
          <p:cNvPr id="6" name="Footer Placeholder 5">
            <a:extLst>
              <a:ext uri="{FF2B5EF4-FFF2-40B4-BE49-F238E27FC236}">
                <a16:creationId xmlns:a16="http://schemas.microsoft.com/office/drawing/2014/main" id="{18B2427F-A4D2-487E-82F5-3717C7B66858}"/>
              </a:ext>
            </a:extLst>
          </p:cNvPr>
          <p:cNvSpPr>
            <a:spLocks noGrp="1"/>
          </p:cNvSpPr>
          <p:nvPr>
            <p:ph type="ftr" sz="quarter" idx="11"/>
          </p:nvPr>
        </p:nvSpPr>
        <p:spPr/>
        <p:txBody>
          <a:bodyPr/>
          <a:lstStyle/>
          <a:p>
            <a:endParaRPr lang="hr-HR"/>
          </a:p>
        </p:txBody>
      </p:sp>
      <p:sp>
        <p:nvSpPr>
          <p:cNvPr id="7" name="Slide Number Placeholder 6">
            <a:extLst>
              <a:ext uri="{FF2B5EF4-FFF2-40B4-BE49-F238E27FC236}">
                <a16:creationId xmlns:a16="http://schemas.microsoft.com/office/drawing/2014/main" id="{9E944892-4C04-47A3-915D-45F00B0127C4}"/>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876631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70ED5-D801-4F1D-90B8-42E99ACF38F1}"/>
              </a:ext>
            </a:extLst>
          </p:cNvPr>
          <p:cNvSpPr>
            <a:spLocks noGrp="1"/>
          </p:cNvSpPr>
          <p:nvPr>
            <p:ph type="title"/>
          </p:nvPr>
        </p:nvSpPr>
        <p:spPr>
          <a:xfrm>
            <a:off x="839788" y="365125"/>
            <a:ext cx="10515600" cy="1325563"/>
          </a:xfrm>
        </p:spPr>
        <p:txBody>
          <a:bodyPr/>
          <a:lstStyle/>
          <a:p>
            <a:r>
              <a:rPr lang="en-US"/>
              <a:t>Click to edit Master title style</a:t>
            </a:r>
            <a:endParaRPr lang="hr-HR"/>
          </a:p>
        </p:txBody>
      </p:sp>
      <p:sp>
        <p:nvSpPr>
          <p:cNvPr id="3" name="Text Placeholder 2">
            <a:extLst>
              <a:ext uri="{FF2B5EF4-FFF2-40B4-BE49-F238E27FC236}">
                <a16:creationId xmlns:a16="http://schemas.microsoft.com/office/drawing/2014/main" id="{A85C25BE-C312-4E69-893A-CCE3C14A8F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FA1CB15-5E62-477F-99D7-4BCBB55AEA5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5" name="Text Placeholder 4">
            <a:extLst>
              <a:ext uri="{FF2B5EF4-FFF2-40B4-BE49-F238E27FC236}">
                <a16:creationId xmlns:a16="http://schemas.microsoft.com/office/drawing/2014/main" id="{DB7629DB-2D6A-4BB3-8A13-55FEF8B653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F0FED96-D721-4618-9ACD-70FCC7ED295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7" name="Date Placeholder 6">
            <a:extLst>
              <a:ext uri="{FF2B5EF4-FFF2-40B4-BE49-F238E27FC236}">
                <a16:creationId xmlns:a16="http://schemas.microsoft.com/office/drawing/2014/main" id="{E3BE647E-F562-49D2-91F9-FFDB01757BFD}"/>
              </a:ext>
            </a:extLst>
          </p:cNvPr>
          <p:cNvSpPr>
            <a:spLocks noGrp="1"/>
          </p:cNvSpPr>
          <p:nvPr>
            <p:ph type="dt" sz="half" idx="10"/>
          </p:nvPr>
        </p:nvSpPr>
        <p:spPr/>
        <p:txBody>
          <a:bodyPr/>
          <a:lstStyle/>
          <a:p>
            <a:fld id="{F360D7DF-FB20-4F5F-A61B-721F6233DCD7}" type="datetimeFigureOut">
              <a:rPr lang="hr-HR" smtClean="0"/>
              <a:t>26.04.2023.</a:t>
            </a:fld>
            <a:endParaRPr lang="hr-HR"/>
          </a:p>
        </p:txBody>
      </p:sp>
      <p:sp>
        <p:nvSpPr>
          <p:cNvPr id="8" name="Footer Placeholder 7">
            <a:extLst>
              <a:ext uri="{FF2B5EF4-FFF2-40B4-BE49-F238E27FC236}">
                <a16:creationId xmlns:a16="http://schemas.microsoft.com/office/drawing/2014/main" id="{0F2BECB3-0A54-4391-B7DA-18FF284EC039}"/>
              </a:ext>
            </a:extLst>
          </p:cNvPr>
          <p:cNvSpPr>
            <a:spLocks noGrp="1"/>
          </p:cNvSpPr>
          <p:nvPr>
            <p:ph type="ftr" sz="quarter" idx="11"/>
          </p:nvPr>
        </p:nvSpPr>
        <p:spPr/>
        <p:txBody>
          <a:bodyPr/>
          <a:lstStyle/>
          <a:p>
            <a:endParaRPr lang="hr-HR"/>
          </a:p>
        </p:txBody>
      </p:sp>
      <p:sp>
        <p:nvSpPr>
          <p:cNvPr id="9" name="Slide Number Placeholder 8">
            <a:extLst>
              <a:ext uri="{FF2B5EF4-FFF2-40B4-BE49-F238E27FC236}">
                <a16:creationId xmlns:a16="http://schemas.microsoft.com/office/drawing/2014/main" id="{B557D1E8-347A-45BA-BB54-41A14E9FB3BA}"/>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4931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43B69-1FB8-45C9-A369-2E3458FD90E3}"/>
              </a:ext>
            </a:extLst>
          </p:cNvPr>
          <p:cNvSpPr>
            <a:spLocks noGrp="1"/>
          </p:cNvSpPr>
          <p:nvPr>
            <p:ph type="title"/>
          </p:nvPr>
        </p:nvSpPr>
        <p:spPr/>
        <p:txBody>
          <a:bodyPr/>
          <a:lstStyle/>
          <a:p>
            <a:r>
              <a:rPr lang="en-US"/>
              <a:t>Click to edit Master title style</a:t>
            </a:r>
            <a:endParaRPr lang="hr-HR"/>
          </a:p>
        </p:txBody>
      </p:sp>
      <p:sp>
        <p:nvSpPr>
          <p:cNvPr id="3" name="Date Placeholder 2">
            <a:extLst>
              <a:ext uri="{FF2B5EF4-FFF2-40B4-BE49-F238E27FC236}">
                <a16:creationId xmlns:a16="http://schemas.microsoft.com/office/drawing/2014/main" id="{ACE2E330-2F3C-411E-BC78-333E567A473F}"/>
              </a:ext>
            </a:extLst>
          </p:cNvPr>
          <p:cNvSpPr>
            <a:spLocks noGrp="1"/>
          </p:cNvSpPr>
          <p:nvPr>
            <p:ph type="dt" sz="half" idx="10"/>
          </p:nvPr>
        </p:nvSpPr>
        <p:spPr/>
        <p:txBody>
          <a:bodyPr/>
          <a:lstStyle/>
          <a:p>
            <a:fld id="{F360D7DF-FB20-4F5F-A61B-721F6233DCD7}" type="datetimeFigureOut">
              <a:rPr lang="hr-HR" smtClean="0"/>
              <a:t>26.04.2023.</a:t>
            </a:fld>
            <a:endParaRPr lang="hr-HR"/>
          </a:p>
        </p:txBody>
      </p:sp>
      <p:sp>
        <p:nvSpPr>
          <p:cNvPr id="4" name="Footer Placeholder 3">
            <a:extLst>
              <a:ext uri="{FF2B5EF4-FFF2-40B4-BE49-F238E27FC236}">
                <a16:creationId xmlns:a16="http://schemas.microsoft.com/office/drawing/2014/main" id="{B1A9F067-E6E7-44B2-9670-BE8DCE7D4764}"/>
              </a:ext>
            </a:extLst>
          </p:cNvPr>
          <p:cNvSpPr>
            <a:spLocks noGrp="1"/>
          </p:cNvSpPr>
          <p:nvPr>
            <p:ph type="ftr" sz="quarter" idx="11"/>
          </p:nvPr>
        </p:nvSpPr>
        <p:spPr/>
        <p:txBody>
          <a:bodyPr/>
          <a:lstStyle/>
          <a:p>
            <a:endParaRPr lang="hr-HR"/>
          </a:p>
        </p:txBody>
      </p:sp>
      <p:sp>
        <p:nvSpPr>
          <p:cNvPr id="5" name="Slide Number Placeholder 4">
            <a:extLst>
              <a:ext uri="{FF2B5EF4-FFF2-40B4-BE49-F238E27FC236}">
                <a16:creationId xmlns:a16="http://schemas.microsoft.com/office/drawing/2014/main" id="{31C36B93-389F-4772-A27E-9F2914E7C0AF}"/>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2334568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BAA2B9-7E30-4535-8C80-310BDCFADBE3}"/>
              </a:ext>
            </a:extLst>
          </p:cNvPr>
          <p:cNvSpPr>
            <a:spLocks noGrp="1"/>
          </p:cNvSpPr>
          <p:nvPr>
            <p:ph type="dt" sz="half" idx="10"/>
          </p:nvPr>
        </p:nvSpPr>
        <p:spPr/>
        <p:txBody>
          <a:bodyPr/>
          <a:lstStyle/>
          <a:p>
            <a:fld id="{F360D7DF-FB20-4F5F-A61B-721F6233DCD7}" type="datetimeFigureOut">
              <a:rPr lang="hr-HR" smtClean="0"/>
              <a:t>26.04.2023.</a:t>
            </a:fld>
            <a:endParaRPr lang="hr-HR"/>
          </a:p>
        </p:txBody>
      </p:sp>
      <p:sp>
        <p:nvSpPr>
          <p:cNvPr id="3" name="Footer Placeholder 2">
            <a:extLst>
              <a:ext uri="{FF2B5EF4-FFF2-40B4-BE49-F238E27FC236}">
                <a16:creationId xmlns:a16="http://schemas.microsoft.com/office/drawing/2014/main" id="{AFCC32F3-B96C-4C3F-B936-89C4A6DBF0C2}"/>
              </a:ext>
            </a:extLst>
          </p:cNvPr>
          <p:cNvSpPr>
            <a:spLocks noGrp="1"/>
          </p:cNvSpPr>
          <p:nvPr>
            <p:ph type="ftr" sz="quarter" idx="11"/>
          </p:nvPr>
        </p:nvSpPr>
        <p:spPr/>
        <p:txBody>
          <a:bodyPr/>
          <a:lstStyle/>
          <a:p>
            <a:endParaRPr lang="hr-HR"/>
          </a:p>
        </p:txBody>
      </p:sp>
      <p:sp>
        <p:nvSpPr>
          <p:cNvPr id="4" name="Slide Number Placeholder 3">
            <a:extLst>
              <a:ext uri="{FF2B5EF4-FFF2-40B4-BE49-F238E27FC236}">
                <a16:creationId xmlns:a16="http://schemas.microsoft.com/office/drawing/2014/main" id="{81413D06-C0B4-4728-9521-7559B3E12493}"/>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530594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D6678-653A-460D-82B0-4D6FEFF671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r-HR"/>
          </a:p>
        </p:txBody>
      </p:sp>
      <p:sp>
        <p:nvSpPr>
          <p:cNvPr id="3" name="Content Placeholder 2">
            <a:extLst>
              <a:ext uri="{FF2B5EF4-FFF2-40B4-BE49-F238E27FC236}">
                <a16:creationId xmlns:a16="http://schemas.microsoft.com/office/drawing/2014/main" id="{871D919A-C9BB-4303-A369-180233B66D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Text Placeholder 3">
            <a:extLst>
              <a:ext uri="{FF2B5EF4-FFF2-40B4-BE49-F238E27FC236}">
                <a16:creationId xmlns:a16="http://schemas.microsoft.com/office/drawing/2014/main" id="{A4A0C1BA-10D1-4D92-8DE8-58CE5D81B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86BE92C-5D67-4EE1-A0CF-9A467AB089ED}"/>
              </a:ext>
            </a:extLst>
          </p:cNvPr>
          <p:cNvSpPr>
            <a:spLocks noGrp="1"/>
          </p:cNvSpPr>
          <p:nvPr>
            <p:ph type="dt" sz="half" idx="10"/>
          </p:nvPr>
        </p:nvSpPr>
        <p:spPr/>
        <p:txBody>
          <a:bodyPr/>
          <a:lstStyle/>
          <a:p>
            <a:fld id="{F360D7DF-FB20-4F5F-A61B-721F6233DCD7}" type="datetimeFigureOut">
              <a:rPr lang="hr-HR" smtClean="0"/>
              <a:t>26.04.2023.</a:t>
            </a:fld>
            <a:endParaRPr lang="hr-HR"/>
          </a:p>
        </p:txBody>
      </p:sp>
      <p:sp>
        <p:nvSpPr>
          <p:cNvPr id="6" name="Footer Placeholder 5">
            <a:extLst>
              <a:ext uri="{FF2B5EF4-FFF2-40B4-BE49-F238E27FC236}">
                <a16:creationId xmlns:a16="http://schemas.microsoft.com/office/drawing/2014/main" id="{1BDC867C-6B2D-47B3-ADC1-C8E65558598F}"/>
              </a:ext>
            </a:extLst>
          </p:cNvPr>
          <p:cNvSpPr>
            <a:spLocks noGrp="1"/>
          </p:cNvSpPr>
          <p:nvPr>
            <p:ph type="ftr" sz="quarter" idx="11"/>
          </p:nvPr>
        </p:nvSpPr>
        <p:spPr/>
        <p:txBody>
          <a:bodyPr/>
          <a:lstStyle/>
          <a:p>
            <a:endParaRPr lang="hr-HR"/>
          </a:p>
        </p:txBody>
      </p:sp>
      <p:sp>
        <p:nvSpPr>
          <p:cNvPr id="7" name="Slide Number Placeholder 6">
            <a:extLst>
              <a:ext uri="{FF2B5EF4-FFF2-40B4-BE49-F238E27FC236}">
                <a16:creationId xmlns:a16="http://schemas.microsoft.com/office/drawing/2014/main" id="{A2D4237B-B721-4079-A2AE-9816C1B71610}"/>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704838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E2E2B-4ED9-4AFC-B225-AFC5A140A1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r-HR"/>
          </a:p>
        </p:txBody>
      </p:sp>
      <p:sp>
        <p:nvSpPr>
          <p:cNvPr id="3" name="Picture Placeholder 2">
            <a:extLst>
              <a:ext uri="{FF2B5EF4-FFF2-40B4-BE49-F238E27FC236}">
                <a16:creationId xmlns:a16="http://schemas.microsoft.com/office/drawing/2014/main" id="{7E9E2A45-6233-40FE-876B-113894077A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r-HR"/>
          </a:p>
        </p:txBody>
      </p:sp>
      <p:sp>
        <p:nvSpPr>
          <p:cNvPr id="4" name="Text Placeholder 3">
            <a:extLst>
              <a:ext uri="{FF2B5EF4-FFF2-40B4-BE49-F238E27FC236}">
                <a16:creationId xmlns:a16="http://schemas.microsoft.com/office/drawing/2014/main" id="{D57915CA-53A7-4739-A1E3-C1060094A0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4FFA684-E9CC-4F85-BD47-2BD4CF60A06D}"/>
              </a:ext>
            </a:extLst>
          </p:cNvPr>
          <p:cNvSpPr>
            <a:spLocks noGrp="1"/>
          </p:cNvSpPr>
          <p:nvPr>
            <p:ph type="dt" sz="half" idx="10"/>
          </p:nvPr>
        </p:nvSpPr>
        <p:spPr/>
        <p:txBody>
          <a:bodyPr/>
          <a:lstStyle/>
          <a:p>
            <a:fld id="{F360D7DF-FB20-4F5F-A61B-721F6233DCD7}" type="datetimeFigureOut">
              <a:rPr lang="hr-HR" smtClean="0"/>
              <a:t>26.04.2023.</a:t>
            </a:fld>
            <a:endParaRPr lang="hr-HR"/>
          </a:p>
        </p:txBody>
      </p:sp>
      <p:sp>
        <p:nvSpPr>
          <p:cNvPr id="6" name="Footer Placeholder 5">
            <a:extLst>
              <a:ext uri="{FF2B5EF4-FFF2-40B4-BE49-F238E27FC236}">
                <a16:creationId xmlns:a16="http://schemas.microsoft.com/office/drawing/2014/main" id="{53F38989-3CA0-4CF8-A222-E3AE926C1BA4}"/>
              </a:ext>
            </a:extLst>
          </p:cNvPr>
          <p:cNvSpPr>
            <a:spLocks noGrp="1"/>
          </p:cNvSpPr>
          <p:nvPr>
            <p:ph type="ftr" sz="quarter" idx="11"/>
          </p:nvPr>
        </p:nvSpPr>
        <p:spPr/>
        <p:txBody>
          <a:bodyPr/>
          <a:lstStyle/>
          <a:p>
            <a:endParaRPr lang="hr-HR"/>
          </a:p>
        </p:txBody>
      </p:sp>
      <p:sp>
        <p:nvSpPr>
          <p:cNvPr id="7" name="Slide Number Placeholder 6">
            <a:extLst>
              <a:ext uri="{FF2B5EF4-FFF2-40B4-BE49-F238E27FC236}">
                <a16:creationId xmlns:a16="http://schemas.microsoft.com/office/drawing/2014/main" id="{E8AE58A4-8446-478D-8BB0-9A660775E8B5}"/>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1963448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EAF21-A60B-41DA-9C41-9541AC5A6FC3}"/>
              </a:ext>
            </a:extLst>
          </p:cNvPr>
          <p:cNvSpPr>
            <a:spLocks noGrp="1"/>
          </p:cNvSpPr>
          <p:nvPr>
            <p:ph type="title"/>
          </p:nvPr>
        </p:nvSpPr>
        <p:spPr/>
        <p:txBody>
          <a:bodyPr/>
          <a:lstStyle/>
          <a:p>
            <a:r>
              <a:rPr lang="en-US"/>
              <a:t>Click to edit Master title style</a:t>
            </a:r>
            <a:endParaRPr lang="hr-HR"/>
          </a:p>
        </p:txBody>
      </p:sp>
      <p:sp>
        <p:nvSpPr>
          <p:cNvPr id="3" name="Vertical Text Placeholder 2">
            <a:extLst>
              <a:ext uri="{FF2B5EF4-FFF2-40B4-BE49-F238E27FC236}">
                <a16:creationId xmlns:a16="http://schemas.microsoft.com/office/drawing/2014/main" id="{FD37A0E4-8ED8-4F0D-84A0-6A98BA0E391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id="{1F15302E-645E-4F9E-926C-02A5FA4A1752}"/>
              </a:ext>
            </a:extLst>
          </p:cNvPr>
          <p:cNvSpPr>
            <a:spLocks noGrp="1"/>
          </p:cNvSpPr>
          <p:nvPr>
            <p:ph type="dt" sz="half" idx="10"/>
          </p:nvPr>
        </p:nvSpPr>
        <p:spPr/>
        <p:txBody>
          <a:bodyPr/>
          <a:lstStyle/>
          <a:p>
            <a:fld id="{F360D7DF-FB20-4F5F-A61B-721F6233DCD7}" type="datetimeFigureOut">
              <a:rPr lang="hr-HR" smtClean="0"/>
              <a:t>26.04.2023.</a:t>
            </a:fld>
            <a:endParaRPr lang="hr-HR"/>
          </a:p>
        </p:txBody>
      </p:sp>
      <p:sp>
        <p:nvSpPr>
          <p:cNvPr id="5" name="Footer Placeholder 4">
            <a:extLst>
              <a:ext uri="{FF2B5EF4-FFF2-40B4-BE49-F238E27FC236}">
                <a16:creationId xmlns:a16="http://schemas.microsoft.com/office/drawing/2014/main" id="{BBA2A852-F654-4AD0-BC8F-8B0608B2C76E}"/>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61680B85-788A-4832-ADAA-C6F1AF150867}"/>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2446900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B22D23-B5CE-44B9-A9B7-0CC381E9688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hr-HR"/>
          </a:p>
        </p:txBody>
      </p:sp>
      <p:sp>
        <p:nvSpPr>
          <p:cNvPr id="3" name="Vertical Text Placeholder 2">
            <a:extLst>
              <a:ext uri="{FF2B5EF4-FFF2-40B4-BE49-F238E27FC236}">
                <a16:creationId xmlns:a16="http://schemas.microsoft.com/office/drawing/2014/main" id="{30137FEF-4AA3-4A0A-8AFE-276A8AC542B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id="{95AED627-AE2E-4FD6-B107-7D7DFFFCF3F9}"/>
              </a:ext>
            </a:extLst>
          </p:cNvPr>
          <p:cNvSpPr>
            <a:spLocks noGrp="1"/>
          </p:cNvSpPr>
          <p:nvPr>
            <p:ph type="dt" sz="half" idx="10"/>
          </p:nvPr>
        </p:nvSpPr>
        <p:spPr/>
        <p:txBody>
          <a:bodyPr/>
          <a:lstStyle/>
          <a:p>
            <a:fld id="{F360D7DF-FB20-4F5F-A61B-721F6233DCD7}" type="datetimeFigureOut">
              <a:rPr lang="hr-HR" smtClean="0"/>
              <a:t>26.04.2023.</a:t>
            </a:fld>
            <a:endParaRPr lang="hr-HR"/>
          </a:p>
        </p:txBody>
      </p:sp>
      <p:sp>
        <p:nvSpPr>
          <p:cNvPr id="5" name="Footer Placeholder 4">
            <a:extLst>
              <a:ext uri="{FF2B5EF4-FFF2-40B4-BE49-F238E27FC236}">
                <a16:creationId xmlns:a16="http://schemas.microsoft.com/office/drawing/2014/main" id="{7E8CBBDE-EB73-4BEA-9598-F21C5115D8E4}"/>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68FEE413-1349-4647-B397-BDE562FF483B}"/>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1015325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CD81D8-DA70-49AE-8B69-D8193638256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hr-HR"/>
          </a:p>
        </p:txBody>
      </p:sp>
      <p:sp>
        <p:nvSpPr>
          <p:cNvPr id="3" name="Text Placeholder 2">
            <a:extLst>
              <a:ext uri="{FF2B5EF4-FFF2-40B4-BE49-F238E27FC236}">
                <a16:creationId xmlns:a16="http://schemas.microsoft.com/office/drawing/2014/main" id="{5C5E311F-8D7E-48E1-8421-555AF33155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id="{EC01F160-03D4-49B7-A77A-CDECD15C9C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60D7DF-FB20-4F5F-A61B-721F6233DCD7}" type="datetimeFigureOut">
              <a:rPr lang="hr-HR" smtClean="0"/>
              <a:t>26.04.2023.</a:t>
            </a:fld>
            <a:endParaRPr lang="hr-HR"/>
          </a:p>
        </p:txBody>
      </p:sp>
      <p:sp>
        <p:nvSpPr>
          <p:cNvPr id="5" name="Footer Placeholder 4">
            <a:extLst>
              <a:ext uri="{FF2B5EF4-FFF2-40B4-BE49-F238E27FC236}">
                <a16:creationId xmlns:a16="http://schemas.microsoft.com/office/drawing/2014/main" id="{E8041668-EC6E-4A10-9AF9-473D89D848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r-HR"/>
          </a:p>
        </p:txBody>
      </p:sp>
      <p:sp>
        <p:nvSpPr>
          <p:cNvPr id="6" name="Slide Number Placeholder 5">
            <a:extLst>
              <a:ext uri="{FF2B5EF4-FFF2-40B4-BE49-F238E27FC236}">
                <a16:creationId xmlns:a16="http://schemas.microsoft.com/office/drawing/2014/main" id="{61F4CB1E-F92D-49B5-A4CE-6676404DEF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13090B-CFAC-403F-AF3A-D3BCB212CC16}" type="slidenum">
              <a:rPr lang="hr-HR" smtClean="0"/>
              <a:t>‹#›</a:t>
            </a:fld>
            <a:endParaRPr lang="hr-HR"/>
          </a:p>
        </p:txBody>
      </p:sp>
    </p:spTree>
    <p:extLst>
      <p:ext uri="{BB962C8B-B14F-4D97-AF65-F5344CB8AC3E}">
        <p14:creationId xmlns:p14="http://schemas.microsoft.com/office/powerpoint/2010/main" val="17643750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4.png"/><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E116B-F72E-4E11-A62D-AAE26B8D40E9}"/>
              </a:ext>
            </a:extLst>
          </p:cNvPr>
          <p:cNvSpPr>
            <a:spLocks noGrp="1"/>
          </p:cNvSpPr>
          <p:nvPr>
            <p:ph type="ctrTitle"/>
          </p:nvPr>
        </p:nvSpPr>
        <p:spPr>
          <a:xfrm>
            <a:off x="320040" y="1570216"/>
            <a:ext cx="10163927" cy="2527121"/>
          </a:xfrm>
        </p:spPr>
        <p:txBody>
          <a:bodyPr>
            <a:normAutofit/>
          </a:bodyPr>
          <a:lstStyle/>
          <a:p>
            <a:r>
              <a:rPr lang="en-US" sz="4000" b="1" dirty="0">
                <a:solidFill>
                  <a:srgbClr val="203864"/>
                </a:solidFill>
              </a:rPr>
              <a:t>Social Dangerousness and Crime Prevention. National and International Standards.</a:t>
            </a:r>
            <a:endParaRPr lang="en-GB" sz="4000" b="1" dirty="0">
              <a:solidFill>
                <a:srgbClr val="203864"/>
              </a:solidFill>
            </a:endParaRPr>
          </a:p>
        </p:txBody>
      </p:sp>
      <p:sp>
        <p:nvSpPr>
          <p:cNvPr id="3" name="Subtitle 2">
            <a:extLst>
              <a:ext uri="{FF2B5EF4-FFF2-40B4-BE49-F238E27FC236}">
                <a16:creationId xmlns:a16="http://schemas.microsoft.com/office/drawing/2014/main" id="{8C0D0ED9-22F7-4699-AF14-D3C3BA0CAEE2}"/>
              </a:ext>
            </a:extLst>
          </p:cNvPr>
          <p:cNvSpPr>
            <a:spLocks noGrp="1"/>
          </p:cNvSpPr>
          <p:nvPr>
            <p:ph type="subTitle" idx="1"/>
          </p:nvPr>
        </p:nvSpPr>
        <p:spPr>
          <a:xfrm>
            <a:off x="320041" y="5140302"/>
            <a:ext cx="10133616" cy="1374798"/>
          </a:xfrm>
        </p:spPr>
        <p:txBody>
          <a:bodyPr>
            <a:normAutofit fontScale="92500" lnSpcReduction="20000"/>
          </a:bodyPr>
          <a:lstStyle/>
          <a:p>
            <a:endParaRPr lang="en-US" sz="1800" dirty="0">
              <a:solidFill>
                <a:schemeClr val="tx2"/>
              </a:solidFill>
            </a:endParaRPr>
          </a:p>
          <a:p>
            <a:pPr algn="r"/>
            <a:r>
              <a:rPr lang="en-GB" sz="2000" dirty="0">
                <a:solidFill>
                  <a:schemeClr val="tx2"/>
                </a:solidFill>
              </a:rPr>
              <a:t>Dalida Rittossa, J.S.D.</a:t>
            </a:r>
          </a:p>
          <a:p>
            <a:pPr algn="r"/>
            <a:r>
              <a:rPr lang="en-GB" sz="2000" dirty="0">
                <a:solidFill>
                  <a:schemeClr val="tx2"/>
                </a:solidFill>
              </a:rPr>
              <a:t>Associate Professor</a:t>
            </a:r>
          </a:p>
          <a:p>
            <a:pPr algn="r"/>
            <a:r>
              <a:rPr lang="en-GB" sz="2000" dirty="0">
                <a:solidFill>
                  <a:schemeClr val="tx2"/>
                </a:solidFill>
              </a:rPr>
              <a:t>University of Rijeka, Faculty of Law</a:t>
            </a:r>
          </a:p>
        </p:txBody>
      </p:sp>
      <p:cxnSp>
        <p:nvCxnSpPr>
          <p:cNvPr id="13" name="Straight Connector 12">
            <a:extLst>
              <a:ext uri="{FF2B5EF4-FFF2-40B4-BE49-F238E27FC236}">
                <a16:creationId xmlns:a16="http://schemas.microsoft.com/office/drawing/2014/main" id="{4E844D55-2498-485F-A068-303F614D4BAE}"/>
              </a:ext>
            </a:extLst>
          </p:cNvPr>
          <p:cNvCxnSpPr>
            <a:cxnSpLocks/>
          </p:cNvCxnSpPr>
          <p:nvPr/>
        </p:nvCxnSpPr>
        <p:spPr>
          <a:xfrm>
            <a:off x="331734" y="5140302"/>
            <a:ext cx="10181181" cy="0"/>
          </a:xfrm>
          <a:prstGeom prst="line">
            <a:avLst/>
          </a:prstGeom>
          <a:ln w="38100">
            <a:solidFill>
              <a:srgbClr val="8FAAC4"/>
            </a:solidFill>
          </a:ln>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id="{33BBE889-19EA-4438-B198-2A37F5DAF28B}"/>
              </a:ext>
            </a:extLst>
          </p:cNvPr>
          <p:cNvPicPr>
            <a:picLocks noChangeAspect="1"/>
          </p:cNvPicPr>
          <p:nvPr/>
        </p:nvPicPr>
        <p:blipFill>
          <a:blip r:embed="rId2"/>
          <a:stretch>
            <a:fillRect/>
          </a:stretch>
        </p:blipFill>
        <p:spPr>
          <a:xfrm>
            <a:off x="10501221" y="-1600"/>
            <a:ext cx="1900859" cy="6858000"/>
          </a:xfrm>
          <a:prstGeom prst="rect">
            <a:avLst/>
          </a:prstGeom>
        </p:spPr>
      </p:pic>
      <p:cxnSp>
        <p:nvCxnSpPr>
          <p:cNvPr id="19" name="Straight Connector 18">
            <a:extLst>
              <a:ext uri="{FF2B5EF4-FFF2-40B4-BE49-F238E27FC236}">
                <a16:creationId xmlns:a16="http://schemas.microsoft.com/office/drawing/2014/main" id="{7597A951-F3AF-4358-BBAF-F5E6C9E47139}"/>
              </a:ext>
            </a:extLst>
          </p:cNvPr>
          <p:cNvCxnSpPr>
            <a:cxnSpLocks/>
          </p:cNvCxnSpPr>
          <p:nvPr/>
        </p:nvCxnSpPr>
        <p:spPr>
          <a:xfrm>
            <a:off x="331734" y="6527142"/>
            <a:ext cx="1018118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TextBox 3">
            <a:extLst>
              <a:ext uri="{FF2B5EF4-FFF2-40B4-BE49-F238E27FC236}">
                <a16:creationId xmlns:a16="http://schemas.microsoft.com/office/drawing/2014/main" id="{B2C0293B-D686-4F9F-BB80-F7217ADE5E22}"/>
              </a:ext>
            </a:extLst>
          </p:cNvPr>
          <p:cNvSpPr txBox="1">
            <a:spLocks noChangeArrowheads="1"/>
          </p:cNvSpPr>
          <p:nvPr/>
        </p:nvSpPr>
        <p:spPr bwMode="auto">
          <a:xfrm>
            <a:off x="331733" y="4116293"/>
            <a:ext cx="101336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a:endParaRPr lang="en-US" altLang="sr-Latn-RS" dirty="0">
              <a:solidFill>
                <a:schemeClr val="accent1"/>
              </a:solidFill>
            </a:endParaRPr>
          </a:p>
          <a:p>
            <a:pPr algn="r"/>
            <a:endParaRPr lang="en-US" altLang="sr-Latn-RS" dirty="0">
              <a:solidFill>
                <a:schemeClr val="accent1"/>
              </a:solidFill>
            </a:endParaRPr>
          </a:p>
          <a:p>
            <a:pPr algn="r"/>
            <a:endParaRPr lang="en-US" altLang="sr-Latn-RS" dirty="0">
              <a:solidFill>
                <a:schemeClr val="accent1"/>
              </a:solidFill>
            </a:endParaRPr>
          </a:p>
        </p:txBody>
      </p:sp>
      <p:pic>
        <p:nvPicPr>
          <p:cNvPr id="7" name="Picture 6">
            <a:extLst>
              <a:ext uri="{FF2B5EF4-FFF2-40B4-BE49-F238E27FC236}">
                <a16:creationId xmlns:a16="http://schemas.microsoft.com/office/drawing/2014/main" id="{3EC7F018-0169-47BB-8991-9A7DC710AAE7}"/>
              </a:ext>
            </a:extLst>
          </p:cNvPr>
          <p:cNvPicPr>
            <a:picLocks noChangeAspect="1"/>
          </p:cNvPicPr>
          <p:nvPr/>
        </p:nvPicPr>
        <p:blipFill>
          <a:blip r:embed="rId3"/>
          <a:stretch>
            <a:fillRect/>
          </a:stretch>
        </p:blipFill>
        <p:spPr>
          <a:xfrm>
            <a:off x="9251055" y="159476"/>
            <a:ext cx="1047619" cy="1104762"/>
          </a:xfrm>
          <a:prstGeom prst="rect">
            <a:avLst/>
          </a:prstGeom>
        </p:spPr>
      </p:pic>
      <p:pic>
        <p:nvPicPr>
          <p:cNvPr id="5" name="Picture 4">
            <a:extLst>
              <a:ext uri="{FF2B5EF4-FFF2-40B4-BE49-F238E27FC236}">
                <a16:creationId xmlns:a16="http://schemas.microsoft.com/office/drawing/2014/main" id="{6608E192-2EF0-433A-8024-67F22F041EBC}"/>
              </a:ext>
            </a:extLst>
          </p:cNvPr>
          <p:cNvPicPr>
            <a:picLocks noChangeAspect="1"/>
          </p:cNvPicPr>
          <p:nvPr/>
        </p:nvPicPr>
        <p:blipFill>
          <a:blip r:embed="rId4"/>
          <a:stretch>
            <a:fillRect/>
          </a:stretch>
        </p:blipFill>
        <p:spPr>
          <a:xfrm>
            <a:off x="18428" y="-1600"/>
            <a:ext cx="1374799" cy="1374799"/>
          </a:xfrm>
          <a:prstGeom prst="rect">
            <a:avLst/>
          </a:prstGeom>
        </p:spPr>
      </p:pic>
    </p:spTree>
    <p:extLst>
      <p:ext uri="{BB962C8B-B14F-4D97-AF65-F5344CB8AC3E}">
        <p14:creationId xmlns:p14="http://schemas.microsoft.com/office/powerpoint/2010/main" val="3173600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12389" y="74040"/>
            <a:ext cx="11704675" cy="792661"/>
          </a:xfrm>
        </p:spPr>
        <p:txBody>
          <a:bodyPr>
            <a:normAutofit/>
          </a:bodyPr>
          <a:lstStyle/>
          <a:p>
            <a:r>
              <a:rPr lang="en-US" sz="2800" b="1" dirty="0">
                <a:solidFill>
                  <a:schemeClr val="tx2"/>
                </a:solidFill>
              </a:rPr>
              <a:t>Social Dangerousness and Crime Prevention</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243663" y="746487"/>
            <a:ext cx="11110136" cy="5287358"/>
          </a:xfrm>
        </p:spPr>
        <p:txBody>
          <a:bodyPr>
            <a:normAutofit/>
          </a:bodyPr>
          <a:lstStyle/>
          <a:p>
            <a:pPr lvl="1">
              <a:buClr>
                <a:schemeClr val="tx2"/>
              </a:buClr>
            </a:pPr>
            <a:endParaRPr lang="en-US" sz="2000" b="1" dirty="0"/>
          </a:p>
          <a:p>
            <a:pPr>
              <a:buClr>
                <a:schemeClr val="tx2"/>
              </a:buClr>
            </a:pPr>
            <a:r>
              <a:rPr lang="en-US" sz="2000" b="1" dirty="0">
                <a:solidFill>
                  <a:schemeClr val="accent1">
                    <a:lumMod val="75000"/>
                  </a:schemeClr>
                </a:solidFill>
              </a:rPr>
              <a:t>Why do people commit criminal offences?</a:t>
            </a:r>
          </a:p>
          <a:p>
            <a:pPr lvl="3">
              <a:buClr>
                <a:schemeClr val="tx2"/>
              </a:buClr>
            </a:pPr>
            <a:r>
              <a:rPr lang="en-US" sz="1600" dirty="0"/>
              <a:t>Biological factors</a:t>
            </a:r>
          </a:p>
          <a:p>
            <a:pPr lvl="3">
              <a:buClr>
                <a:schemeClr val="tx2"/>
              </a:buClr>
            </a:pPr>
            <a:r>
              <a:rPr lang="en-US" sz="1600" dirty="0"/>
              <a:t>Societal factors</a:t>
            </a:r>
          </a:p>
          <a:p>
            <a:pPr lvl="3">
              <a:buClr>
                <a:schemeClr val="tx2"/>
              </a:buClr>
            </a:pPr>
            <a:r>
              <a:rPr lang="en-US" sz="1600" dirty="0"/>
              <a:t>Mixed theories</a:t>
            </a:r>
          </a:p>
          <a:p>
            <a:pPr>
              <a:buClr>
                <a:schemeClr val="tx2"/>
              </a:buClr>
            </a:pPr>
            <a:endParaRPr lang="en-US" sz="1200" b="1" dirty="0">
              <a:solidFill>
                <a:schemeClr val="accent1">
                  <a:lumMod val="75000"/>
                </a:schemeClr>
              </a:solidFill>
            </a:endParaRPr>
          </a:p>
          <a:p>
            <a:pPr>
              <a:buClr>
                <a:schemeClr val="tx2"/>
              </a:buClr>
            </a:pPr>
            <a:r>
              <a:rPr lang="en-US" sz="2000" b="1" dirty="0">
                <a:solidFill>
                  <a:schemeClr val="accent1">
                    <a:lumMod val="75000"/>
                  </a:schemeClr>
                </a:solidFill>
              </a:rPr>
              <a:t>Why do we become socially dangerous?</a:t>
            </a:r>
          </a:p>
          <a:p>
            <a:pPr>
              <a:buClr>
                <a:schemeClr val="tx2"/>
              </a:buClr>
            </a:pPr>
            <a:endParaRPr lang="en-US" sz="2000" b="1" dirty="0">
              <a:solidFill>
                <a:schemeClr val="accent1">
                  <a:lumMod val="75000"/>
                </a:schemeClr>
              </a:solidFill>
            </a:endParaRPr>
          </a:p>
          <a:p>
            <a:pPr>
              <a:buClr>
                <a:schemeClr val="tx2"/>
              </a:buClr>
            </a:pPr>
            <a:r>
              <a:rPr lang="en-US" sz="2000" b="1" dirty="0">
                <a:solidFill>
                  <a:schemeClr val="accent1">
                    <a:lumMod val="75000"/>
                  </a:schemeClr>
                </a:solidFill>
              </a:rPr>
              <a:t>How can we ameliorate and / or erase</a:t>
            </a:r>
          </a:p>
          <a:p>
            <a:pPr marL="0" indent="0">
              <a:buClr>
                <a:schemeClr val="tx2"/>
              </a:buClr>
              <a:buNone/>
            </a:pPr>
            <a:r>
              <a:rPr lang="en-US" sz="2000" b="1" dirty="0">
                <a:solidFill>
                  <a:schemeClr val="accent1">
                    <a:lumMod val="75000"/>
                  </a:schemeClr>
                </a:solidFill>
              </a:rPr>
              <a:t>    dangerousness of the offenders?  </a:t>
            </a:r>
          </a:p>
          <a:p>
            <a:pPr lvl="1">
              <a:buClr>
                <a:schemeClr val="tx2"/>
              </a:buClr>
            </a:pPr>
            <a:endParaRPr lang="en-US" sz="1200"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10" name="Isosceles Triangle 9">
            <a:extLst>
              <a:ext uri="{FF2B5EF4-FFF2-40B4-BE49-F238E27FC236}">
                <a16:creationId xmlns:a16="http://schemas.microsoft.com/office/drawing/2014/main" id="{FBA18047-E736-40DB-96E0-E5434AFBBAA0}"/>
              </a:ext>
            </a:extLst>
          </p:cNvPr>
          <p:cNvSpPr/>
          <p:nvPr/>
        </p:nvSpPr>
        <p:spPr>
          <a:xfrm>
            <a:off x="6963040" y="3186347"/>
            <a:ext cx="3024336" cy="2304256"/>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
        <p:nvSpPr>
          <p:cNvPr id="11" name="Rectangle 10">
            <a:extLst>
              <a:ext uri="{FF2B5EF4-FFF2-40B4-BE49-F238E27FC236}">
                <a16:creationId xmlns:a16="http://schemas.microsoft.com/office/drawing/2014/main" id="{8B6EA033-58BB-4348-B9BE-C7417648BE64}"/>
              </a:ext>
            </a:extLst>
          </p:cNvPr>
          <p:cNvSpPr/>
          <p:nvPr/>
        </p:nvSpPr>
        <p:spPr>
          <a:xfrm>
            <a:off x="7000488" y="2487622"/>
            <a:ext cx="3084479" cy="63533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700" dirty="0"/>
              <a:t>SUPPORT SERVICES FOR VULNERABLE </a:t>
            </a:r>
          </a:p>
        </p:txBody>
      </p:sp>
      <p:sp>
        <p:nvSpPr>
          <p:cNvPr id="12" name="TextBox 11">
            <a:extLst>
              <a:ext uri="{FF2B5EF4-FFF2-40B4-BE49-F238E27FC236}">
                <a16:creationId xmlns:a16="http://schemas.microsoft.com/office/drawing/2014/main" id="{300EEEC3-D55B-430D-BC1B-4DD6E5A5B7C6}"/>
              </a:ext>
            </a:extLst>
          </p:cNvPr>
          <p:cNvSpPr txBox="1"/>
          <p:nvPr/>
        </p:nvSpPr>
        <p:spPr>
          <a:xfrm>
            <a:off x="10336103" y="2921578"/>
            <a:ext cx="1513690" cy="369332"/>
          </a:xfrm>
          <a:prstGeom prst="rect">
            <a:avLst/>
          </a:prstGeom>
          <a:noFill/>
        </p:spPr>
        <p:txBody>
          <a:bodyPr wrap="square" rtlCol="0">
            <a:spAutoFit/>
          </a:bodyPr>
          <a:lstStyle/>
          <a:p>
            <a:pPr marL="285750" indent="-285750">
              <a:buFont typeface="Arial" panose="020B0604020202020204" pitchFamily="34" charset="0"/>
              <a:buChar char="•"/>
            </a:pPr>
            <a:r>
              <a:rPr lang="en-US" dirty="0"/>
              <a:t>upgraded</a:t>
            </a:r>
            <a:endParaRPr lang="hr-HR" dirty="0"/>
          </a:p>
        </p:txBody>
      </p:sp>
      <p:sp>
        <p:nvSpPr>
          <p:cNvPr id="13" name="TextBox 12">
            <a:extLst>
              <a:ext uri="{FF2B5EF4-FFF2-40B4-BE49-F238E27FC236}">
                <a16:creationId xmlns:a16="http://schemas.microsoft.com/office/drawing/2014/main" id="{FA1E878A-2E94-46C6-A575-759BF66B0E6C}"/>
              </a:ext>
            </a:extLst>
          </p:cNvPr>
          <p:cNvSpPr txBox="1"/>
          <p:nvPr/>
        </p:nvSpPr>
        <p:spPr>
          <a:xfrm>
            <a:off x="10342856" y="2498954"/>
            <a:ext cx="1710518" cy="369332"/>
          </a:xfrm>
          <a:prstGeom prst="rect">
            <a:avLst/>
          </a:prstGeom>
          <a:noFill/>
        </p:spPr>
        <p:txBody>
          <a:bodyPr wrap="square" rtlCol="0">
            <a:spAutoFit/>
          </a:bodyPr>
          <a:lstStyle/>
          <a:p>
            <a:pPr marL="285750" indent="-285750">
              <a:buFont typeface="Arial" panose="020B0604020202020204" pitchFamily="34" charset="0"/>
              <a:buChar char="•"/>
            </a:pPr>
            <a:r>
              <a:rPr lang="en-US" dirty="0"/>
              <a:t>operational</a:t>
            </a:r>
            <a:endParaRPr lang="hr-HR" dirty="0"/>
          </a:p>
        </p:txBody>
      </p:sp>
      <p:sp>
        <p:nvSpPr>
          <p:cNvPr id="14" name="TextBox 13">
            <a:extLst>
              <a:ext uri="{FF2B5EF4-FFF2-40B4-BE49-F238E27FC236}">
                <a16:creationId xmlns:a16="http://schemas.microsoft.com/office/drawing/2014/main" id="{C774B546-0B99-48AF-8834-EFEEF9E197A5}"/>
              </a:ext>
            </a:extLst>
          </p:cNvPr>
          <p:cNvSpPr txBox="1"/>
          <p:nvPr/>
        </p:nvSpPr>
        <p:spPr>
          <a:xfrm rot="18371062">
            <a:off x="5217147" y="4029893"/>
            <a:ext cx="3600400" cy="353943"/>
          </a:xfrm>
          <a:prstGeom prst="rect">
            <a:avLst/>
          </a:prstGeom>
          <a:noFill/>
        </p:spPr>
        <p:txBody>
          <a:bodyPr wrap="square" rtlCol="0">
            <a:spAutoFit/>
          </a:bodyPr>
          <a:lstStyle/>
          <a:p>
            <a:r>
              <a:rPr lang="en-GB" sz="1700" dirty="0"/>
              <a:t>dissemination of information</a:t>
            </a:r>
            <a:endParaRPr lang="hr-HR" sz="1700" dirty="0"/>
          </a:p>
        </p:txBody>
      </p:sp>
      <p:sp>
        <p:nvSpPr>
          <p:cNvPr id="15" name="TextBox 14">
            <a:extLst>
              <a:ext uri="{FF2B5EF4-FFF2-40B4-BE49-F238E27FC236}">
                <a16:creationId xmlns:a16="http://schemas.microsoft.com/office/drawing/2014/main" id="{490FEACE-07E6-4E4F-B801-A9DFF34B3283}"/>
              </a:ext>
            </a:extLst>
          </p:cNvPr>
          <p:cNvSpPr txBox="1"/>
          <p:nvPr/>
        </p:nvSpPr>
        <p:spPr>
          <a:xfrm rot="3413187">
            <a:off x="8651051" y="4192624"/>
            <a:ext cx="2744149" cy="615553"/>
          </a:xfrm>
          <a:prstGeom prst="rect">
            <a:avLst/>
          </a:prstGeom>
          <a:noFill/>
        </p:spPr>
        <p:txBody>
          <a:bodyPr wrap="none" rtlCol="0">
            <a:spAutoFit/>
          </a:bodyPr>
          <a:lstStyle/>
          <a:p>
            <a:r>
              <a:rPr lang="en-GB" sz="1700" dirty="0"/>
              <a:t>access to already established</a:t>
            </a:r>
          </a:p>
          <a:p>
            <a:r>
              <a:rPr lang="en-GB" sz="1700" dirty="0"/>
              <a:t> services</a:t>
            </a:r>
            <a:endParaRPr lang="hr-HR" sz="1700" dirty="0"/>
          </a:p>
        </p:txBody>
      </p:sp>
      <p:sp>
        <p:nvSpPr>
          <p:cNvPr id="16" name="TextBox 15">
            <a:extLst>
              <a:ext uri="{FF2B5EF4-FFF2-40B4-BE49-F238E27FC236}">
                <a16:creationId xmlns:a16="http://schemas.microsoft.com/office/drawing/2014/main" id="{0F64F9BE-A1C0-4A30-A192-1C96C2700664}"/>
              </a:ext>
            </a:extLst>
          </p:cNvPr>
          <p:cNvSpPr txBox="1"/>
          <p:nvPr/>
        </p:nvSpPr>
        <p:spPr>
          <a:xfrm>
            <a:off x="6971813" y="5667793"/>
            <a:ext cx="2978572" cy="615553"/>
          </a:xfrm>
          <a:prstGeom prst="rect">
            <a:avLst/>
          </a:prstGeom>
          <a:noFill/>
        </p:spPr>
        <p:txBody>
          <a:bodyPr wrap="none" rtlCol="0">
            <a:spAutoFit/>
          </a:bodyPr>
          <a:lstStyle/>
          <a:p>
            <a:r>
              <a:rPr lang="en-GB" sz="1700" dirty="0"/>
              <a:t>prevention of vulnerable group </a:t>
            </a:r>
          </a:p>
          <a:p>
            <a:r>
              <a:rPr lang="en-GB" sz="1700" dirty="0"/>
              <a:t>rights violation</a:t>
            </a:r>
            <a:endParaRPr lang="hr-HR" sz="1700" dirty="0"/>
          </a:p>
        </p:txBody>
      </p:sp>
      <p:sp>
        <p:nvSpPr>
          <p:cNvPr id="6" name="TextBox 5">
            <a:extLst>
              <a:ext uri="{FF2B5EF4-FFF2-40B4-BE49-F238E27FC236}">
                <a16:creationId xmlns:a16="http://schemas.microsoft.com/office/drawing/2014/main" id="{87447B3D-54D3-4D8F-A5B5-2E7E0D31BD33}"/>
              </a:ext>
            </a:extLst>
          </p:cNvPr>
          <p:cNvSpPr txBox="1"/>
          <p:nvPr/>
        </p:nvSpPr>
        <p:spPr>
          <a:xfrm>
            <a:off x="300541" y="1561174"/>
            <a:ext cx="1416940" cy="584775"/>
          </a:xfrm>
          <a:prstGeom prst="rect">
            <a:avLst/>
          </a:prstGeom>
          <a:noFill/>
        </p:spPr>
        <p:txBody>
          <a:bodyPr wrap="square" rtlCol="0">
            <a:spAutoFit/>
          </a:bodyPr>
          <a:lstStyle/>
          <a:p>
            <a:r>
              <a:rPr lang="en-US" sz="1600" dirty="0">
                <a:solidFill>
                  <a:srgbClr val="C00000"/>
                </a:solidFill>
              </a:rPr>
              <a:t>Criminological theories</a:t>
            </a:r>
            <a:endParaRPr lang="hr-HR" sz="1600" dirty="0">
              <a:solidFill>
                <a:srgbClr val="C00000"/>
              </a:solidFill>
            </a:endParaRPr>
          </a:p>
        </p:txBody>
      </p:sp>
      <p:sp>
        <p:nvSpPr>
          <p:cNvPr id="17" name="TextBox 16">
            <a:extLst>
              <a:ext uri="{FF2B5EF4-FFF2-40B4-BE49-F238E27FC236}">
                <a16:creationId xmlns:a16="http://schemas.microsoft.com/office/drawing/2014/main" id="{B4438B32-8E02-4704-9F35-DB0ECE3F5628}"/>
              </a:ext>
            </a:extLst>
          </p:cNvPr>
          <p:cNvSpPr txBox="1"/>
          <p:nvPr/>
        </p:nvSpPr>
        <p:spPr>
          <a:xfrm>
            <a:off x="804421" y="4372955"/>
            <a:ext cx="3039999" cy="369332"/>
          </a:xfrm>
          <a:prstGeom prst="rect">
            <a:avLst/>
          </a:prstGeom>
          <a:noFill/>
        </p:spPr>
        <p:txBody>
          <a:bodyPr wrap="square" rtlCol="0">
            <a:spAutoFit/>
          </a:bodyPr>
          <a:lstStyle/>
          <a:p>
            <a:r>
              <a:rPr lang="en-US" dirty="0"/>
              <a:t>Thinking of the general public</a:t>
            </a:r>
            <a:endParaRPr lang="hr-HR" dirty="0"/>
          </a:p>
        </p:txBody>
      </p:sp>
      <p:sp>
        <p:nvSpPr>
          <p:cNvPr id="18" name="TextBox 17">
            <a:extLst>
              <a:ext uri="{FF2B5EF4-FFF2-40B4-BE49-F238E27FC236}">
                <a16:creationId xmlns:a16="http://schemas.microsoft.com/office/drawing/2014/main" id="{37C84CF5-8A3B-451C-AC39-8F05EE5AB1CD}"/>
              </a:ext>
            </a:extLst>
          </p:cNvPr>
          <p:cNvSpPr txBox="1"/>
          <p:nvPr/>
        </p:nvSpPr>
        <p:spPr>
          <a:xfrm>
            <a:off x="5561" y="4850627"/>
            <a:ext cx="1505092" cy="369332"/>
          </a:xfrm>
          <a:prstGeom prst="rect">
            <a:avLst/>
          </a:prstGeom>
          <a:noFill/>
        </p:spPr>
        <p:txBody>
          <a:bodyPr wrap="none" rtlCol="0">
            <a:spAutoFit/>
          </a:bodyPr>
          <a:lstStyle/>
          <a:p>
            <a:r>
              <a:rPr lang="en-US" dirty="0">
                <a:solidFill>
                  <a:srgbClr val="C00000"/>
                </a:solidFill>
              </a:rPr>
              <a:t>Incapacitation</a:t>
            </a:r>
            <a:endParaRPr lang="hr-HR" dirty="0">
              <a:solidFill>
                <a:srgbClr val="C00000"/>
              </a:solidFill>
            </a:endParaRPr>
          </a:p>
        </p:txBody>
      </p:sp>
      <p:sp>
        <p:nvSpPr>
          <p:cNvPr id="19" name="TextBox 18">
            <a:extLst>
              <a:ext uri="{FF2B5EF4-FFF2-40B4-BE49-F238E27FC236}">
                <a16:creationId xmlns:a16="http://schemas.microsoft.com/office/drawing/2014/main" id="{B8779F60-8A65-46F7-AA73-B7364A39114B}"/>
              </a:ext>
            </a:extLst>
          </p:cNvPr>
          <p:cNvSpPr txBox="1"/>
          <p:nvPr/>
        </p:nvSpPr>
        <p:spPr>
          <a:xfrm>
            <a:off x="1709486" y="4873702"/>
            <a:ext cx="3039999" cy="369332"/>
          </a:xfrm>
          <a:prstGeom prst="rect">
            <a:avLst/>
          </a:prstGeom>
          <a:noFill/>
        </p:spPr>
        <p:txBody>
          <a:bodyPr wrap="none" rtlCol="0">
            <a:spAutoFit/>
          </a:bodyPr>
          <a:lstStyle/>
          <a:p>
            <a:r>
              <a:rPr lang="en-US" dirty="0">
                <a:solidFill>
                  <a:srgbClr val="C00000"/>
                </a:solidFill>
              </a:rPr>
              <a:t>Exclusion from the community</a:t>
            </a:r>
            <a:endParaRPr lang="hr-HR" dirty="0">
              <a:solidFill>
                <a:srgbClr val="C00000"/>
              </a:solidFill>
            </a:endParaRPr>
          </a:p>
        </p:txBody>
      </p:sp>
      <p:sp>
        <p:nvSpPr>
          <p:cNvPr id="20" name="TextBox 19">
            <a:extLst>
              <a:ext uri="{FF2B5EF4-FFF2-40B4-BE49-F238E27FC236}">
                <a16:creationId xmlns:a16="http://schemas.microsoft.com/office/drawing/2014/main" id="{A7122E94-4D6B-4548-91B5-5BEEBC98D20E}"/>
              </a:ext>
            </a:extLst>
          </p:cNvPr>
          <p:cNvSpPr txBox="1"/>
          <p:nvPr/>
        </p:nvSpPr>
        <p:spPr>
          <a:xfrm>
            <a:off x="5561" y="5337943"/>
            <a:ext cx="3554306" cy="369332"/>
          </a:xfrm>
          <a:prstGeom prst="rect">
            <a:avLst/>
          </a:prstGeom>
          <a:noFill/>
        </p:spPr>
        <p:txBody>
          <a:bodyPr wrap="none" rtlCol="0">
            <a:spAutoFit/>
          </a:bodyPr>
          <a:lstStyle/>
          <a:p>
            <a:r>
              <a:rPr lang="en-US" dirty="0">
                <a:solidFill>
                  <a:srgbClr val="C00000"/>
                </a:solidFill>
              </a:rPr>
              <a:t>Placement in psychiatric institutions</a:t>
            </a:r>
            <a:endParaRPr lang="hr-HR" dirty="0">
              <a:solidFill>
                <a:srgbClr val="C00000"/>
              </a:solidFill>
            </a:endParaRPr>
          </a:p>
        </p:txBody>
      </p:sp>
      <p:sp>
        <p:nvSpPr>
          <p:cNvPr id="21" name="TextBox 20">
            <a:extLst>
              <a:ext uri="{FF2B5EF4-FFF2-40B4-BE49-F238E27FC236}">
                <a16:creationId xmlns:a16="http://schemas.microsoft.com/office/drawing/2014/main" id="{AAB4F209-6EF5-476E-8739-C8F077D7958A}"/>
              </a:ext>
            </a:extLst>
          </p:cNvPr>
          <p:cNvSpPr txBox="1"/>
          <p:nvPr/>
        </p:nvSpPr>
        <p:spPr>
          <a:xfrm>
            <a:off x="3702323" y="5354528"/>
            <a:ext cx="1511439" cy="369332"/>
          </a:xfrm>
          <a:prstGeom prst="rect">
            <a:avLst/>
          </a:prstGeom>
          <a:noFill/>
        </p:spPr>
        <p:txBody>
          <a:bodyPr wrap="none" rtlCol="0">
            <a:spAutoFit/>
          </a:bodyPr>
          <a:lstStyle/>
          <a:p>
            <a:r>
              <a:rPr lang="en-US" dirty="0">
                <a:solidFill>
                  <a:srgbClr val="C00000"/>
                </a:solidFill>
              </a:rPr>
              <a:t>Imprisonment</a:t>
            </a:r>
            <a:endParaRPr lang="hr-HR" dirty="0">
              <a:solidFill>
                <a:srgbClr val="C00000"/>
              </a:solidFill>
            </a:endParaRPr>
          </a:p>
        </p:txBody>
      </p:sp>
      <p:sp>
        <p:nvSpPr>
          <p:cNvPr id="22" name="Rectangle: Rounded Corners 21">
            <a:extLst>
              <a:ext uri="{FF2B5EF4-FFF2-40B4-BE49-F238E27FC236}">
                <a16:creationId xmlns:a16="http://schemas.microsoft.com/office/drawing/2014/main" id="{64D568F6-AF03-405E-9C28-F4B8282E0A94}"/>
              </a:ext>
            </a:extLst>
          </p:cNvPr>
          <p:cNvSpPr/>
          <p:nvPr/>
        </p:nvSpPr>
        <p:spPr>
          <a:xfrm>
            <a:off x="6690507" y="234032"/>
            <a:ext cx="2497896" cy="57839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a:t>Prisoners = vulnerable</a:t>
            </a:r>
            <a:endParaRPr lang="hr-HR" dirty="0"/>
          </a:p>
        </p:txBody>
      </p:sp>
      <p:sp>
        <p:nvSpPr>
          <p:cNvPr id="23" name="Rectangle: Rounded Corners 22">
            <a:extLst>
              <a:ext uri="{FF2B5EF4-FFF2-40B4-BE49-F238E27FC236}">
                <a16:creationId xmlns:a16="http://schemas.microsoft.com/office/drawing/2014/main" id="{6592EF63-C03B-469F-837C-3001AFC18688}"/>
              </a:ext>
            </a:extLst>
          </p:cNvPr>
          <p:cNvSpPr/>
          <p:nvPr/>
        </p:nvSpPr>
        <p:spPr>
          <a:xfrm>
            <a:off x="9450441" y="236995"/>
            <a:ext cx="2497896" cy="58716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a:t>Psychiatric patients = vulnerable</a:t>
            </a:r>
            <a:endParaRPr lang="hr-HR" dirty="0"/>
          </a:p>
        </p:txBody>
      </p:sp>
      <p:sp>
        <p:nvSpPr>
          <p:cNvPr id="24" name="Rectangle: Rounded Corners 23">
            <a:extLst>
              <a:ext uri="{FF2B5EF4-FFF2-40B4-BE49-F238E27FC236}">
                <a16:creationId xmlns:a16="http://schemas.microsoft.com/office/drawing/2014/main" id="{38002962-0873-4BEB-A6D8-4B73EC77AF70}"/>
              </a:ext>
            </a:extLst>
          </p:cNvPr>
          <p:cNvSpPr/>
          <p:nvPr/>
        </p:nvSpPr>
        <p:spPr>
          <a:xfrm>
            <a:off x="5344388" y="1046270"/>
            <a:ext cx="6771410" cy="703589"/>
          </a:xfrm>
          <a:prstGeom prst="roundRect">
            <a:avLst/>
          </a:prstGeom>
          <a:ln>
            <a:solidFill>
              <a:srgbClr val="008000"/>
            </a:solidFill>
          </a:ln>
        </p:spPr>
        <p:style>
          <a:lnRef idx="2">
            <a:schemeClr val="accent2"/>
          </a:lnRef>
          <a:fillRef idx="1">
            <a:schemeClr val="lt1"/>
          </a:fillRef>
          <a:effectRef idx="0">
            <a:schemeClr val="accent2"/>
          </a:effectRef>
          <a:fontRef idx="minor">
            <a:schemeClr val="dk1"/>
          </a:fontRef>
        </p:style>
        <p:txBody>
          <a:bodyPr rtlCol="0" anchor="ctr"/>
          <a:lstStyle/>
          <a:p>
            <a:pPr marL="285750" indent="-285750">
              <a:buFont typeface="Arial" panose="020B0604020202020204" pitchFamily="34" charset="0"/>
              <a:buChar char="•"/>
            </a:pPr>
            <a:r>
              <a:rPr lang="en-US" dirty="0"/>
              <a:t>Prisoners with mental health issues</a:t>
            </a:r>
          </a:p>
          <a:p>
            <a:pPr marL="285750" indent="-285750">
              <a:buFont typeface="Arial" panose="020B0604020202020204" pitchFamily="34" charset="0"/>
              <a:buChar char="•"/>
            </a:pPr>
            <a:r>
              <a:rPr lang="en-US" dirty="0"/>
              <a:t>Compulsory detained psychiatric patients</a:t>
            </a:r>
          </a:p>
        </p:txBody>
      </p:sp>
      <p:sp>
        <p:nvSpPr>
          <p:cNvPr id="26" name="TextBox 25">
            <a:extLst>
              <a:ext uri="{FF2B5EF4-FFF2-40B4-BE49-F238E27FC236}">
                <a16:creationId xmlns:a16="http://schemas.microsoft.com/office/drawing/2014/main" id="{010DF42B-7EAC-4133-A5F4-2602045FB561}"/>
              </a:ext>
            </a:extLst>
          </p:cNvPr>
          <p:cNvSpPr txBox="1"/>
          <p:nvPr/>
        </p:nvSpPr>
        <p:spPr>
          <a:xfrm>
            <a:off x="9650491" y="1220065"/>
            <a:ext cx="2465307" cy="369332"/>
          </a:xfrm>
          <a:prstGeom prst="rect">
            <a:avLst/>
          </a:prstGeom>
          <a:noFill/>
        </p:spPr>
        <p:txBody>
          <a:bodyPr wrap="square" rtlCol="0">
            <a:spAutoFit/>
          </a:bodyPr>
          <a:lstStyle/>
          <a:p>
            <a:r>
              <a:rPr lang="en-US" dirty="0"/>
              <a:t>= particularly vulnerable</a:t>
            </a:r>
            <a:endParaRPr lang="hr-HR" dirty="0"/>
          </a:p>
        </p:txBody>
      </p:sp>
      <p:cxnSp>
        <p:nvCxnSpPr>
          <p:cNvPr id="28" name="Straight Arrow Connector 27">
            <a:extLst>
              <a:ext uri="{FF2B5EF4-FFF2-40B4-BE49-F238E27FC236}">
                <a16:creationId xmlns:a16="http://schemas.microsoft.com/office/drawing/2014/main" id="{CD106B31-7F86-44FF-95CC-3061664A1C43}"/>
              </a:ext>
            </a:extLst>
          </p:cNvPr>
          <p:cNvCxnSpPr>
            <a:cxnSpLocks/>
          </p:cNvCxnSpPr>
          <p:nvPr/>
        </p:nvCxnSpPr>
        <p:spPr>
          <a:xfrm>
            <a:off x="5213267" y="1376193"/>
            <a:ext cx="495" cy="659164"/>
          </a:xfrm>
          <a:prstGeom prst="straightConnector1">
            <a:avLst/>
          </a:prstGeom>
          <a:ln>
            <a:solidFill>
              <a:srgbClr val="00800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5BD8094E-C118-424B-A882-554261588A7D}"/>
              </a:ext>
            </a:extLst>
          </p:cNvPr>
          <p:cNvSpPr txBox="1"/>
          <p:nvPr/>
        </p:nvSpPr>
        <p:spPr>
          <a:xfrm>
            <a:off x="5271543" y="1932895"/>
            <a:ext cx="2528193" cy="369332"/>
          </a:xfrm>
          <a:prstGeom prst="rect">
            <a:avLst/>
          </a:prstGeom>
          <a:noFill/>
        </p:spPr>
        <p:txBody>
          <a:bodyPr wrap="none" rtlCol="0">
            <a:spAutoFit/>
          </a:bodyPr>
          <a:lstStyle/>
          <a:p>
            <a:r>
              <a:rPr lang="en-US" dirty="0"/>
              <a:t>State positive obligations</a:t>
            </a:r>
            <a:endParaRPr lang="hr-HR" dirty="0"/>
          </a:p>
        </p:txBody>
      </p:sp>
      <p:cxnSp>
        <p:nvCxnSpPr>
          <p:cNvPr id="32" name="Straight Arrow Connector 31">
            <a:extLst>
              <a:ext uri="{FF2B5EF4-FFF2-40B4-BE49-F238E27FC236}">
                <a16:creationId xmlns:a16="http://schemas.microsoft.com/office/drawing/2014/main" id="{DA3C896A-05B7-47DB-B227-07920E168F00}"/>
              </a:ext>
            </a:extLst>
          </p:cNvPr>
          <p:cNvCxnSpPr/>
          <p:nvPr/>
        </p:nvCxnSpPr>
        <p:spPr>
          <a:xfrm>
            <a:off x="7837950" y="2145949"/>
            <a:ext cx="770093" cy="0"/>
          </a:xfrm>
          <a:prstGeom prst="straightConnector1">
            <a:avLst/>
          </a:prstGeom>
          <a:ln>
            <a:solidFill>
              <a:srgbClr val="008000"/>
            </a:solidFill>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01C94030-91CC-4F18-B8E1-83483D4D07E2}"/>
              </a:ext>
            </a:extLst>
          </p:cNvPr>
          <p:cNvSpPr txBox="1"/>
          <p:nvPr/>
        </p:nvSpPr>
        <p:spPr>
          <a:xfrm>
            <a:off x="8767824" y="1942587"/>
            <a:ext cx="1781257" cy="369332"/>
          </a:xfrm>
          <a:prstGeom prst="rect">
            <a:avLst/>
          </a:prstGeom>
          <a:noFill/>
        </p:spPr>
        <p:txBody>
          <a:bodyPr wrap="none" rtlCol="0">
            <a:spAutoFit/>
          </a:bodyPr>
          <a:lstStyle/>
          <a:p>
            <a:r>
              <a:rPr lang="en-US" dirty="0"/>
              <a:t>In time of crisis…</a:t>
            </a:r>
            <a:endParaRPr lang="hr-HR" dirty="0"/>
          </a:p>
        </p:txBody>
      </p:sp>
      <p:cxnSp>
        <p:nvCxnSpPr>
          <p:cNvPr id="35" name="Straight Connector 34">
            <a:extLst>
              <a:ext uri="{FF2B5EF4-FFF2-40B4-BE49-F238E27FC236}">
                <a16:creationId xmlns:a16="http://schemas.microsoft.com/office/drawing/2014/main" id="{0E42007B-07E0-446D-8D26-CF3C3EAD134D}"/>
              </a:ext>
            </a:extLst>
          </p:cNvPr>
          <p:cNvCxnSpPr>
            <a:cxnSpLocks/>
          </p:cNvCxnSpPr>
          <p:nvPr/>
        </p:nvCxnSpPr>
        <p:spPr>
          <a:xfrm>
            <a:off x="10527309" y="2170797"/>
            <a:ext cx="82648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435077EB-5DA4-4486-9F16-6744D042EF2D}"/>
              </a:ext>
            </a:extLst>
          </p:cNvPr>
          <p:cNvCxnSpPr/>
          <p:nvPr/>
        </p:nvCxnSpPr>
        <p:spPr>
          <a:xfrm>
            <a:off x="11353798" y="2181208"/>
            <a:ext cx="0" cy="3408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C4FA8310-D62F-46B1-AD46-5A12616E0CCA}"/>
              </a:ext>
            </a:extLst>
          </p:cNvPr>
          <p:cNvSpPr txBox="1"/>
          <p:nvPr/>
        </p:nvSpPr>
        <p:spPr>
          <a:xfrm>
            <a:off x="3058814" y="5870690"/>
            <a:ext cx="2411299" cy="369332"/>
          </a:xfrm>
          <a:prstGeom prst="rect">
            <a:avLst/>
          </a:prstGeom>
          <a:noFill/>
        </p:spPr>
        <p:txBody>
          <a:bodyPr wrap="square" rtlCol="0">
            <a:spAutoFit/>
          </a:bodyPr>
          <a:lstStyle/>
          <a:p>
            <a:r>
              <a:rPr lang="en-US" b="1" dirty="0">
                <a:solidFill>
                  <a:srgbClr val="0066FF"/>
                </a:solidFill>
              </a:rPr>
              <a:t>International standards</a:t>
            </a:r>
            <a:endParaRPr lang="hr-HR" b="1" dirty="0">
              <a:solidFill>
                <a:srgbClr val="0066FF"/>
              </a:solidFill>
            </a:endParaRPr>
          </a:p>
        </p:txBody>
      </p:sp>
      <p:cxnSp>
        <p:nvCxnSpPr>
          <p:cNvPr id="46" name="Straight Arrow Connector 45">
            <a:extLst>
              <a:ext uri="{FF2B5EF4-FFF2-40B4-BE49-F238E27FC236}">
                <a16:creationId xmlns:a16="http://schemas.microsoft.com/office/drawing/2014/main" id="{4E250F03-AF8F-473E-A755-13DBD2FA8ACD}"/>
              </a:ext>
            </a:extLst>
          </p:cNvPr>
          <p:cNvCxnSpPr>
            <a:cxnSpLocks/>
          </p:cNvCxnSpPr>
          <p:nvPr/>
        </p:nvCxnSpPr>
        <p:spPr>
          <a:xfrm flipH="1" flipV="1">
            <a:off x="5649686" y="6073543"/>
            <a:ext cx="1322127"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707F455D-65A0-496B-AA59-3ECEB589980D}"/>
              </a:ext>
            </a:extLst>
          </p:cNvPr>
          <p:cNvSpPr txBox="1"/>
          <p:nvPr/>
        </p:nvSpPr>
        <p:spPr>
          <a:xfrm>
            <a:off x="490247" y="5877991"/>
            <a:ext cx="2422330" cy="369332"/>
          </a:xfrm>
          <a:prstGeom prst="rect">
            <a:avLst/>
          </a:prstGeom>
          <a:noFill/>
        </p:spPr>
        <p:txBody>
          <a:bodyPr wrap="none" rtlCol="0">
            <a:spAutoFit/>
          </a:bodyPr>
          <a:lstStyle/>
          <a:p>
            <a:r>
              <a:rPr lang="en-US" b="1" dirty="0">
                <a:solidFill>
                  <a:srgbClr val="0066FF"/>
                </a:solidFill>
              </a:rPr>
              <a:t>National standards      +</a:t>
            </a:r>
            <a:endParaRPr lang="hr-HR" b="1" dirty="0">
              <a:solidFill>
                <a:srgbClr val="0066FF"/>
              </a:solidFill>
            </a:endParaRPr>
          </a:p>
        </p:txBody>
      </p:sp>
    </p:spTree>
    <p:extLst>
      <p:ext uri="{BB962C8B-B14F-4D97-AF65-F5344CB8AC3E}">
        <p14:creationId xmlns:p14="http://schemas.microsoft.com/office/powerpoint/2010/main" val="1048750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1000"/>
                                        <p:tgtEl>
                                          <p:spTgt spid="28"/>
                                        </p:tgtEl>
                                      </p:cBhvr>
                                    </p:animEffect>
                                    <p:anim calcmode="lin" valueType="num">
                                      <p:cBhvr>
                                        <p:cTn id="23" dur="1000" fill="hold"/>
                                        <p:tgtEl>
                                          <p:spTgt spid="28"/>
                                        </p:tgtEl>
                                        <p:attrNameLst>
                                          <p:attrName>ppt_x</p:attrName>
                                        </p:attrNameLst>
                                      </p:cBhvr>
                                      <p:tavLst>
                                        <p:tav tm="0">
                                          <p:val>
                                            <p:strVal val="#ppt_x"/>
                                          </p:val>
                                        </p:tav>
                                        <p:tav tm="100000">
                                          <p:val>
                                            <p:strVal val="#ppt_x"/>
                                          </p:val>
                                        </p:tav>
                                      </p:tavLst>
                                    </p:anim>
                                    <p:anim calcmode="lin" valueType="num">
                                      <p:cBhvr>
                                        <p:cTn id="24" dur="1000" fill="hold"/>
                                        <p:tgtEl>
                                          <p:spTgt spid="2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1000"/>
                                        <p:tgtEl>
                                          <p:spTgt spid="29"/>
                                        </p:tgtEl>
                                      </p:cBhvr>
                                    </p:animEffect>
                                    <p:anim calcmode="lin" valueType="num">
                                      <p:cBhvr>
                                        <p:cTn id="28" dur="1000" fill="hold"/>
                                        <p:tgtEl>
                                          <p:spTgt spid="29"/>
                                        </p:tgtEl>
                                        <p:attrNameLst>
                                          <p:attrName>ppt_x</p:attrName>
                                        </p:attrNameLst>
                                      </p:cBhvr>
                                      <p:tavLst>
                                        <p:tav tm="0">
                                          <p:val>
                                            <p:strVal val="#ppt_x"/>
                                          </p:val>
                                        </p:tav>
                                        <p:tav tm="100000">
                                          <p:val>
                                            <p:strVal val="#ppt_x"/>
                                          </p:val>
                                        </p:tav>
                                      </p:tavLst>
                                    </p:anim>
                                    <p:anim calcmode="lin" valueType="num">
                                      <p:cBhvr>
                                        <p:cTn id="29" dur="1000" fill="hold"/>
                                        <p:tgtEl>
                                          <p:spTgt spid="29"/>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7" presetClass="entr" presetSubtype="0" fill="hold" nodeType="click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1000"/>
                                        <p:tgtEl>
                                          <p:spTgt spid="32"/>
                                        </p:tgtEl>
                                      </p:cBhvr>
                                    </p:animEffect>
                                    <p:anim calcmode="lin" valueType="num">
                                      <p:cBhvr>
                                        <p:cTn id="40" dur="1000" fill="hold"/>
                                        <p:tgtEl>
                                          <p:spTgt spid="32"/>
                                        </p:tgtEl>
                                        <p:attrNameLst>
                                          <p:attrName>ppt_x</p:attrName>
                                        </p:attrNameLst>
                                      </p:cBhvr>
                                      <p:tavLst>
                                        <p:tav tm="0">
                                          <p:val>
                                            <p:strVal val="#ppt_x"/>
                                          </p:val>
                                        </p:tav>
                                        <p:tav tm="100000">
                                          <p:val>
                                            <p:strVal val="#ppt_x"/>
                                          </p:val>
                                        </p:tav>
                                      </p:tavLst>
                                    </p:anim>
                                    <p:anim calcmode="lin" valueType="num">
                                      <p:cBhvr>
                                        <p:cTn id="41" dur="1000" fill="hold"/>
                                        <p:tgtEl>
                                          <p:spTgt spid="32"/>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33"/>
                                        </p:tgtEl>
                                        <p:attrNameLst>
                                          <p:attrName>style.visibility</p:attrName>
                                        </p:attrNameLst>
                                      </p:cBhvr>
                                      <p:to>
                                        <p:strVal val="visible"/>
                                      </p:to>
                                    </p:set>
                                    <p:animEffect transition="in" filter="fade">
                                      <p:cBhvr>
                                        <p:cTn id="44" dur="1000"/>
                                        <p:tgtEl>
                                          <p:spTgt spid="33"/>
                                        </p:tgtEl>
                                      </p:cBhvr>
                                    </p:animEffect>
                                    <p:anim calcmode="lin" valueType="num">
                                      <p:cBhvr>
                                        <p:cTn id="45" dur="1000" fill="hold"/>
                                        <p:tgtEl>
                                          <p:spTgt spid="33"/>
                                        </p:tgtEl>
                                        <p:attrNameLst>
                                          <p:attrName>ppt_x</p:attrName>
                                        </p:attrNameLst>
                                      </p:cBhvr>
                                      <p:tavLst>
                                        <p:tav tm="0">
                                          <p:val>
                                            <p:strVal val="#ppt_x"/>
                                          </p:val>
                                        </p:tav>
                                        <p:tav tm="100000">
                                          <p:val>
                                            <p:strVal val="#ppt_x"/>
                                          </p:val>
                                        </p:tav>
                                      </p:tavLst>
                                    </p:anim>
                                    <p:anim calcmode="lin" valueType="num">
                                      <p:cBhvr>
                                        <p:cTn id="46" dur="1000" fill="hold"/>
                                        <p:tgtEl>
                                          <p:spTgt spid="33"/>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1000"/>
                                        <p:tgtEl>
                                          <p:spTgt spid="35"/>
                                        </p:tgtEl>
                                      </p:cBhvr>
                                    </p:animEffect>
                                    <p:anim calcmode="lin" valueType="num">
                                      <p:cBhvr>
                                        <p:cTn id="50" dur="1000" fill="hold"/>
                                        <p:tgtEl>
                                          <p:spTgt spid="35"/>
                                        </p:tgtEl>
                                        <p:attrNameLst>
                                          <p:attrName>ppt_x</p:attrName>
                                        </p:attrNameLst>
                                      </p:cBhvr>
                                      <p:tavLst>
                                        <p:tav tm="0">
                                          <p:val>
                                            <p:strVal val="#ppt_x"/>
                                          </p:val>
                                        </p:tav>
                                        <p:tav tm="100000">
                                          <p:val>
                                            <p:strVal val="#ppt_x"/>
                                          </p:val>
                                        </p:tav>
                                      </p:tavLst>
                                    </p:anim>
                                    <p:anim calcmode="lin" valueType="num">
                                      <p:cBhvr>
                                        <p:cTn id="51" dur="1000" fill="hold"/>
                                        <p:tgtEl>
                                          <p:spTgt spid="35"/>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37"/>
                                        </p:tgtEl>
                                        <p:attrNameLst>
                                          <p:attrName>style.visibility</p:attrName>
                                        </p:attrNameLst>
                                      </p:cBhvr>
                                      <p:to>
                                        <p:strVal val="visible"/>
                                      </p:to>
                                    </p:set>
                                    <p:animEffect transition="in" filter="fade">
                                      <p:cBhvr>
                                        <p:cTn id="54" dur="1000"/>
                                        <p:tgtEl>
                                          <p:spTgt spid="37"/>
                                        </p:tgtEl>
                                      </p:cBhvr>
                                    </p:animEffect>
                                    <p:anim calcmode="lin" valueType="num">
                                      <p:cBhvr>
                                        <p:cTn id="55" dur="1000" fill="hold"/>
                                        <p:tgtEl>
                                          <p:spTgt spid="37"/>
                                        </p:tgtEl>
                                        <p:attrNameLst>
                                          <p:attrName>ppt_x</p:attrName>
                                        </p:attrNameLst>
                                      </p:cBhvr>
                                      <p:tavLst>
                                        <p:tav tm="0">
                                          <p:val>
                                            <p:strVal val="#ppt_x"/>
                                          </p:val>
                                        </p:tav>
                                        <p:tav tm="100000">
                                          <p:val>
                                            <p:strVal val="#ppt_x"/>
                                          </p:val>
                                        </p:tav>
                                      </p:tavLst>
                                    </p:anim>
                                    <p:anim calcmode="lin" valueType="num">
                                      <p:cBhvr>
                                        <p:cTn id="56"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7" presetClass="entr" presetSubtype="0"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1000"/>
                                        <p:tgtEl>
                                          <p:spTgt spid="11"/>
                                        </p:tgtEl>
                                      </p:cBhvr>
                                    </p:animEffect>
                                    <p:anim calcmode="lin" valueType="num">
                                      <p:cBhvr>
                                        <p:cTn id="62" dur="1000" fill="hold"/>
                                        <p:tgtEl>
                                          <p:spTgt spid="11"/>
                                        </p:tgtEl>
                                        <p:attrNameLst>
                                          <p:attrName>ppt_x</p:attrName>
                                        </p:attrNameLst>
                                      </p:cBhvr>
                                      <p:tavLst>
                                        <p:tav tm="0">
                                          <p:val>
                                            <p:strVal val="#ppt_x"/>
                                          </p:val>
                                        </p:tav>
                                        <p:tav tm="100000">
                                          <p:val>
                                            <p:strVal val="#ppt_x"/>
                                          </p:val>
                                        </p:tav>
                                      </p:tavLst>
                                    </p:anim>
                                    <p:anim calcmode="lin" valueType="num">
                                      <p:cBhvr>
                                        <p:cTn id="63" dur="1000" fill="hold"/>
                                        <p:tgtEl>
                                          <p:spTgt spid="11"/>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fade">
                                      <p:cBhvr>
                                        <p:cTn id="66" dur="1000"/>
                                        <p:tgtEl>
                                          <p:spTgt spid="13"/>
                                        </p:tgtEl>
                                      </p:cBhvr>
                                    </p:animEffect>
                                    <p:anim calcmode="lin" valueType="num">
                                      <p:cBhvr>
                                        <p:cTn id="67" dur="1000" fill="hold"/>
                                        <p:tgtEl>
                                          <p:spTgt spid="13"/>
                                        </p:tgtEl>
                                        <p:attrNameLst>
                                          <p:attrName>ppt_x</p:attrName>
                                        </p:attrNameLst>
                                      </p:cBhvr>
                                      <p:tavLst>
                                        <p:tav tm="0">
                                          <p:val>
                                            <p:strVal val="#ppt_x"/>
                                          </p:val>
                                        </p:tav>
                                        <p:tav tm="100000">
                                          <p:val>
                                            <p:strVal val="#ppt_x"/>
                                          </p:val>
                                        </p:tav>
                                      </p:tavLst>
                                    </p:anim>
                                    <p:anim calcmode="lin" valueType="num">
                                      <p:cBhvr>
                                        <p:cTn id="68" dur="1000" fill="hold"/>
                                        <p:tgtEl>
                                          <p:spTgt spid="13"/>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fade">
                                      <p:cBhvr>
                                        <p:cTn id="71" dur="1000"/>
                                        <p:tgtEl>
                                          <p:spTgt spid="12"/>
                                        </p:tgtEl>
                                      </p:cBhvr>
                                    </p:animEffect>
                                    <p:anim calcmode="lin" valueType="num">
                                      <p:cBhvr>
                                        <p:cTn id="72" dur="1000" fill="hold"/>
                                        <p:tgtEl>
                                          <p:spTgt spid="12"/>
                                        </p:tgtEl>
                                        <p:attrNameLst>
                                          <p:attrName>ppt_x</p:attrName>
                                        </p:attrNameLst>
                                      </p:cBhvr>
                                      <p:tavLst>
                                        <p:tav tm="0">
                                          <p:val>
                                            <p:strVal val="#ppt_x"/>
                                          </p:val>
                                        </p:tav>
                                        <p:tav tm="100000">
                                          <p:val>
                                            <p:strVal val="#ppt_x"/>
                                          </p:val>
                                        </p:tav>
                                      </p:tavLst>
                                    </p:anim>
                                    <p:anim calcmode="lin" valueType="num">
                                      <p:cBhvr>
                                        <p:cTn id="73" dur="1000" fill="hold"/>
                                        <p:tgtEl>
                                          <p:spTgt spid="12"/>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
                                          </p:val>
                                        </p:tav>
                                        <p:tav tm="100000">
                                          <p:val>
                                            <p:strVal val="#ppt_x"/>
                                          </p:val>
                                        </p:tav>
                                      </p:tavLst>
                                    </p:anim>
                                    <p:anim calcmode="lin" valueType="num">
                                      <p:cBhvr>
                                        <p:cTn id="78" dur="1000" fill="hold"/>
                                        <p:tgtEl>
                                          <p:spTgt spid="14"/>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fade">
                                      <p:cBhvr>
                                        <p:cTn id="81" dur="1000"/>
                                        <p:tgtEl>
                                          <p:spTgt spid="10"/>
                                        </p:tgtEl>
                                      </p:cBhvr>
                                    </p:animEffect>
                                    <p:anim calcmode="lin" valueType="num">
                                      <p:cBhvr>
                                        <p:cTn id="82" dur="1000" fill="hold"/>
                                        <p:tgtEl>
                                          <p:spTgt spid="10"/>
                                        </p:tgtEl>
                                        <p:attrNameLst>
                                          <p:attrName>ppt_x</p:attrName>
                                        </p:attrNameLst>
                                      </p:cBhvr>
                                      <p:tavLst>
                                        <p:tav tm="0">
                                          <p:val>
                                            <p:strVal val="#ppt_x"/>
                                          </p:val>
                                        </p:tav>
                                        <p:tav tm="100000">
                                          <p:val>
                                            <p:strVal val="#ppt_x"/>
                                          </p:val>
                                        </p:tav>
                                      </p:tavLst>
                                    </p:anim>
                                    <p:anim calcmode="lin" valueType="num">
                                      <p:cBhvr>
                                        <p:cTn id="83" dur="1000" fill="hold"/>
                                        <p:tgtEl>
                                          <p:spTgt spid="10"/>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fade">
                                      <p:cBhvr>
                                        <p:cTn id="86" dur="1000"/>
                                        <p:tgtEl>
                                          <p:spTgt spid="15"/>
                                        </p:tgtEl>
                                      </p:cBhvr>
                                    </p:animEffect>
                                    <p:anim calcmode="lin" valueType="num">
                                      <p:cBhvr>
                                        <p:cTn id="87" dur="1000" fill="hold"/>
                                        <p:tgtEl>
                                          <p:spTgt spid="15"/>
                                        </p:tgtEl>
                                        <p:attrNameLst>
                                          <p:attrName>ppt_x</p:attrName>
                                        </p:attrNameLst>
                                      </p:cBhvr>
                                      <p:tavLst>
                                        <p:tav tm="0">
                                          <p:val>
                                            <p:strVal val="#ppt_x"/>
                                          </p:val>
                                        </p:tav>
                                        <p:tav tm="100000">
                                          <p:val>
                                            <p:strVal val="#ppt_x"/>
                                          </p:val>
                                        </p:tav>
                                      </p:tavLst>
                                    </p:anim>
                                    <p:anim calcmode="lin" valueType="num">
                                      <p:cBhvr>
                                        <p:cTn id="88" dur="1000" fill="hold"/>
                                        <p:tgtEl>
                                          <p:spTgt spid="15"/>
                                        </p:tgtEl>
                                        <p:attrNameLst>
                                          <p:attrName>ppt_y</p:attrName>
                                        </p:attrNameLst>
                                      </p:cBhvr>
                                      <p:tavLst>
                                        <p:tav tm="0">
                                          <p:val>
                                            <p:strVal val="#ppt_y-.1"/>
                                          </p:val>
                                        </p:tav>
                                        <p:tav tm="100000">
                                          <p:val>
                                            <p:strVal val="#ppt_y"/>
                                          </p:val>
                                        </p:tav>
                                      </p:tavLst>
                                    </p:anim>
                                  </p:childTnLst>
                                </p:cTn>
                              </p:par>
                              <p:par>
                                <p:cTn id="89" presetID="47" presetClass="entr" presetSubtype="0" fill="hold" grpId="0"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fade">
                                      <p:cBhvr>
                                        <p:cTn id="91" dur="1000"/>
                                        <p:tgtEl>
                                          <p:spTgt spid="16"/>
                                        </p:tgtEl>
                                      </p:cBhvr>
                                    </p:animEffect>
                                    <p:anim calcmode="lin" valueType="num">
                                      <p:cBhvr>
                                        <p:cTn id="92" dur="1000" fill="hold"/>
                                        <p:tgtEl>
                                          <p:spTgt spid="16"/>
                                        </p:tgtEl>
                                        <p:attrNameLst>
                                          <p:attrName>ppt_x</p:attrName>
                                        </p:attrNameLst>
                                      </p:cBhvr>
                                      <p:tavLst>
                                        <p:tav tm="0">
                                          <p:val>
                                            <p:strVal val="#ppt_x"/>
                                          </p:val>
                                        </p:tav>
                                        <p:tav tm="100000">
                                          <p:val>
                                            <p:strVal val="#ppt_x"/>
                                          </p:val>
                                        </p:tav>
                                      </p:tavLst>
                                    </p:anim>
                                    <p:anim calcmode="lin" valueType="num">
                                      <p:cBhvr>
                                        <p:cTn id="9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2" presetClass="entr" presetSubtype="2" fill="hold" nodeType="clickEffect">
                                  <p:stCondLst>
                                    <p:cond delay="0"/>
                                  </p:stCondLst>
                                  <p:childTnLst>
                                    <p:set>
                                      <p:cBhvr>
                                        <p:cTn id="97" dur="1" fill="hold">
                                          <p:stCondLst>
                                            <p:cond delay="0"/>
                                          </p:stCondLst>
                                        </p:cTn>
                                        <p:tgtEl>
                                          <p:spTgt spid="46"/>
                                        </p:tgtEl>
                                        <p:attrNameLst>
                                          <p:attrName>style.visibility</p:attrName>
                                        </p:attrNameLst>
                                      </p:cBhvr>
                                      <p:to>
                                        <p:strVal val="visible"/>
                                      </p:to>
                                    </p:set>
                                    <p:anim calcmode="lin" valueType="num">
                                      <p:cBhvr additive="base">
                                        <p:cTn id="98" dur="500" fill="hold"/>
                                        <p:tgtEl>
                                          <p:spTgt spid="46"/>
                                        </p:tgtEl>
                                        <p:attrNameLst>
                                          <p:attrName>ppt_x</p:attrName>
                                        </p:attrNameLst>
                                      </p:cBhvr>
                                      <p:tavLst>
                                        <p:tav tm="0">
                                          <p:val>
                                            <p:strVal val="1+#ppt_w/2"/>
                                          </p:val>
                                        </p:tav>
                                        <p:tav tm="100000">
                                          <p:val>
                                            <p:strVal val="#ppt_x"/>
                                          </p:val>
                                        </p:tav>
                                      </p:tavLst>
                                    </p:anim>
                                    <p:anim calcmode="lin" valueType="num">
                                      <p:cBhvr additive="base">
                                        <p:cTn id="99" dur="500" fill="hold"/>
                                        <p:tgtEl>
                                          <p:spTgt spid="46"/>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41"/>
                                        </p:tgtEl>
                                        <p:attrNameLst>
                                          <p:attrName>style.visibility</p:attrName>
                                        </p:attrNameLst>
                                      </p:cBhvr>
                                      <p:to>
                                        <p:strVal val="visible"/>
                                      </p:to>
                                    </p:set>
                                    <p:anim calcmode="lin" valueType="num">
                                      <p:cBhvr additive="base">
                                        <p:cTn id="102" dur="500" fill="hold"/>
                                        <p:tgtEl>
                                          <p:spTgt spid="41"/>
                                        </p:tgtEl>
                                        <p:attrNameLst>
                                          <p:attrName>ppt_x</p:attrName>
                                        </p:attrNameLst>
                                      </p:cBhvr>
                                      <p:tavLst>
                                        <p:tav tm="0">
                                          <p:val>
                                            <p:strVal val="1+#ppt_w/2"/>
                                          </p:val>
                                        </p:tav>
                                        <p:tav tm="100000">
                                          <p:val>
                                            <p:strVal val="#ppt_x"/>
                                          </p:val>
                                        </p:tav>
                                      </p:tavLst>
                                    </p:anim>
                                    <p:anim calcmode="lin" valueType="num">
                                      <p:cBhvr additive="base">
                                        <p:cTn id="103" dur="500" fill="hold"/>
                                        <p:tgtEl>
                                          <p:spTgt spid="41"/>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49"/>
                                        </p:tgtEl>
                                        <p:attrNameLst>
                                          <p:attrName>style.visibility</p:attrName>
                                        </p:attrNameLst>
                                      </p:cBhvr>
                                      <p:to>
                                        <p:strVal val="visible"/>
                                      </p:to>
                                    </p:set>
                                    <p:anim calcmode="lin" valueType="num">
                                      <p:cBhvr additive="base">
                                        <p:cTn id="106" dur="500" fill="hold"/>
                                        <p:tgtEl>
                                          <p:spTgt spid="49"/>
                                        </p:tgtEl>
                                        <p:attrNameLst>
                                          <p:attrName>ppt_x</p:attrName>
                                        </p:attrNameLst>
                                      </p:cBhvr>
                                      <p:tavLst>
                                        <p:tav tm="0">
                                          <p:val>
                                            <p:strVal val="1+#ppt_w/2"/>
                                          </p:val>
                                        </p:tav>
                                        <p:tav tm="100000">
                                          <p:val>
                                            <p:strVal val="#ppt_x"/>
                                          </p:val>
                                        </p:tav>
                                      </p:tavLst>
                                    </p:anim>
                                    <p:anim calcmode="lin" valueType="num">
                                      <p:cBhvr additive="base">
                                        <p:cTn id="107"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P spid="14" grpId="0"/>
      <p:bldP spid="15" grpId="0"/>
      <p:bldP spid="16" grpId="0"/>
      <p:bldP spid="22" grpId="0" animBg="1"/>
      <p:bldP spid="23" grpId="0" animBg="1"/>
      <p:bldP spid="24" grpId="0" animBg="1"/>
      <p:bldP spid="26" grpId="0"/>
      <p:bldP spid="29" grpId="0"/>
      <p:bldP spid="33" grpId="0"/>
      <p:bldP spid="41"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3"/>
            <a:ext cx="11704675" cy="792661"/>
          </a:xfrm>
        </p:spPr>
        <p:txBody>
          <a:bodyPr>
            <a:normAutofit/>
          </a:bodyPr>
          <a:lstStyle/>
          <a:p>
            <a:r>
              <a:rPr lang="en-US" sz="2800" b="1" dirty="0">
                <a:solidFill>
                  <a:schemeClr val="tx2"/>
                </a:solidFill>
              </a:rPr>
              <a:t>International Standards and Mental Health – A Historical Overview</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243663" y="824156"/>
            <a:ext cx="11704674" cy="5209688"/>
          </a:xfrm>
        </p:spPr>
        <p:txBody>
          <a:bodyPr>
            <a:normAutofit/>
          </a:bodyPr>
          <a:lstStyle/>
          <a:p>
            <a:pPr lvl="1">
              <a:buClr>
                <a:schemeClr val="tx2"/>
              </a:buClr>
            </a:pPr>
            <a:endParaRPr lang="en-US" b="1" dirty="0"/>
          </a:p>
          <a:p>
            <a:pPr lvl="1">
              <a:buClr>
                <a:schemeClr val="tx2"/>
              </a:buClr>
            </a:pPr>
            <a:endParaRPr lang="en-US" sz="1200" b="1"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cxnSp>
        <p:nvCxnSpPr>
          <p:cNvPr id="18" name="Straight Arrow Connector 17">
            <a:extLst>
              <a:ext uri="{FF2B5EF4-FFF2-40B4-BE49-F238E27FC236}">
                <a16:creationId xmlns:a16="http://schemas.microsoft.com/office/drawing/2014/main" id="{80F91AE9-DA90-448A-BF62-C51A21429607}"/>
              </a:ext>
            </a:extLst>
          </p:cNvPr>
          <p:cNvCxnSpPr/>
          <p:nvPr/>
        </p:nvCxnSpPr>
        <p:spPr>
          <a:xfrm>
            <a:off x="2839257" y="1913416"/>
            <a:ext cx="7416824" cy="29746"/>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19" name="Content Placeholder 2">
            <a:extLst>
              <a:ext uri="{FF2B5EF4-FFF2-40B4-BE49-F238E27FC236}">
                <a16:creationId xmlns:a16="http://schemas.microsoft.com/office/drawing/2014/main" id="{2FFAE989-0BDC-44C6-A1B0-B111674A572C}"/>
              </a:ext>
            </a:extLst>
          </p:cNvPr>
          <p:cNvSpPr txBox="1">
            <a:spLocks/>
          </p:cNvSpPr>
          <p:nvPr/>
        </p:nvSpPr>
        <p:spPr>
          <a:xfrm>
            <a:off x="3124712" y="2034931"/>
            <a:ext cx="6192688" cy="576064"/>
          </a:xfrm>
          <a:prstGeom prst="rect">
            <a:avLst/>
          </a:prstGeom>
          <a:ln w="12700" cap="flat" cmpd="sng" algn="ctr">
            <a:solidFill>
              <a:schemeClr val="accent1"/>
            </a:solidFill>
            <a:prstDash val="sysDot"/>
            <a:miter lim="800000"/>
          </a:ln>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r>
              <a:rPr lang="en-US" sz="2000" dirty="0"/>
              <a:t>Refer to individual legal issues</a:t>
            </a:r>
          </a:p>
          <a:p>
            <a:r>
              <a:rPr lang="en-US" sz="2000" dirty="0"/>
              <a:t>Legally binding for all categories of persons</a:t>
            </a:r>
            <a:endParaRPr lang="hr-HR" sz="2000" dirty="0"/>
          </a:p>
        </p:txBody>
      </p:sp>
      <p:sp>
        <p:nvSpPr>
          <p:cNvPr id="20" name="TextBox 19">
            <a:extLst>
              <a:ext uri="{FF2B5EF4-FFF2-40B4-BE49-F238E27FC236}">
                <a16:creationId xmlns:a16="http://schemas.microsoft.com/office/drawing/2014/main" id="{9CDA89DD-19D2-4379-A90E-7579EBB13C27}"/>
              </a:ext>
            </a:extLst>
          </p:cNvPr>
          <p:cNvSpPr txBox="1"/>
          <p:nvPr/>
        </p:nvSpPr>
        <p:spPr>
          <a:xfrm>
            <a:off x="5647569" y="1546302"/>
            <a:ext cx="3384376" cy="369332"/>
          </a:xfrm>
          <a:prstGeom prst="rect">
            <a:avLst/>
          </a:prstGeom>
          <a:noFill/>
          <a:ln w="19050">
            <a:solidFill>
              <a:srgbClr val="FE8637"/>
            </a:solidFill>
            <a:prstDash val="sysDot"/>
          </a:ln>
        </p:spPr>
        <p:txBody>
          <a:bodyPr wrap="square" rtlCol="0">
            <a:spAutoFit/>
          </a:bodyPr>
          <a:lstStyle/>
          <a:p>
            <a:r>
              <a:rPr lang="hr-HR" dirty="0"/>
              <a:t>1947</a:t>
            </a:r>
            <a:r>
              <a:rPr lang="en-US" dirty="0"/>
              <a:t> Nuremberg Code</a:t>
            </a:r>
            <a:r>
              <a:rPr lang="hr-HR" dirty="0"/>
              <a:t> </a:t>
            </a:r>
          </a:p>
        </p:txBody>
      </p:sp>
      <p:sp>
        <p:nvSpPr>
          <p:cNvPr id="21" name="TextBox 20">
            <a:extLst>
              <a:ext uri="{FF2B5EF4-FFF2-40B4-BE49-F238E27FC236}">
                <a16:creationId xmlns:a16="http://schemas.microsoft.com/office/drawing/2014/main" id="{EA770B53-5BD9-4E71-B157-8E5940F6764C}"/>
              </a:ext>
            </a:extLst>
          </p:cNvPr>
          <p:cNvSpPr txBox="1"/>
          <p:nvPr/>
        </p:nvSpPr>
        <p:spPr>
          <a:xfrm>
            <a:off x="2191185" y="1798733"/>
            <a:ext cx="412292" cy="369332"/>
          </a:xfrm>
          <a:prstGeom prst="rect">
            <a:avLst/>
          </a:prstGeom>
          <a:noFill/>
        </p:spPr>
        <p:txBody>
          <a:bodyPr wrap="none" rtlCol="0">
            <a:spAutoFit/>
          </a:bodyPr>
          <a:lstStyle/>
          <a:p>
            <a:r>
              <a:rPr lang="hr-HR" dirty="0">
                <a:solidFill>
                  <a:srgbClr val="0066FF"/>
                </a:solidFill>
              </a:rPr>
              <a:t>1. </a:t>
            </a:r>
          </a:p>
        </p:txBody>
      </p:sp>
      <p:sp>
        <p:nvSpPr>
          <p:cNvPr id="22" name="TextBox 21">
            <a:extLst>
              <a:ext uri="{FF2B5EF4-FFF2-40B4-BE49-F238E27FC236}">
                <a16:creationId xmlns:a16="http://schemas.microsoft.com/office/drawing/2014/main" id="{2295A395-489F-43E5-AB7E-370FB96EE701}"/>
              </a:ext>
            </a:extLst>
          </p:cNvPr>
          <p:cNvSpPr txBox="1"/>
          <p:nvPr/>
        </p:nvSpPr>
        <p:spPr>
          <a:xfrm>
            <a:off x="2206475" y="3783716"/>
            <a:ext cx="412292" cy="369332"/>
          </a:xfrm>
          <a:prstGeom prst="rect">
            <a:avLst/>
          </a:prstGeom>
          <a:noFill/>
        </p:spPr>
        <p:txBody>
          <a:bodyPr wrap="none" rtlCol="0">
            <a:spAutoFit/>
          </a:bodyPr>
          <a:lstStyle/>
          <a:p>
            <a:r>
              <a:rPr lang="hr-HR" dirty="0">
                <a:solidFill>
                  <a:srgbClr val="0066FF"/>
                </a:solidFill>
              </a:rPr>
              <a:t>2. </a:t>
            </a:r>
          </a:p>
        </p:txBody>
      </p:sp>
      <p:cxnSp>
        <p:nvCxnSpPr>
          <p:cNvPr id="23" name="Straight Arrow Connector 22">
            <a:extLst>
              <a:ext uri="{FF2B5EF4-FFF2-40B4-BE49-F238E27FC236}">
                <a16:creationId xmlns:a16="http://schemas.microsoft.com/office/drawing/2014/main" id="{17402888-730B-47B5-9316-59AD769A34FA}"/>
              </a:ext>
            </a:extLst>
          </p:cNvPr>
          <p:cNvCxnSpPr/>
          <p:nvPr/>
        </p:nvCxnSpPr>
        <p:spPr>
          <a:xfrm>
            <a:off x="2767249" y="5301208"/>
            <a:ext cx="7488832" cy="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4" name="Content Placeholder 2">
            <a:extLst>
              <a:ext uri="{FF2B5EF4-FFF2-40B4-BE49-F238E27FC236}">
                <a16:creationId xmlns:a16="http://schemas.microsoft.com/office/drawing/2014/main" id="{58FCC38F-0268-4A6D-82B6-B61DA03DBAE8}"/>
              </a:ext>
            </a:extLst>
          </p:cNvPr>
          <p:cNvSpPr txBox="1">
            <a:spLocks/>
          </p:cNvSpPr>
          <p:nvPr/>
        </p:nvSpPr>
        <p:spPr>
          <a:xfrm>
            <a:off x="2926316" y="5589240"/>
            <a:ext cx="6192688" cy="576064"/>
          </a:xfrm>
          <a:prstGeom prst="rect">
            <a:avLst/>
          </a:prstGeom>
          <a:ln w="25400" cap="flat" cmpd="sng" algn="ctr">
            <a:solidFill>
              <a:srgbClr val="C00000"/>
            </a:solidFill>
            <a:prstDash val="sysDot"/>
          </a:ln>
        </p:spPr>
        <p:style>
          <a:lnRef idx="2">
            <a:schemeClr val="accent1"/>
          </a:lnRef>
          <a:fillRef idx="1">
            <a:schemeClr val="lt1"/>
          </a:fillRef>
          <a:effectRef idx="0">
            <a:schemeClr val="accent1"/>
          </a:effectRef>
          <a:fontRef idx="minor">
            <a:schemeClr val="dk1"/>
          </a:fontRef>
        </p:style>
        <p:txBody>
          <a:bodyPr vert="horz">
            <a:normAutofit fontScale="92500" lnSpcReduction="10000"/>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dk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dk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dk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dk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dk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dk1"/>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dk1"/>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dk1"/>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dk1"/>
                </a:solidFill>
                <a:latin typeface="+mn-lt"/>
                <a:ea typeface="+mn-ea"/>
                <a:cs typeface="+mn-cs"/>
              </a:defRPr>
            </a:lvl9pPr>
          </a:lstStyle>
          <a:p>
            <a:r>
              <a:rPr lang="en-US" sz="1800" dirty="0"/>
              <a:t>recognition of a wide range of rights and freedoms of all citizens, and therefore, of persons with mental disorders</a:t>
            </a:r>
            <a:endParaRPr lang="hr-HR" sz="2000" dirty="0"/>
          </a:p>
        </p:txBody>
      </p:sp>
      <p:sp>
        <p:nvSpPr>
          <p:cNvPr id="25" name="TextBox 24">
            <a:extLst>
              <a:ext uri="{FF2B5EF4-FFF2-40B4-BE49-F238E27FC236}">
                <a16:creationId xmlns:a16="http://schemas.microsoft.com/office/drawing/2014/main" id="{A14A9B40-F3E1-4E6C-B145-D6845D1BE1E6}"/>
              </a:ext>
            </a:extLst>
          </p:cNvPr>
          <p:cNvSpPr txBox="1"/>
          <p:nvPr/>
        </p:nvSpPr>
        <p:spPr>
          <a:xfrm>
            <a:off x="4482459" y="3797279"/>
            <a:ext cx="4605753" cy="1384995"/>
          </a:xfrm>
          <a:prstGeom prst="rect">
            <a:avLst/>
          </a:prstGeom>
          <a:noFill/>
          <a:ln w="19050">
            <a:solidFill>
              <a:srgbClr val="C00000"/>
            </a:solidFill>
            <a:prstDash val="sysDot"/>
          </a:ln>
        </p:spPr>
        <p:txBody>
          <a:bodyPr wrap="square" rtlCol="0">
            <a:spAutoFit/>
          </a:bodyPr>
          <a:lstStyle/>
          <a:p>
            <a:r>
              <a:rPr lang="vi-VN" sz="1400" dirty="0">
                <a:latin typeface="Century Schoolbook (Body)"/>
                <a:cs typeface="Courier New" panose="02070309020205020404" pitchFamily="49" charset="0"/>
              </a:rPr>
              <a:t>1) </a:t>
            </a:r>
            <a:r>
              <a:rPr lang="en-US" sz="1400" dirty="0">
                <a:latin typeface="Century Schoolbook (Body)"/>
                <a:cs typeface="Courier New" panose="02070309020205020404" pitchFamily="49" charset="0"/>
              </a:rPr>
              <a:t>Universal Declaration of Human Rights</a:t>
            </a:r>
            <a:r>
              <a:rPr lang="hr-HR" sz="1400" dirty="0">
                <a:latin typeface="Century Schoolbook (Body)"/>
                <a:cs typeface="Courier New" panose="02070309020205020404" pitchFamily="49" charset="0"/>
              </a:rPr>
              <a:t>,</a:t>
            </a:r>
            <a:r>
              <a:rPr lang="vi-VN" sz="1400" dirty="0">
                <a:latin typeface="Century Schoolbook (Body)"/>
                <a:cs typeface="Courier New" panose="02070309020205020404" pitchFamily="49" charset="0"/>
              </a:rPr>
              <a:t>1948</a:t>
            </a:r>
          </a:p>
          <a:p>
            <a:r>
              <a:rPr lang="vi-VN" sz="1400" dirty="0">
                <a:latin typeface="Century Schoolbook (Body)"/>
                <a:cs typeface="Courier New" panose="02070309020205020404" pitchFamily="49" charset="0"/>
              </a:rPr>
              <a:t>2) </a:t>
            </a:r>
            <a:r>
              <a:rPr lang="en-US" sz="1400" dirty="0">
                <a:latin typeface="Century Schoolbook (Body)"/>
                <a:cs typeface="Courier New" panose="02070309020205020404" pitchFamily="49" charset="0"/>
              </a:rPr>
              <a:t>The European Convention on Human Rights</a:t>
            </a:r>
            <a:r>
              <a:rPr lang="hr-HR" sz="1400" dirty="0">
                <a:latin typeface="Century Schoolbook (Body)"/>
                <a:cs typeface="Courier New" panose="02070309020205020404" pitchFamily="49" charset="0"/>
              </a:rPr>
              <a:t>,</a:t>
            </a:r>
            <a:r>
              <a:rPr lang="vi-VN" sz="1400" dirty="0">
                <a:latin typeface="Century Schoolbook (Body)"/>
                <a:cs typeface="Courier New" panose="02070309020205020404" pitchFamily="49" charset="0"/>
              </a:rPr>
              <a:t> 1950 </a:t>
            </a:r>
          </a:p>
          <a:p>
            <a:r>
              <a:rPr lang="vi-VN" sz="1400" dirty="0">
                <a:latin typeface="Century Schoolbook (Body)"/>
                <a:cs typeface="Courier New" panose="02070309020205020404" pitchFamily="49" charset="0"/>
              </a:rPr>
              <a:t>3) </a:t>
            </a:r>
            <a:r>
              <a:rPr lang="en-US" sz="1400" dirty="0">
                <a:latin typeface="Century Schoolbook (Body)"/>
                <a:cs typeface="Courier New" panose="02070309020205020404" pitchFamily="49" charset="0"/>
              </a:rPr>
              <a:t>International Covenant on Economic, Social and Cultural Rights</a:t>
            </a:r>
            <a:r>
              <a:rPr lang="hr-HR" sz="1400" dirty="0">
                <a:latin typeface="Century Schoolbook (Body)"/>
                <a:cs typeface="Courier New" panose="02070309020205020404" pitchFamily="49" charset="0"/>
              </a:rPr>
              <a:t>,</a:t>
            </a:r>
            <a:r>
              <a:rPr lang="vi-VN" sz="1400" dirty="0">
                <a:latin typeface="Century Schoolbook (Body)"/>
                <a:cs typeface="Courier New" panose="02070309020205020404" pitchFamily="49" charset="0"/>
              </a:rPr>
              <a:t> 1966 </a:t>
            </a:r>
          </a:p>
          <a:p>
            <a:r>
              <a:rPr lang="vi-VN" sz="1400" dirty="0">
                <a:latin typeface="Century Schoolbook (Body)"/>
                <a:cs typeface="Courier New" panose="02070309020205020404" pitchFamily="49" charset="0"/>
              </a:rPr>
              <a:t>4) </a:t>
            </a:r>
            <a:r>
              <a:rPr lang="en-US" sz="1400" dirty="0">
                <a:latin typeface="Century Schoolbook (Body)"/>
                <a:cs typeface="Courier New" panose="02070309020205020404" pitchFamily="49" charset="0"/>
              </a:rPr>
              <a:t>International Covenant on Civil and Political Rights</a:t>
            </a:r>
            <a:r>
              <a:rPr lang="hr-HR" sz="1400" dirty="0">
                <a:latin typeface="Century Schoolbook (Body)"/>
                <a:cs typeface="Courier New" panose="02070309020205020404" pitchFamily="49" charset="0"/>
              </a:rPr>
              <a:t>, </a:t>
            </a:r>
            <a:r>
              <a:rPr lang="vi-VN" sz="1400" dirty="0">
                <a:latin typeface="Century Schoolbook (Body)"/>
                <a:cs typeface="Courier New" panose="02070309020205020404" pitchFamily="49" charset="0"/>
              </a:rPr>
              <a:t>1966</a:t>
            </a:r>
            <a:endParaRPr lang="hr-HR" sz="1400" dirty="0">
              <a:latin typeface="Century Schoolbook (Body)"/>
              <a:cs typeface="Courier New" panose="02070309020205020404" pitchFamily="49" charset="0"/>
            </a:endParaRPr>
          </a:p>
        </p:txBody>
      </p:sp>
      <p:cxnSp>
        <p:nvCxnSpPr>
          <p:cNvPr id="26" name="Straight Connector 25">
            <a:extLst>
              <a:ext uri="{FF2B5EF4-FFF2-40B4-BE49-F238E27FC236}">
                <a16:creationId xmlns:a16="http://schemas.microsoft.com/office/drawing/2014/main" id="{D3EBE8DB-4185-4B4F-8D82-A49B5635F7FD}"/>
              </a:ext>
            </a:extLst>
          </p:cNvPr>
          <p:cNvCxnSpPr/>
          <p:nvPr/>
        </p:nvCxnSpPr>
        <p:spPr>
          <a:xfrm>
            <a:off x="2839257" y="1723309"/>
            <a:ext cx="0" cy="184666"/>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CB63B4C5-4CD1-4FFA-9968-2679C7997E13}"/>
              </a:ext>
            </a:extLst>
          </p:cNvPr>
          <p:cNvSpPr txBox="1"/>
          <p:nvPr/>
        </p:nvSpPr>
        <p:spPr>
          <a:xfrm>
            <a:off x="2134227" y="1377025"/>
            <a:ext cx="1745401" cy="338554"/>
          </a:xfrm>
          <a:prstGeom prst="rect">
            <a:avLst/>
          </a:prstGeom>
          <a:noFill/>
        </p:spPr>
        <p:txBody>
          <a:bodyPr wrap="square" rtlCol="0">
            <a:spAutoFit/>
          </a:bodyPr>
          <a:lstStyle/>
          <a:p>
            <a:r>
              <a:rPr lang="en-US" sz="1600" dirty="0"/>
              <a:t>The 2</a:t>
            </a:r>
            <a:r>
              <a:rPr lang="en-US" sz="1600" baseline="30000" dirty="0"/>
              <a:t>nd</a:t>
            </a:r>
            <a:r>
              <a:rPr lang="en-US" sz="1600" dirty="0"/>
              <a:t> World War</a:t>
            </a:r>
          </a:p>
        </p:txBody>
      </p:sp>
      <p:cxnSp>
        <p:nvCxnSpPr>
          <p:cNvPr id="28" name="Straight Connector 27">
            <a:extLst>
              <a:ext uri="{FF2B5EF4-FFF2-40B4-BE49-F238E27FC236}">
                <a16:creationId xmlns:a16="http://schemas.microsoft.com/office/drawing/2014/main" id="{F7BFE553-09AD-4926-A969-B0AC2568C1A4}"/>
              </a:ext>
            </a:extLst>
          </p:cNvPr>
          <p:cNvCxnSpPr/>
          <p:nvPr/>
        </p:nvCxnSpPr>
        <p:spPr>
          <a:xfrm>
            <a:off x="2767249" y="5124936"/>
            <a:ext cx="0" cy="16787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D5CD8EEA-A667-431F-9C02-0800D5417D58}"/>
              </a:ext>
            </a:extLst>
          </p:cNvPr>
          <p:cNvSpPr txBox="1"/>
          <p:nvPr/>
        </p:nvSpPr>
        <p:spPr>
          <a:xfrm>
            <a:off x="2134228" y="4771994"/>
            <a:ext cx="1899241" cy="338554"/>
          </a:xfrm>
          <a:prstGeom prst="rect">
            <a:avLst/>
          </a:prstGeom>
          <a:noFill/>
        </p:spPr>
        <p:txBody>
          <a:bodyPr wrap="square" rtlCol="0">
            <a:spAutoFit/>
          </a:bodyPr>
          <a:lstStyle/>
          <a:p>
            <a:r>
              <a:rPr lang="en-US" sz="1600" dirty="0"/>
              <a:t>The 2</a:t>
            </a:r>
            <a:r>
              <a:rPr lang="en-US" sz="1600" baseline="30000" dirty="0"/>
              <a:t>nd</a:t>
            </a:r>
            <a:r>
              <a:rPr lang="en-US" sz="1600" dirty="0"/>
              <a:t> World War</a:t>
            </a:r>
          </a:p>
        </p:txBody>
      </p:sp>
      <p:sp>
        <p:nvSpPr>
          <p:cNvPr id="6" name="TextBox 5">
            <a:extLst>
              <a:ext uri="{FF2B5EF4-FFF2-40B4-BE49-F238E27FC236}">
                <a16:creationId xmlns:a16="http://schemas.microsoft.com/office/drawing/2014/main" id="{67BA77F8-D925-45AE-896E-0EE9E70B5A17}"/>
              </a:ext>
            </a:extLst>
          </p:cNvPr>
          <p:cNvSpPr txBox="1"/>
          <p:nvPr/>
        </p:nvSpPr>
        <p:spPr>
          <a:xfrm>
            <a:off x="238186" y="769770"/>
            <a:ext cx="1758623" cy="646331"/>
          </a:xfrm>
          <a:prstGeom prst="rect">
            <a:avLst/>
          </a:prstGeom>
          <a:noFill/>
        </p:spPr>
        <p:txBody>
          <a:bodyPr wrap="none" rtlCol="0">
            <a:spAutoFit/>
          </a:bodyPr>
          <a:lstStyle/>
          <a:p>
            <a:r>
              <a:rPr lang="en-US" sz="1200" dirty="0"/>
              <a:t>1. The voluntary consent </a:t>
            </a:r>
          </a:p>
          <a:p>
            <a:r>
              <a:rPr lang="en-US" sz="1200" dirty="0"/>
              <a:t>of the human subject is </a:t>
            </a:r>
          </a:p>
          <a:p>
            <a:r>
              <a:rPr lang="en-US" sz="1200" dirty="0"/>
              <a:t>absolutely essential</a:t>
            </a:r>
            <a:endParaRPr lang="hr-HR" sz="1200" dirty="0"/>
          </a:p>
        </p:txBody>
      </p:sp>
      <p:sp>
        <p:nvSpPr>
          <p:cNvPr id="7" name="TextBox 6">
            <a:extLst>
              <a:ext uri="{FF2B5EF4-FFF2-40B4-BE49-F238E27FC236}">
                <a16:creationId xmlns:a16="http://schemas.microsoft.com/office/drawing/2014/main" id="{E59D308A-EAF8-493B-BBB7-85AFEAAC7275}"/>
              </a:ext>
            </a:extLst>
          </p:cNvPr>
          <p:cNvSpPr txBox="1"/>
          <p:nvPr/>
        </p:nvSpPr>
        <p:spPr>
          <a:xfrm>
            <a:off x="208497" y="1567900"/>
            <a:ext cx="1732718" cy="461665"/>
          </a:xfrm>
          <a:prstGeom prst="rect">
            <a:avLst/>
          </a:prstGeom>
          <a:noFill/>
        </p:spPr>
        <p:txBody>
          <a:bodyPr wrap="none" rtlCol="0">
            <a:spAutoFit/>
          </a:bodyPr>
          <a:lstStyle/>
          <a:p>
            <a:r>
              <a:rPr lang="en-US" sz="1200" dirty="0"/>
              <a:t>2. Fruitful results for the </a:t>
            </a:r>
          </a:p>
          <a:p>
            <a:r>
              <a:rPr lang="en-US" sz="1200" dirty="0"/>
              <a:t>good of society</a:t>
            </a:r>
            <a:endParaRPr lang="hr-HR" sz="1200" dirty="0"/>
          </a:p>
        </p:txBody>
      </p:sp>
      <p:sp>
        <p:nvSpPr>
          <p:cNvPr id="9" name="TextBox 8">
            <a:extLst>
              <a:ext uri="{FF2B5EF4-FFF2-40B4-BE49-F238E27FC236}">
                <a16:creationId xmlns:a16="http://schemas.microsoft.com/office/drawing/2014/main" id="{267B88AC-2521-413B-B836-68FF4B5F065D}"/>
              </a:ext>
            </a:extLst>
          </p:cNvPr>
          <p:cNvSpPr txBox="1"/>
          <p:nvPr/>
        </p:nvSpPr>
        <p:spPr>
          <a:xfrm>
            <a:off x="178287" y="2196908"/>
            <a:ext cx="1790747" cy="646331"/>
          </a:xfrm>
          <a:prstGeom prst="rect">
            <a:avLst/>
          </a:prstGeom>
          <a:noFill/>
        </p:spPr>
        <p:txBody>
          <a:bodyPr wrap="none" rtlCol="0">
            <a:spAutoFit/>
          </a:bodyPr>
          <a:lstStyle/>
          <a:p>
            <a:r>
              <a:rPr lang="en-US" sz="1200" dirty="0"/>
              <a:t>3. Anticipated results will </a:t>
            </a:r>
          </a:p>
          <a:p>
            <a:r>
              <a:rPr lang="en-US" sz="1200" dirty="0"/>
              <a:t>justify the performance </a:t>
            </a:r>
          </a:p>
          <a:p>
            <a:r>
              <a:rPr lang="en-US" sz="1200" dirty="0"/>
              <a:t>of the experiment</a:t>
            </a:r>
            <a:endParaRPr lang="hr-HR" sz="1200" dirty="0"/>
          </a:p>
        </p:txBody>
      </p:sp>
      <p:sp>
        <p:nvSpPr>
          <p:cNvPr id="10" name="TextBox 9">
            <a:extLst>
              <a:ext uri="{FF2B5EF4-FFF2-40B4-BE49-F238E27FC236}">
                <a16:creationId xmlns:a16="http://schemas.microsoft.com/office/drawing/2014/main" id="{67276454-A9DB-4BD4-A24B-EC89E0F60EBE}"/>
              </a:ext>
            </a:extLst>
          </p:cNvPr>
          <p:cNvSpPr txBox="1"/>
          <p:nvPr/>
        </p:nvSpPr>
        <p:spPr>
          <a:xfrm>
            <a:off x="191502" y="2945515"/>
            <a:ext cx="2418483" cy="461665"/>
          </a:xfrm>
          <a:prstGeom prst="rect">
            <a:avLst/>
          </a:prstGeom>
          <a:noFill/>
        </p:spPr>
        <p:txBody>
          <a:bodyPr wrap="none" rtlCol="0">
            <a:spAutoFit/>
          </a:bodyPr>
          <a:lstStyle/>
          <a:p>
            <a:r>
              <a:rPr lang="en-US" sz="1200" dirty="0"/>
              <a:t>4. Avoiding all unnecessary physical </a:t>
            </a:r>
          </a:p>
          <a:p>
            <a:r>
              <a:rPr lang="en-US" sz="1200" dirty="0"/>
              <a:t>and mental suffering and injury</a:t>
            </a:r>
            <a:endParaRPr lang="hr-HR" sz="1200" dirty="0"/>
          </a:p>
        </p:txBody>
      </p:sp>
      <p:sp>
        <p:nvSpPr>
          <p:cNvPr id="11" name="TextBox 10">
            <a:extLst>
              <a:ext uri="{FF2B5EF4-FFF2-40B4-BE49-F238E27FC236}">
                <a16:creationId xmlns:a16="http://schemas.microsoft.com/office/drawing/2014/main" id="{13626D54-9F74-48EC-B3C7-E0F2A76145FB}"/>
              </a:ext>
            </a:extLst>
          </p:cNvPr>
          <p:cNvSpPr txBox="1"/>
          <p:nvPr/>
        </p:nvSpPr>
        <p:spPr>
          <a:xfrm>
            <a:off x="2721930" y="2854991"/>
            <a:ext cx="3302186" cy="646331"/>
          </a:xfrm>
          <a:prstGeom prst="rect">
            <a:avLst/>
          </a:prstGeom>
          <a:noFill/>
        </p:spPr>
        <p:txBody>
          <a:bodyPr wrap="none" rtlCol="0">
            <a:spAutoFit/>
          </a:bodyPr>
          <a:lstStyle/>
          <a:p>
            <a:r>
              <a:rPr lang="en-US" sz="1200" dirty="0"/>
              <a:t>5. Where there is an </a:t>
            </a:r>
            <a:r>
              <a:rPr lang="en-US" sz="1200" i="1" dirty="0" err="1"/>
              <a:t>apriori</a:t>
            </a:r>
            <a:r>
              <a:rPr lang="en-US" sz="1200" dirty="0"/>
              <a:t> reason to believe </a:t>
            </a:r>
          </a:p>
          <a:p>
            <a:r>
              <a:rPr lang="en-US" sz="1200" dirty="0"/>
              <a:t>that death or disabling injury will occur, perhaps, </a:t>
            </a:r>
          </a:p>
          <a:p>
            <a:r>
              <a:rPr lang="en-US" sz="1200" dirty="0"/>
              <a:t>the experimental physicians also serve as subjects</a:t>
            </a:r>
            <a:endParaRPr lang="hr-HR" sz="1200" dirty="0"/>
          </a:p>
        </p:txBody>
      </p:sp>
      <p:sp>
        <p:nvSpPr>
          <p:cNvPr id="12" name="TextBox 11">
            <a:extLst>
              <a:ext uri="{FF2B5EF4-FFF2-40B4-BE49-F238E27FC236}">
                <a16:creationId xmlns:a16="http://schemas.microsoft.com/office/drawing/2014/main" id="{8A1FC25F-1941-48E6-9A5B-00C88463C6FC}"/>
              </a:ext>
            </a:extLst>
          </p:cNvPr>
          <p:cNvSpPr txBox="1"/>
          <p:nvPr/>
        </p:nvSpPr>
        <p:spPr>
          <a:xfrm>
            <a:off x="6202840" y="3036629"/>
            <a:ext cx="3830344" cy="461665"/>
          </a:xfrm>
          <a:prstGeom prst="rect">
            <a:avLst/>
          </a:prstGeom>
          <a:noFill/>
        </p:spPr>
        <p:txBody>
          <a:bodyPr wrap="none" rtlCol="0">
            <a:spAutoFit/>
          </a:bodyPr>
          <a:lstStyle/>
          <a:p>
            <a:r>
              <a:rPr lang="en-US" sz="1200" dirty="0"/>
              <a:t>6. The degree of risk should never exceed that determined</a:t>
            </a:r>
          </a:p>
          <a:p>
            <a:r>
              <a:rPr lang="en-US" sz="1200" dirty="0"/>
              <a:t> by the humanitarian importance of the problem</a:t>
            </a:r>
            <a:endParaRPr lang="hr-HR" sz="1200" dirty="0"/>
          </a:p>
        </p:txBody>
      </p:sp>
      <p:sp>
        <p:nvSpPr>
          <p:cNvPr id="13" name="TextBox 12">
            <a:extLst>
              <a:ext uri="{FF2B5EF4-FFF2-40B4-BE49-F238E27FC236}">
                <a16:creationId xmlns:a16="http://schemas.microsoft.com/office/drawing/2014/main" id="{3A58EBE2-4C40-43D4-9FBA-625ED053E949}"/>
              </a:ext>
            </a:extLst>
          </p:cNvPr>
          <p:cNvSpPr txBox="1"/>
          <p:nvPr/>
        </p:nvSpPr>
        <p:spPr>
          <a:xfrm>
            <a:off x="9423646" y="2574964"/>
            <a:ext cx="2517677" cy="461665"/>
          </a:xfrm>
          <a:prstGeom prst="rect">
            <a:avLst/>
          </a:prstGeom>
          <a:noFill/>
        </p:spPr>
        <p:txBody>
          <a:bodyPr wrap="none" rtlCol="0">
            <a:spAutoFit/>
          </a:bodyPr>
          <a:lstStyle/>
          <a:p>
            <a:r>
              <a:rPr lang="en-US" sz="1200" dirty="0"/>
              <a:t>7. Proper preparations and adequate </a:t>
            </a:r>
          </a:p>
          <a:p>
            <a:r>
              <a:rPr lang="en-US" sz="1200" dirty="0"/>
              <a:t>facilities should be provided </a:t>
            </a:r>
            <a:endParaRPr lang="hr-HR" sz="1200" dirty="0"/>
          </a:p>
        </p:txBody>
      </p:sp>
      <p:sp>
        <p:nvSpPr>
          <p:cNvPr id="14" name="TextBox 13">
            <a:extLst>
              <a:ext uri="{FF2B5EF4-FFF2-40B4-BE49-F238E27FC236}">
                <a16:creationId xmlns:a16="http://schemas.microsoft.com/office/drawing/2014/main" id="{B45D61AC-70E3-4E0B-BE27-B3E4FE0C3E47}"/>
              </a:ext>
            </a:extLst>
          </p:cNvPr>
          <p:cNvSpPr txBox="1"/>
          <p:nvPr/>
        </p:nvSpPr>
        <p:spPr>
          <a:xfrm>
            <a:off x="9583484" y="1987517"/>
            <a:ext cx="2553391" cy="461665"/>
          </a:xfrm>
          <a:prstGeom prst="rect">
            <a:avLst/>
          </a:prstGeom>
          <a:noFill/>
        </p:spPr>
        <p:txBody>
          <a:bodyPr wrap="none" rtlCol="0">
            <a:spAutoFit/>
          </a:bodyPr>
          <a:lstStyle/>
          <a:p>
            <a:r>
              <a:rPr lang="en-US" sz="1200" dirty="0"/>
              <a:t>8. Scientifically qualified persons with </a:t>
            </a:r>
          </a:p>
          <a:p>
            <a:r>
              <a:rPr lang="en-US" sz="1200" dirty="0"/>
              <a:t>the highest degree of skill and care </a:t>
            </a:r>
            <a:endParaRPr lang="hr-HR" sz="1200" dirty="0"/>
          </a:p>
        </p:txBody>
      </p:sp>
      <p:sp>
        <p:nvSpPr>
          <p:cNvPr id="15" name="TextBox 14">
            <a:extLst>
              <a:ext uri="{FF2B5EF4-FFF2-40B4-BE49-F238E27FC236}">
                <a16:creationId xmlns:a16="http://schemas.microsoft.com/office/drawing/2014/main" id="{B25AC07F-3A26-4051-9B05-AB94A43C8F6D}"/>
              </a:ext>
            </a:extLst>
          </p:cNvPr>
          <p:cNvSpPr txBox="1"/>
          <p:nvPr/>
        </p:nvSpPr>
        <p:spPr>
          <a:xfrm>
            <a:off x="9310935" y="1337067"/>
            <a:ext cx="2781724" cy="461665"/>
          </a:xfrm>
          <a:prstGeom prst="rect">
            <a:avLst/>
          </a:prstGeom>
          <a:noFill/>
        </p:spPr>
        <p:txBody>
          <a:bodyPr wrap="none" rtlCol="0">
            <a:spAutoFit/>
          </a:bodyPr>
          <a:lstStyle/>
          <a:p>
            <a:r>
              <a:rPr lang="en-US" sz="1200" dirty="0"/>
              <a:t>9. The human subject should be at liberty </a:t>
            </a:r>
          </a:p>
          <a:p>
            <a:r>
              <a:rPr lang="en-US" sz="1200" dirty="0"/>
              <a:t>to bring the experiment to an end</a:t>
            </a:r>
            <a:endParaRPr lang="hr-HR" sz="1200" dirty="0"/>
          </a:p>
        </p:txBody>
      </p:sp>
      <p:sp>
        <p:nvSpPr>
          <p:cNvPr id="16" name="TextBox 15">
            <a:extLst>
              <a:ext uri="{FF2B5EF4-FFF2-40B4-BE49-F238E27FC236}">
                <a16:creationId xmlns:a16="http://schemas.microsoft.com/office/drawing/2014/main" id="{526DC8F3-5931-4916-B112-5464177AA2FE}"/>
              </a:ext>
            </a:extLst>
          </p:cNvPr>
          <p:cNvSpPr txBox="1"/>
          <p:nvPr/>
        </p:nvSpPr>
        <p:spPr>
          <a:xfrm>
            <a:off x="8583533" y="638819"/>
            <a:ext cx="3399970" cy="646331"/>
          </a:xfrm>
          <a:prstGeom prst="rect">
            <a:avLst/>
          </a:prstGeom>
          <a:noFill/>
        </p:spPr>
        <p:txBody>
          <a:bodyPr wrap="none" rtlCol="0">
            <a:spAutoFit/>
          </a:bodyPr>
          <a:lstStyle/>
          <a:p>
            <a:r>
              <a:rPr lang="en-US" sz="1200" dirty="0"/>
              <a:t>10. The scientist in charge must be prepared </a:t>
            </a:r>
          </a:p>
          <a:p>
            <a:r>
              <a:rPr lang="en-US" sz="1200" dirty="0"/>
              <a:t>to terminate the experiment at any stage if there is </a:t>
            </a:r>
          </a:p>
          <a:p>
            <a:r>
              <a:rPr lang="en-US" sz="1200" dirty="0"/>
              <a:t>a probable cause of injury, disability, or death  </a:t>
            </a:r>
            <a:endParaRPr lang="hr-HR" sz="1200" dirty="0"/>
          </a:p>
        </p:txBody>
      </p:sp>
      <p:pic>
        <p:nvPicPr>
          <p:cNvPr id="17" name="Picture 16">
            <a:extLst>
              <a:ext uri="{FF2B5EF4-FFF2-40B4-BE49-F238E27FC236}">
                <a16:creationId xmlns:a16="http://schemas.microsoft.com/office/drawing/2014/main" id="{46ED4B95-E8A2-41C1-B47B-3411FB68DD7A}"/>
              </a:ext>
            </a:extLst>
          </p:cNvPr>
          <p:cNvPicPr>
            <a:picLocks noChangeAspect="1"/>
          </p:cNvPicPr>
          <p:nvPr/>
        </p:nvPicPr>
        <p:blipFill>
          <a:blip r:embed="rId4"/>
          <a:stretch>
            <a:fillRect/>
          </a:stretch>
        </p:blipFill>
        <p:spPr>
          <a:xfrm>
            <a:off x="9743791" y="3385766"/>
            <a:ext cx="2081310" cy="1665048"/>
          </a:xfrm>
          <a:prstGeom prst="rect">
            <a:avLst/>
          </a:prstGeom>
        </p:spPr>
      </p:pic>
      <p:sp>
        <p:nvSpPr>
          <p:cNvPr id="30" name="TextBox 29">
            <a:extLst>
              <a:ext uri="{FF2B5EF4-FFF2-40B4-BE49-F238E27FC236}">
                <a16:creationId xmlns:a16="http://schemas.microsoft.com/office/drawing/2014/main" id="{D6D44850-3E27-4998-98D6-21F16B79DB3C}"/>
              </a:ext>
            </a:extLst>
          </p:cNvPr>
          <p:cNvSpPr txBox="1"/>
          <p:nvPr/>
        </p:nvSpPr>
        <p:spPr>
          <a:xfrm>
            <a:off x="9591455" y="5468212"/>
            <a:ext cx="2360711" cy="646331"/>
          </a:xfrm>
          <a:prstGeom prst="rect">
            <a:avLst/>
          </a:prstGeom>
          <a:noFill/>
        </p:spPr>
        <p:txBody>
          <a:bodyPr wrap="none" rtlCol="0">
            <a:spAutoFit/>
          </a:bodyPr>
          <a:lstStyle/>
          <a:p>
            <a:r>
              <a:rPr lang="en-US" sz="1200" dirty="0"/>
              <a:t>The Law for the Protection of </a:t>
            </a:r>
          </a:p>
          <a:p>
            <a:r>
              <a:rPr lang="en-US" sz="1200" dirty="0"/>
              <a:t>Hereditary Health</a:t>
            </a:r>
          </a:p>
          <a:p>
            <a:pPr marL="171450" indent="-171450">
              <a:buFont typeface="Arial" panose="020B0604020202020204" pitchFamily="34" charset="0"/>
              <a:buChar char="•"/>
            </a:pPr>
            <a:r>
              <a:rPr lang="en-US" sz="1200" dirty="0"/>
              <a:t>T-4 -The euthanasia </a:t>
            </a:r>
            <a:r>
              <a:rPr lang="en-US" sz="1200" dirty="0" err="1"/>
              <a:t>programme</a:t>
            </a:r>
            <a:endParaRPr lang="en-US" sz="1200" dirty="0"/>
          </a:p>
        </p:txBody>
      </p:sp>
      <p:sp>
        <p:nvSpPr>
          <p:cNvPr id="31" name="TextBox 30">
            <a:extLst>
              <a:ext uri="{FF2B5EF4-FFF2-40B4-BE49-F238E27FC236}">
                <a16:creationId xmlns:a16="http://schemas.microsoft.com/office/drawing/2014/main" id="{C743BC50-1F40-44AD-8836-93FDDA7FED03}"/>
              </a:ext>
            </a:extLst>
          </p:cNvPr>
          <p:cNvSpPr txBox="1"/>
          <p:nvPr/>
        </p:nvSpPr>
        <p:spPr>
          <a:xfrm>
            <a:off x="2482020" y="753402"/>
            <a:ext cx="6147143" cy="584775"/>
          </a:xfrm>
          <a:prstGeom prst="rect">
            <a:avLst/>
          </a:prstGeom>
          <a:noFill/>
        </p:spPr>
        <p:txBody>
          <a:bodyPr wrap="square" rtlCol="0">
            <a:spAutoFit/>
          </a:bodyPr>
          <a:lstStyle/>
          <a:p>
            <a:r>
              <a:rPr lang="en-US" sz="1600" i="1" dirty="0">
                <a:solidFill>
                  <a:schemeClr val="accent1"/>
                </a:solidFill>
              </a:rPr>
              <a:t>Here I cannot believe like a clergyman or think as a </a:t>
            </a:r>
            <a:r>
              <a:rPr lang="en-US" sz="1600" i="1" dirty="0">
                <a:solidFill>
                  <a:srgbClr val="C00000"/>
                </a:solidFill>
              </a:rPr>
              <a:t>Jurist</a:t>
            </a:r>
            <a:r>
              <a:rPr lang="en-US" sz="1600" i="1" dirty="0">
                <a:solidFill>
                  <a:schemeClr val="accent1"/>
                </a:solidFill>
              </a:rPr>
              <a:t>. </a:t>
            </a:r>
          </a:p>
          <a:p>
            <a:r>
              <a:rPr lang="en-US" sz="1600" i="1" dirty="0">
                <a:solidFill>
                  <a:schemeClr val="accent1"/>
                </a:solidFill>
              </a:rPr>
              <a:t>I am a doctor and I see the law of nature as being </a:t>
            </a:r>
            <a:r>
              <a:rPr lang="en-US" sz="1600" i="1" dirty="0">
                <a:solidFill>
                  <a:srgbClr val="C00000"/>
                </a:solidFill>
              </a:rPr>
              <a:t>the law of reason</a:t>
            </a:r>
            <a:r>
              <a:rPr lang="en-US" sz="1600" i="1" dirty="0">
                <a:solidFill>
                  <a:schemeClr val="accent1"/>
                </a:solidFill>
              </a:rPr>
              <a:t>.</a:t>
            </a:r>
            <a:endParaRPr lang="hr-HR" sz="1600" i="1" dirty="0">
              <a:solidFill>
                <a:schemeClr val="accent1"/>
              </a:solidFill>
            </a:endParaRPr>
          </a:p>
        </p:txBody>
      </p:sp>
      <p:pic>
        <p:nvPicPr>
          <p:cNvPr id="33" name="Picture 32">
            <a:extLst>
              <a:ext uri="{FF2B5EF4-FFF2-40B4-BE49-F238E27FC236}">
                <a16:creationId xmlns:a16="http://schemas.microsoft.com/office/drawing/2014/main" id="{B99B9E50-5195-41EA-A4AA-837DFB5E8F3A}"/>
              </a:ext>
            </a:extLst>
          </p:cNvPr>
          <p:cNvPicPr>
            <a:picLocks noChangeAspect="1"/>
          </p:cNvPicPr>
          <p:nvPr/>
        </p:nvPicPr>
        <p:blipFill>
          <a:blip r:embed="rId5"/>
          <a:stretch>
            <a:fillRect/>
          </a:stretch>
        </p:blipFill>
        <p:spPr>
          <a:xfrm>
            <a:off x="191502" y="3518483"/>
            <a:ext cx="1684218" cy="1264882"/>
          </a:xfrm>
          <a:prstGeom prst="rect">
            <a:avLst/>
          </a:prstGeom>
        </p:spPr>
      </p:pic>
      <p:pic>
        <p:nvPicPr>
          <p:cNvPr id="1028" name="Picture 4" descr="Winston Churchill and Paul Ramadier at the Congress of Europe in The Hague  (The Hague, 7 May 1948) - CVCE Website">
            <a:extLst>
              <a:ext uri="{FF2B5EF4-FFF2-40B4-BE49-F238E27FC236}">
                <a16:creationId xmlns:a16="http://schemas.microsoft.com/office/drawing/2014/main" id="{400E820E-7352-4B7A-9237-85916BEECE4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152" y="5012138"/>
            <a:ext cx="1684216" cy="1154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8376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down)">
                                      <p:cBhvr>
                                        <p:cTn id="14" dur="580">
                                          <p:stCondLst>
                                            <p:cond delay="0"/>
                                          </p:stCondLst>
                                        </p:cTn>
                                        <p:tgtEl>
                                          <p:spTgt spid="20"/>
                                        </p:tgtEl>
                                      </p:cBhvr>
                                    </p:animEffect>
                                    <p:anim calcmode="lin" valueType="num">
                                      <p:cBhvr>
                                        <p:cTn id="15"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20" dur="26">
                                          <p:stCondLst>
                                            <p:cond delay="650"/>
                                          </p:stCondLst>
                                        </p:cTn>
                                        <p:tgtEl>
                                          <p:spTgt spid="20"/>
                                        </p:tgtEl>
                                      </p:cBhvr>
                                      <p:to x="100000" y="60000"/>
                                    </p:animScale>
                                    <p:animScale>
                                      <p:cBhvr>
                                        <p:cTn id="21" dur="166" decel="50000">
                                          <p:stCondLst>
                                            <p:cond delay="676"/>
                                          </p:stCondLst>
                                        </p:cTn>
                                        <p:tgtEl>
                                          <p:spTgt spid="20"/>
                                        </p:tgtEl>
                                      </p:cBhvr>
                                      <p:to x="100000" y="100000"/>
                                    </p:animScale>
                                    <p:animScale>
                                      <p:cBhvr>
                                        <p:cTn id="22" dur="26">
                                          <p:stCondLst>
                                            <p:cond delay="1312"/>
                                          </p:stCondLst>
                                        </p:cTn>
                                        <p:tgtEl>
                                          <p:spTgt spid="20"/>
                                        </p:tgtEl>
                                      </p:cBhvr>
                                      <p:to x="100000" y="80000"/>
                                    </p:animScale>
                                    <p:animScale>
                                      <p:cBhvr>
                                        <p:cTn id="23" dur="166" decel="50000">
                                          <p:stCondLst>
                                            <p:cond delay="1338"/>
                                          </p:stCondLst>
                                        </p:cTn>
                                        <p:tgtEl>
                                          <p:spTgt spid="20"/>
                                        </p:tgtEl>
                                      </p:cBhvr>
                                      <p:to x="100000" y="100000"/>
                                    </p:animScale>
                                    <p:animScale>
                                      <p:cBhvr>
                                        <p:cTn id="24" dur="26">
                                          <p:stCondLst>
                                            <p:cond delay="1642"/>
                                          </p:stCondLst>
                                        </p:cTn>
                                        <p:tgtEl>
                                          <p:spTgt spid="20"/>
                                        </p:tgtEl>
                                      </p:cBhvr>
                                      <p:to x="100000" y="90000"/>
                                    </p:animScale>
                                    <p:animScale>
                                      <p:cBhvr>
                                        <p:cTn id="25" dur="166" decel="50000">
                                          <p:stCondLst>
                                            <p:cond delay="1668"/>
                                          </p:stCondLst>
                                        </p:cTn>
                                        <p:tgtEl>
                                          <p:spTgt spid="20"/>
                                        </p:tgtEl>
                                      </p:cBhvr>
                                      <p:to x="100000" y="100000"/>
                                    </p:animScale>
                                    <p:animScale>
                                      <p:cBhvr>
                                        <p:cTn id="26" dur="26">
                                          <p:stCondLst>
                                            <p:cond delay="1808"/>
                                          </p:stCondLst>
                                        </p:cTn>
                                        <p:tgtEl>
                                          <p:spTgt spid="20"/>
                                        </p:tgtEl>
                                      </p:cBhvr>
                                      <p:to x="100000" y="95000"/>
                                    </p:animScale>
                                    <p:animScale>
                                      <p:cBhvr>
                                        <p:cTn id="27" dur="166" decel="50000">
                                          <p:stCondLst>
                                            <p:cond delay="1834"/>
                                          </p:stCondLst>
                                        </p:cTn>
                                        <p:tgtEl>
                                          <p:spTgt spid="20"/>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anim calcmode="lin" valueType="num">
                                      <p:cBhvr>
                                        <p:cTn id="48" dur="1000" fill="hold"/>
                                        <p:tgtEl>
                                          <p:spTgt spid="10"/>
                                        </p:tgtEl>
                                        <p:attrNameLst>
                                          <p:attrName>ppt_x</p:attrName>
                                        </p:attrNameLst>
                                      </p:cBhvr>
                                      <p:tavLst>
                                        <p:tav tm="0">
                                          <p:val>
                                            <p:strVal val="#ppt_x"/>
                                          </p:val>
                                        </p:tav>
                                        <p:tav tm="100000">
                                          <p:val>
                                            <p:strVal val="#ppt_x"/>
                                          </p:val>
                                        </p:tav>
                                      </p:tavLst>
                                    </p:anim>
                                    <p:anim calcmode="lin" valueType="num">
                                      <p:cBhvr>
                                        <p:cTn id="49" dur="1000" fill="hold"/>
                                        <p:tgtEl>
                                          <p:spTgt spid="1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1000"/>
                                        <p:tgtEl>
                                          <p:spTgt spid="12"/>
                                        </p:tgtEl>
                                      </p:cBhvr>
                                    </p:animEffect>
                                    <p:anim calcmode="lin" valueType="num">
                                      <p:cBhvr>
                                        <p:cTn id="58" dur="1000" fill="hold"/>
                                        <p:tgtEl>
                                          <p:spTgt spid="12"/>
                                        </p:tgtEl>
                                        <p:attrNameLst>
                                          <p:attrName>ppt_x</p:attrName>
                                        </p:attrNameLst>
                                      </p:cBhvr>
                                      <p:tavLst>
                                        <p:tav tm="0">
                                          <p:val>
                                            <p:strVal val="#ppt_x"/>
                                          </p:val>
                                        </p:tav>
                                        <p:tav tm="100000">
                                          <p:val>
                                            <p:strVal val="#ppt_x"/>
                                          </p:val>
                                        </p:tav>
                                      </p:tavLst>
                                    </p:anim>
                                    <p:anim calcmode="lin" valueType="num">
                                      <p:cBhvr>
                                        <p:cTn id="59" dur="1000" fill="hold"/>
                                        <p:tgtEl>
                                          <p:spTgt spid="1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1000"/>
                                        <p:tgtEl>
                                          <p:spTgt spid="13"/>
                                        </p:tgtEl>
                                      </p:cBhvr>
                                    </p:animEffect>
                                    <p:anim calcmode="lin" valueType="num">
                                      <p:cBhvr>
                                        <p:cTn id="63" dur="1000" fill="hold"/>
                                        <p:tgtEl>
                                          <p:spTgt spid="13"/>
                                        </p:tgtEl>
                                        <p:attrNameLst>
                                          <p:attrName>ppt_x</p:attrName>
                                        </p:attrNameLst>
                                      </p:cBhvr>
                                      <p:tavLst>
                                        <p:tav tm="0">
                                          <p:val>
                                            <p:strVal val="#ppt_x"/>
                                          </p:val>
                                        </p:tav>
                                        <p:tav tm="100000">
                                          <p:val>
                                            <p:strVal val="#ppt_x"/>
                                          </p:val>
                                        </p:tav>
                                      </p:tavLst>
                                    </p:anim>
                                    <p:anim calcmode="lin" valueType="num">
                                      <p:cBhvr>
                                        <p:cTn id="64" dur="1000" fill="hold"/>
                                        <p:tgtEl>
                                          <p:spTgt spid="1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1000"/>
                                        <p:tgtEl>
                                          <p:spTgt spid="14"/>
                                        </p:tgtEl>
                                      </p:cBhvr>
                                    </p:animEffect>
                                    <p:anim calcmode="lin" valueType="num">
                                      <p:cBhvr>
                                        <p:cTn id="68" dur="1000" fill="hold"/>
                                        <p:tgtEl>
                                          <p:spTgt spid="14"/>
                                        </p:tgtEl>
                                        <p:attrNameLst>
                                          <p:attrName>ppt_x</p:attrName>
                                        </p:attrNameLst>
                                      </p:cBhvr>
                                      <p:tavLst>
                                        <p:tav tm="0">
                                          <p:val>
                                            <p:strVal val="#ppt_x"/>
                                          </p:val>
                                        </p:tav>
                                        <p:tav tm="100000">
                                          <p:val>
                                            <p:strVal val="#ppt_x"/>
                                          </p:val>
                                        </p:tav>
                                      </p:tavLst>
                                    </p:anim>
                                    <p:anim calcmode="lin" valueType="num">
                                      <p:cBhvr>
                                        <p:cTn id="69" dur="1000" fill="hold"/>
                                        <p:tgtEl>
                                          <p:spTgt spid="1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1000"/>
                                        <p:tgtEl>
                                          <p:spTgt spid="15"/>
                                        </p:tgtEl>
                                      </p:cBhvr>
                                    </p:animEffect>
                                    <p:anim calcmode="lin" valueType="num">
                                      <p:cBhvr>
                                        <p:cTn id="73" dur="1000" fill="hold"/>
                                        <p:tgtEl>
                                          <p:spTgt spid="15"/>
                                        </p:tgtEl>
                                        <p:attrNameLst>
                                          <p:attrName>ppt_x</p:attrName>
                                        </p:attrNameLst>
                                      </p:cBhvr>
                                      <p:tavLst>
                                        <p:tav tm="0">
                                          <p:val>
                                            <p:strVal val="#ppt_x"/>
                                          </p:val>
                                        </p:tav>
                                        <p:tav tm="100000">
                                          <p:val>
                                            <p:strVal val="#ppt_x"/>
                                          </p:val>
                                        </p:tav>
                                      </p:tavLst>
                                    </p:anim>
                                    <p:anim calcmode="lin" valueType="num">
                                      <p:cBhvr>
                                        <p:cTn id="74" dur="1000" fill="hold"/>
                                        <p:tgtEl>
                                          <p:spTgt spid="1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fade">
                                      <p:cBhvr>
                                        <p:cTn id="77" dur="1000"/>
                                        <p:tgtEl>
                                          <p:spTgt spid="16"/>
                                        </p:tgtEl>
                                      </p:cBhvr>
                                    </p:animEffect>
                                    <p:anim calcmode="lin" valueType="num">
                                      <p:cBhvr>
                                        <p:cTn id="78" dur="1000" fill="hold"/>
                                        <p:tgtEl>
                                          <p:spTgt spid="16"/>
                                        </p:tgtEl>
                                        <p:attrNameLst>
                                          <p:attrName>ppt_x</p:attrName>
                                        </p:attrNameLst>
                                      </p:cBhvr>
                                      <p:tavLst>
                                        <p:tav tm="0">
                                          <p:val>
                                            <p:strVal val="#ppt_x"/>
                                          </p:val>
                                        </p:tav>
                                        <p:tav tm="100000">
                                          <p:val>
                                            <p:strVal val="#ppt_x"/>
                                          </p:val>
                                        </p:tav>
                                      </p:tavLst>
                                    </p:anim>
                                    <p:anim calcmode="lin" valueType="num">
                                      <p:cBhvr>
                                        <p:cTn id="79" dur="1000" fill="hold"/>
                                        <p:tgtEl>
                                          <p:spTgt spid="16"/>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fade">
                                      <p:cBhvr>
                                        <p:cTn id="82" dur="1000"/>
                                        <p:tgtEl>
                                          <p:spTgt spid="17"/>
                                        </p:tgtEl>
                                      </p:cBhvr>
                                    </p:animEffect>
                                    <p:anim calcmode="lin" valueType="num">
                                      <p:cBhvr>
                                        <p:cTn id="83" dur="1000" fill="hold"/>
                                        <p:tgtEl>
                                          <p:spTgt spid="17"/>
                                        </p:tgtEl>
                                        <p:attrNameLst>
                                          <p:attrName>ppt_x</p:attrName>
                                        </p:attrNameLst>
                                      </p:cBhvr>
                                      <p:tavLst>
                                        <p:tav tm="0">
                                          <p:val>
                                            <p:strVal val="#ppt_x"/>
                                          </p:val>
                                        </p:tav>
                                        <p:tav tm="100000">
                                          <p:val>
                                            <p:strVal val="#ppt_x"/>
                                          </p:val>
                                        </p:tav>
                                      </p:tavLst>
                                    </p:anim>
                                    <p:anim calcmode="lin" valueType="num">
                                      <p:cBhvr>
                                        <p:cTn id="84" dur="1000" fill="hold"/>
                                        <p:tgtEl>
                                          <p:spTgt spid="17"/>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1000"/>
                                        <p:tgtEl>
                                          <p:spTgt spid="30"/>
                                        </p:tgtEl>
                                      </p:cBhvr>
                                    </p:animEffect>
                                    <p:anim calcmode="lin" valueType="num">
                                      <p:cBhvr>
                                        <p:cTn id="88" dur="1000" fill="hold"/>
                                        <p:tgtEl>
                                          <p:spTgt spid="30"/>
                                        </p:tgtEl>
                                        <p:attrNameLst>
                                          <p:attrName>ppt_x</p:attrName>
                                        </p:attrNameLst>
                                      </p:cBhvr>
                                      <p:tavLst>
                                        <p:tav tm="0">
                                          <p:val>
                                            <p:strVal val="#ppt_x"/>
                                          </p:val>
                                        </p:tav>
                                        <p:tav tm="100000">
                                          <p:val>
                                            <p:strVal val="#ppt_x"/>
                                          </p:val>
                                        </p:tav>
                                      </p:tavLst>
                                    </p:anim>
                                    <p:anim calcmode="lin" valueType="num">
                                      <p:cBhvr>
                                        <p:cTn id="8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47" presetClass="entr" presetSubtype="0" fill="hold" grpId="0" nodeType="click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1000"/>
                                        <p:tgtEl>
                                          <p:spTgt spid="31"/>
                                        </p:tgtEl>
                                      </p:cBhvr>
                                    </p:animEffect>
                                    <p:anim calcmode="lin" valueType="num">
                                      <p:cBhvr>
                                        <p:cTn id="95" dur="1000" fill="hold"/>
                                        <p:tgtEl>
                                          <p:spTgt spid="31"/>
                                        </p:tgtEl>
                                        <p:attrNameLst>
                                          <p:attrName>ppt_x</p:attrName>
                                        </p:attrNameLst>
                                      </p:cBhvr>
                                      <p:tavLst>
                                        <p:tav tm="0">
                                          <p:val>
                                            <p:strVal val="#ppt_x"/>
                                          </p:val>
                                        </p:tav>
                                        <p:tav tm="100000">
                                          <p:val>
                                            <p:strVal val="#ppt_x"/>
                                          </p:val>
                                        </p:tav>
                                      </p:tavLst>
                                    </p:anim>
                                    <p:anim calcmode="lin" valueType="num">
                                      <p:cBhvr>
                                        <p:cTn id="96"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42" presetClass="entr" presetSubtype="0" fill="hold" grpId="0" nodeType="click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fade">
                                      <p:cBhvr>
                                        <p:cTn id="101" dur="1000"/>
                                        <p:tgtEl>
                                          <p:spTgt spid="24"/>
                                        </p:tgtEl>
                                      </p:cBhvr>
                                    </p:animEffect>
                                    <p:anim calcmode="lin" valueType="num">
                                      <p:cBhvr>
                                        <p:cTn id="102" dur="1000" fill="hold"/>
                                        <p:tgtEl>
                                          <p:spTgt spid="24"/>
                                        </p:tgtEl>
                                        <p:attrNameLst>
                                          <p:attrName>ppt_x</p:attrName>
                                        </p:attrNameLst>
                                      </p:cBhvr>
                                      <p:tavLst>
                                        <p:tav tm="0">
                                          <p:val>
                                            <p:strVal val="#ppt_x"/>
                                          </p:val>
                                        </p:tav>
                                        <p:tav tm="100000">
                                          <p:val>
                                            <p:strVal val="#ppt_x"/>
                                          </p:val>
                                        </p:tav>
                                      </p:tavLst>
                                    </p:anim>
                                    <p:anim calcmode="lin" valueType="num">
                                      <p:cBhvr>
                                        <p:cTn id="10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26" presetClass="entr" presetSubtype="0" fill="hold" grpId="0" nodeType="click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wipe(down)">
                                      <p:cBhvr>
                                        <p:cTn id="108" dur="580">
                                          <p:stCondLst>
                                            <p:cond delay="0"/>
                                          </p:stCondLst>
                                        </p:cTn>
                                        <p:tgtEl>
                                          <p:spTgt spid="25"/>
                                        </p:tgtEl>
                                      </p:cBhvr>
                                    </p:animEffect>
                                    <p:anim calcmode="lin" valueType="num">
                                      <p:cBhvr>
                                        <p:cTn id="109"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110"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111"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112"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113"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114" dur="26">
                                          <p:stCondLst>
                                            <p:cond delay="650"/>
                                          </p:stCondLst>
                                        </p:cTn>
                                        <p:tgtEl>
                                          <p:spTgt spid="25"/>
                                        </p:tgtEl>
                                      </p:cBhvr>
                                      <p:to x="100000" y="60000"/>
                                    </p:animScale>
                                    <p:animScale>
                                      <p:cBhvr>
                                        <p:cTn id="115" dur="166" decel="50000">
                                          <p:stCondLst>
                                            <p:cond delay="676"/>
                                          </p:stCondLst>
                                        </p:cTn>
                                        <p:tgtEl>
                                          <p:spTgt spid="25"/>
                                        </p:tgtEl>
                                      </p:cBhvr>
                                      <p:to x="100000" y="100000"/>
                                    </p:animScale>
                                    <p:animScale>
                                      <p:cBhvr>
                                        <p:cTn id="116" dur="26">
                                          <p:stCondLst>
                                            <p:cond delay="1312"/>
                                          </p:stCondLst>
                                        </p:cTn>
                                        <p:tgtEl>
                                          <p:spTgt spid="25"/>
                                        </p:tgtEl>
                                      </p:cBhvr>
                                      <p:to x="100000" y="80000"/>
                                    </p:animScale>
                                    <p:animScale>
                                      <p:cBhvr>
                                        <p:cTn id="117" dur="166" decel="50000">
                                          <p:stCondLst>
                                            <p:cond delay="1338"/>
                                          </p:stCondLst>
                                        </p:cTn>
                                        <p:tgtEl>
                                          <p:spTgt spid="25"/>
                                        </p:tgtEl>
                                      </p:cBhvr>
                                      <p:to x="100000" y="100000"/>
                                    </p:animScale>
                                    <p:animScale>
                                      <p:cBhvr>
                                        <p:cTn id="118" dur="26">
                                          <p:stCondLst>
                                            <p:cond delay="1642"/>
                                          </p:stCondLst>
                                        </p:cTn>
                                        <p:tgtEl>
                                          <p:spTgt spid="25"/>
                                        </p:tgtEl>
                                      </p:cBhvr>
                                      <p:to x="100000" y="90000"/>
                                    </p:animScale>
                                    <p:animScale>
                                      <p:cBhvr>
                                        <p:cTn id="119" dur="166" decel="50000">
                                          <p:stCondLst>
                                            <p:cond delay="1668"/>
                                          </p:stCondLst>
                                        </p:cTn>
                                        <p:tgtEl>
                                          <p:spTgt spid="25"/>
                                        </p:tgtEl>
                                      </p:cBhvr>
                                      <p:to x="100000" y="100000"/>
                                    </p:animScale>
                                    <p:animScale>
                                      <p:cBhvr>
                                        <p:cTn id="120" dur="26">
                                          <p:stCondLst>
                                            <p:cond delay="1808"/>
                                          </p:stCondLst>
                                        </p:cTn>
                                        <p:tgtEl>
                                          <p:spTgt spid="25"/>
                                        </p:tgtEl>
                                      </p:cBhvr>
                                      <p:to x="100000" y="95000"/>
                                    </p:animScale>
                                    <p:animScale>
                                      <p:cBhvr>
                                        <p:cTn id="121" dur="166" decel="50000">
                                          <p:stCondLst>
                                            <p:cond delay="1834"/>
                                          </p:stCondLst>
                                        </p:cTn>
                                        <p:tgtEl>
                                          <p:spTgt spid="25"/>
                                        </p:tgtEl>
                                      </p:cBhvr>
                                      <p:to x="100000" y="100000"/>
                                    </p:animScale>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nodeType="clickEffect">
                                  <p:stCondLst>
                                    <p:cond delay="0"/>
                                  </p:stCondLst>
                                  <p:childTnLst>
                                    <p:set>
                                      <p:cBhvr>
                                        <p:cTn id="125" dur="1" fill="hold">
                                          <p:stCondLst>
                                            <p:cond delay="0"/>
                                          </p:stCondLst>
                                        </p:cTn>
                                        <p:tgtEl>
                                          <p:spTgt spid="33"/>
                                        </p:tgtEl>
                                        <p:attrNameLst>
                                          <p:attrName>style.visibility</p:attrName>
                                        </p:attrNameLst>
                                      </p:cBhvr>
                                      <p:to>
                                        <p:strVal val="visible"/>
                                      </p:to>
                                    </p:set>
                                    <p:animEffect transition="in" filter="fade">
                                      <p:cBhvr>
                                        <p:cTn id="126" dur="1000"/>
                                        <p:tgtEl>
                                          <p:spTgt spid="33"/>
                                        </p:tgtEl>
                                      </p:cBhvr>
                                    </p:animEffect>
                                    <p:anim calcmode="lin" valueType="num">
                                      <p:cBhvr>
                                        <p:cTn id="127" dur="1000" fill="hold"/>
                                        <p:tgtEl>
                                          <p:spTgt spid="33"/>
                                        </p:tgtEl>
                                        <p:attrNameLst>
                                          <p:attrName>ppt_x</p:attrName>
                                        </p:attrNameLst>
                                      </p:cBhvr>
                                      <p:tavLst>
                                        <p:tav tm="0">
                                          <p:val>
                                            <p:strVal val="#ppt_x"/>
                                          </p:val>
                                        </p:tav>
                                        <p:tav tm="100000">
                                          <p:val>
                                            <p:strVal val="#ppt_x"/>
                                          </p:val>
                                        </p:tav>
                                      </p:tavLst>
                                    </p:anim>
                                    <p:anim calcmode="lin" valueType="num">
                                      <p:cBhvr>
                                        <p:cTn id="128" dur="1000" fill="hold"/>
                                        <p:tgtEl>
                                          <p:spTgt spid="33"/>
                                        </p:tgtEl>
                                        <p:attrNameLst>
                                          <p:attrName>ppt_y</p:attrName>
                                        </p:attrNameLst>
                                      </p:cBhvr>
                                      <p:tavLst>
                                        <p:tav tm="0">
                                          <p:val>
                                            <p:strVal val="#ppt_y+.1"/>
                                          </p:val>
                                        </p:tav>
                                        <p:tav tm="100000">
                                          <p:val>
                                            <p:strVal val="#ppt_y"/>
                                          </p:val>
                                        </p:tav>
                                      </p:tavLst>
                                    </p:anim>
                                  </p:childTnLst>
                                </p:cTn>
                              </p:par>
                              <p:par>
                                <p:cTn id="129" presetID="42" presetClass="entr" presetSubtype="0" fill="hold" nodeType="withEffect">
                                  <p:stCondLst>
                                    <p:cond delay="0"/>
                                  </p:stCondLst>
                                  <p:childTnLst>
                                    <p:set>
                                      <p:cBhvr>
                                        <p:cTn id="130" dur="1" fill="hold">
                                          <p:stCondLst>
                                            <p:cond delay="0"/>
                                          </p:stCondLst>
                                        </p:cTn>
                                        <p:tgtEl>
                                          <p:spTgt spid="1028"/>
                                        </p:tgtEl>
                                        <p:attrNameLst>
                                          <p:attrName>style.visibility</p:attrName>
                                        </p:attrNameLst>
                                      </p:cBhvr>
                                      <p:to>
                                        <p:strVal val="visible"/>
                                      </p:to>
                                    </p:set>
                                    <p:animEffect transition="in" filter="fade">
                                      <p:cBhvr>
                                        <p:cTn id="131" dur="1000"/>
                                        <p:tgtEl>
                                          <p:spTgt spid="1028"/>
                                        </p:tgtEl>
                                      </p:cBhvr>
                                    </p:animEffect>
                                    <p:anim calcmode="lin" valueType="num">
                                      <p:cBhvr>
                                        <p:cTn id="132" dur="1000" fill="hold"/>
                                        <p:tgtEl>
                                          <p:spTgt spid="1028"/>
                                        </p:tgtEl>
                                        <p:attrNameLst>
                                          <p:attrName>ppt_x</p:attrName>
                                        </p:attrNameLst>
                                      </p:cBhvr>
                                      <p:tavLst>
                                        <p:tav tm="0">
                                          <p:val>
                                            <p:strVal val="#ppt_x"/>
                                          </p:val>
                                        </p:tav>
                                        <p:tav tm="100000">
                                          <p:val>
                                            <p:strVal val="#ppt_x"/>
                                          </p:val>
                                        </p:tav>
                                      </p:tavLst>
                                    </p:anim>
                                    <p:anim calcmode="lin" valueType="num">
                                      <p:cBhvr>
                                        <p:cTn id="133"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4" grpId="0" animBg="1"/>
      <p:bldP spid="25" grpId="0" animBg="1"/>
      <p:bldP spid="6" grpId="0"/>
      <p:bldP spid="7" grpId="0"/>
      <p:bldP spid="9" grpId="0"/>
      <p:bldP spid="10" grpId="0"/>
      <p:bldP spid="11" grpId="0"/>
      <p:bldP spid="12" grpId="0"/>
      <p:bldP spid="13" grpId="0"/>
      <p:bldP spid="14" grpId="0"/>
      <p:bldP spid="15" grpId="0"/>
      <p:bldP spid="16" grpId="0"/>
      <p:bldP spid="30" grpId="0"/>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3"/>
            <a:ext cx="11704675" cy="792661"/>
          </a:xfrm>
        </p:spPr>
        <p:txBody>
          <a:bodyPr>
            <a:normAutofit/>
          </a:bodyPr>
          <a:lstStyle/>
          <a:p>
            <a:r>
              <a:rPr lang="en-US" sz="2800" b="1" dirty="0">
                <a:solidFill>
                  <a:schemeClr val="tx2"/>
                </a:solidFill>
              </a:rPr>
              <a:t>International Standards and Mental Health – A Historical Overview</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243663" y="824156"/>
            <a:ext cx="11704674" cy="5209688"/>
          </a:xfrm>
        </p:spPr>
        <p:txBody>
          <a:bodyPr>
            <a:normAutofit/>
          </a:bodyPr>
          <a:lstStyle/>
          <a:p>
            <a:pPr lvl="1">
              <a:buClr>
                <a:schemeClr val="tx2"/>
              </a:buClr>
            </a:pPr>
            <a:endParaRPr lang="en-US" b="1" dirty="0"/>
          </a:p>
          <a:p>
            <a:pPr lvl="1">
              <a:buClr>
                <a:schemeClr val="tx2"/>
              </a:buClr>
            </a:pPr>
            <a:endParaRPr lang="en-US" sz="1200" b="1"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7" name="Content Placeholder 2">
            <a:extLst>
              <a:ext uri="{FF2B5EF4-FFF2-40B4-BE49-F238E27FC236}">
                <a16:creationId xmlns:a16="http://schemas.microsoft.com/office/drawing/2014/main" id="{01FF80DA-428E-4557-86E4-29F07A3FCE2A}"/>
              </a:ext>
            </a:extLst>
          </p:cNvPr>
          <p:cNvSpPr txBox="1">
            <a:spLocks/>
          </p:cNvSpPr>
          <p:nvPr/>
        </p:nvSpPr>
        <p:spPr>
          <a:xfrm>
            <a:off x="2374038" y="3433934"/>
            <a:ext cx="1485584" cy="59313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t>The 1970s of the 20th</a:t>
            </a:r>
          </a:p>
        </p:txBody>
      </p:sp>
      <p:sp>
        <p:nvSpPr>
          <p:cNvPr id="9" name="TextBox 8">
            <a:extLst>
              <a:ext uri="{FF2B5EF4-FFF2-40B4-BE49-F238E27FC236}">
                <a16:creationId xmlns:a16="http://schemas.microsoft.com/office/drawing/2014/main" id="{0AA992C7-E4B3-4478-8D3D-97787535542B}"/>
              </a:ext>
            </a:extLst>
          </p:cNvPr>
          <p:cNvSpPr txBox="1"/>
          <p:nvPr/>
        </p:nvSpPr>
        <p:spPr>
          <a:xfrm>
            <a:off x="2751104" y="2688508"/>
            <a:ext cx="412292" cy="369332"/>
          </a:xfrm>
          <a:prstGeom prst="rect">
            <a:avLst/>
          </a:prstGeom>
          <a:noFill/>
        </p:spPr>
        <p:txBody>
          <a:bodyPr wrap="none" rtlCol="0">
            <a:spAutoFit/>
          </a:bodyPr>
          <a:lstStyle/>
          <a:p>
            <a:r>
              <a:rPr lang="hr-HR" dirty="0">
                <a:solidFill>
                  <a:srgbClr val="0066FF"/>
                </a:solidFill>
              </a:rPr>
              <a:t>3. </a:t>
            </a:r>
          </a:p>
        </p:txBody>
      </p:sp>
      <p:cxnSp>
        <p:nvCxnSpPr>
          <p:cNvPr id="10" name="Straight Arrow Connector 9">
            <a:extLst>
              <a:ext uri="{FF2B5EF4-FFF2-40B4-BE49-F238E27FC236}">
                <a16:creationId xmlns:a16="http://schemas.microsoft.com/office/drawing/2014/main" id="{D2DD023E-1245-46B9-B779-572D981F44D9}"/>
              </a:ext>
            </a:extLst>
          </p:cNvPr>
          <p:cNvCxnSpPr>
            <a:cxnSpLocks/>
          </p:cNvCxnSpPr>
          <p:nvPr/>
        </p:nvCxnSpPr>
        <p:spPr>
          <a:xfrm>
            <a:off x="3027260" y="4347220"/>
            <a:ext cx="6802381" cy="35581"/>
          </a:xfrm>
          <a:prstGeom prst="straightConnector1">
            <a:avLst/>
          </a:prstGeom>
          <a:ln w="28575">
            <a:solidFill>
              <a:srgbClr val="008000"/>
            </a:solidFill>
            <a:tailEnd type="arrow"/>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A41489A1-4555-493D-BC17-12BFCAE7BF48}"/>
              </a:ext>
            </a:extLst>
          </p:cNvPr>
          <p:cNvSpPr txBox="1">
            <a:spLocks/>
          </p:cNvSpPr>
          <p:nvPr/>
        </p:nvSpPr>
        <p:spPr>
          <a:xfrm>
            <a:off x="3191811" y="4465207"/>
            <a:ext cx="6471383" cy="576064"/>
          </a:xfrm>
          <a:prstGeom prst="rect">
            <a:avLst/>
          </a:prstGeom>
          <a:ln w="25400" cap="flat" cmpd="sng" algn="ctr">
            <a:solidFill>
              <a:srgbClr val="008000"/>
            </a:solidFill>
            <a:prstDash val="sysDot"/>
          </a:ln>
        </p:spPr>
        <p:style>
          <a:lnRef idx="2">
            <a:schemeClr val="accent1"/>
          </a:lnRef>
          <a:fillRef idx="1">
            <a:schemeClr val="lt1"/>
          </a:fillRef>
          <a:effectRef idx="0">
            <a:schemeClr val="accent1"/>
          </a:effectRef>
          <a:fontRef idx="minor">
            <a:schemeClr val="dk1"/>
          </a:fontRef>
        </p:style>
        <p:txBody>
          <a:bodyPr vert="horz">
            <a:no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dk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dk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dk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dk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dk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dk1"/>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dk1"/>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dk1"/>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dk1"/>
                </a:solidFill>
                <a:latin typeface="+mn-lt"/>
                <a:ea typeface="+mn-ea"/>
                <a:cs typeface="+mn-cs"/>
              </a:defRPr>
            </a:lvl9pPr>
          </a:lstStyle>
          <a:p>
            <a:r>
              <a:rPr lang="en-US" sz="1700" dirty="0"/>
              <a:t>recognition of rights and creation of mechanisms for the protection of persons with mental disorders as a special category of citizens</a:t>
            </a:r>
            <a:endParaRPr lang="hr-HR" sz="1700" dirty="0"/>
          </a:p>
        </p:txBody>
      </p:sp>
      <p:sp>
        <p:nvSpPr>
          <p:cNvPr id="12" name="TextBox 11">
            <a:extLst>
              <a:ext uri="{FF2B5EF4-FFF2-40B4-BE49-F238E27FC236}">
                <a16:creationId xmlns:a16="http://schemas.microsoft.com/office/drawing/2014/main" id="{69F03AA8-75E2-4AED-AFC4-6EBA9E23D4DC}"/>
              </a:ext>
            </a:extLst>
          </p:cNvPr>
          <p:cNvSpPr txBox="1"/>
          <p:nvPr/>
        </p:nvSpPr>
        <p:spPr>
          <a:xfrm>
            <a:off x="4881352" y="3078137"/>
            <a:ext cx="4736919" cy="1169551"/>
          </a:xfrm>
          <a:prstGeom prst="rect">
            <a:avLst/>
          </a:prstGeom>
          <a:noFill/>
          <a:ln w="19050">
            <a:solidFill>
              <a:srgbClr val="008000"/>
            </a:solidFill>
            <a:prstDash val="sysDot"/>
          </a:ln>
        </p:spPr>
        <p:txBody>
          <a:bodyPr wrap="square" rtlCol="0">
            <a:spAutoFit/>
          </a:bodyPr>
          <a:lstStyle/>
          <a:p>
            <a:r>
              <a:rPr lang="vi-VN" sz="1400" dirty="0">
                <a:latin typeface="Century Schoolbook (Body)"/>
                <a:cs typeface="Courier New" panose="02070309020205020404" pitchFamily="49" charset="0"/>
              </a:rPr>
              <a:t>1) </a:t>
            </a:r>
            <a:r>
              <a:rPr lang="en-US" sz="1400" dirty="0">
                <a:latin typeface="Century Schoolbook (Body)"/>
              </a:rPr>
              <a:t>Declaration on the Rights of Mentally Retarded Persons</a:t>
            </a:r>
            <a:r>
              <a:rPr lang="hr-HR" sz="1400" dirty="0">
                <a:latin typeface="Century Schoolbook (Body)"/>
                <a:cs typeface="Courier New" panose="02070309020205020404" pitchFamily="49" charset="0"/>
              </a:rPr>
              <a:t>,</a:t>
            </a:r>
            <a:r>
              <a:rPr lang="vi-VN" sz="1400" dirty="0">
                <a:latin typeface="Century Schoolbook (Body)"/>
                <a:cs typeface="Courier New" panose="02070309020205020404" pitchFamily="49" charset="0"/>
              </a:rPr>
              <a:t>19</a:t>
            </a:r>
            <a:r>
              <a:rPr lang="hr-HR" sz="1400" dirty="0">
                <a:latin typeface="Century Schoolbook (Body)"/>
                <a:cs typeface="Courier New" panose="02070309020205020404" pitchFamily="49" charset="0"/>
              </a:rPr>
              <a:t>71</a:t>
            </a:r>
            <a:r>
              <a:rPr lang="vi-VN" sz="1400" dirty="0">
                <a:latin typeface="Century Schoolbook (Body)"/>
                <a:cs typeface="Courier New" panose="02070309020205020404" pitchFamily="49" charset="0"/>
              </a:rPr>
              <a:t> </a:t>
            </a:r>
          </a:p>
          <a:p>
            <a:r>
              <a:rPr lang="vi-VN" sz="1400" dirty="0">
                <a:latin typeface="Century Schoolbook (Body)"/>
                <a:cs typeface="Courier New" panose="02070309020205020404" pitchFamily="49" charset="0"/>
              </a:rPr>
              <a:t>2) </a:t>
            </a:r>
            <a:r>
              <a:rPr lang="en-US" sz="1400" dirty="0">
                <a:latin typeface="Century Schoolbook (Body)"/>
                <a:cs typeface="Courier New" panose="02070309020205020404" pitchFamily="49" charset="0"/>
              </a:rPr>
              <a:t>Principles for the Protection of Persons With Mental Illness and the Improvement of Mental Health Care</a:t>
            </a:r>
            <a:r>
              <a:rPr lang="hr-HR" sz="1400" dirty="0">
                <a:latin typeface="Century Schoolbook (Body)"/>
                <a:cs typeface="Courier New" panose="02070309020205020404" pitchFamily="49" charset="0"/>
              </a:rPr>
              <a:t>,</a:t>
            </a:r>
            <a:r>
              <a:rPr lang="vi-VN" sz="1400" dirty="0">
                <a:latin typeface="Century Schoolbook (Body)"/>
                <a:cs typeface="Courier New" panose="02070309020205020404" pitchFamily="49" charset="0"/>
              </a:rPr>
              <a:t> 19</a:t>
            </a:r>
            <a:r>
              <a:rPr lang="hr-HR" sz="1400" dirty="0">
                <a:latin typeface="Century Schoolbook (Body)"/>
                <a:cs typeface="Courier New" panose="02070309020205020404" pitchFamily="49" charset="0"/>
              </a:rPr>
              <a:t>91</a:t>
            </a:r>
            <a:r>
              <a:rPr lang="vi-VN" sz="1400" dirty="0">
                <a:latin typeface="Century Schoolbook (Body)"/>
                <a:cs typeface="Courier New" panose="02070309020205020404" pitchFamily="49" charset="0"/>
              </a:rPr>
              <a:t> </a:t>
            </a:r>
          </a:p>
        </p:txBody>
      </p:sp>
      <p:cxnSp>
        <p:nvCxnSpPr>
          <p:cNvPr id="13" name="Straight Connector 12">
            <a:extLst>
              <a:ext uri="{FF2B5EF4-FFF2-40B4-BE49-F238E27FC236}">
                <a16:creationId xmlns:a16="http://schemas.microsoft.com/office/drawing/2014/main" id="{B9D232BE-1FB1-4969-B829-BE8660860271}"/>
              </a:ext>
            </a:extLst>
          </p:cNvPr>
          <p:cNvCxnSpPr>
            <a:cxnSpLocks/>
          </p:cNvCxnSpPr>
          <p:nvPr/>
        </p:nvCxnSpPr>
        <p:spPr>
          <a:xfrm>
            <a:off x="3035386" y="4137762"/>
            <a:ext cx="0" cy="183849"/>
          </a:xfrm>
          <a:prstGeom prst="line">
            <a:avLst/>
          </a:prstGeom>
          <a:ln w="28575">
            <a:solidFill>
              <a:srgbClr val="008000"/>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0446C7B7-84FC-485C-8251-D15FCB533878}"/>
              </a:ext>
            </a:extLst>
          </p:cNvPr>
          <p:cNvSpPr txBox="1"/>
          <p:nvPr/>
        </p:nvSpPr>
        <p:spPr>
          <a:xfrm>
            <a:off x="60986" y="816806"/>
            <a:ext cx="2764090" cy="276999"/>
          </a:xfrm>
          <a:prstGeom prst="rect">
            <a:avLst/>
          </a:prstGeom>
          <a:noFill/>
        </p:spPr>
        <p:txBody>
          <a:bodyPr wrap="none" rtlCol="0">
            <a:spAutoFit/>
          </a:bodyPr>
          <a:lstStyle/>
          <a:p>
            <a:r>
              <a:rPr lang="en-US" sz="1200" dirty="0"/>
              <a:t>1. The same rights as other human beings</a:t>
            </a:r>
            <a:endParaRPr lang="hr-HR" sz="1200" dirty="0"/>
          </a:p>
        </p:txBody>
      </p:sp>
      <p:sp>
        <p:nvSpPr>
          <p:cNvPr id="14" name="TextBox 13">
            <a:extLst>
              <a:ext uri="{FF2B5EF4-FFF2-40B4-BE49-F238E27FC236}">
                <a16:creationId xmlns:a16="http://schemas.microsoft.com/office/drawing/2014/main" id="{A1F95264-3870-46D3-A65B-3845925A64DF}"/>
              </a:ext>
            </a:extLst>
          </p:cNvPr>
          <p:cNvSpPr txBox="1"/>
          <p:nvPr/>
        </p:nvSpPr>
        <p:spPr>
          <a:xfrm>
            <a:off x="60986" y="1213436"/>
            <a:ext cx="3536289" cy="830997"/>
          </a:xfrm>
          <a:prstGeom prst="rect">
            <a:avLst/>
          </a:prstGeom>
          <a:noFill/>
        </p:spPr>
        <p:txBody>
          <a:bodyPr wrap="none" rtlCol="0">
            <a:spAutoFit/>
          </a:bodyPr>
          <a:lstStyle/>
          <a:p>
            <a:r>
              <a:rPr lang="en-US" sz="1200" dirty="0"/>
              <a:t>2. A right to proper medical care and physical therapy </a:t>
            </a:r>
          </a:p>
          <a:p>
            <a:r>
              <a:rPr lang="en-US" sz="1200" dirty="0"/>
              <a:t>and to such education, training, rehabilitation and </a:t>
            </a:r>
          </a:p>
          <a:p>
            <a:r>
              <a:rPr lang="en-US" sz="1200" dirty="0"/>
              <a:t>guidance as will enable him to develop his ability and </a:t>
            </a:r>
          </a:p>
          <a:p>
            <a:r>
              <a:rPr lang="en-US" sz="1200" dirty="0"/>
              <a:t>maximum potential</a:t>
            </a:r>
            <a:endParaRPr lang="hr-HR" sz="1200" dirty="0"/>
          </a:p>
        </p:txBody>
      </p:sp>
      <p:sp>
        <p:nvSpPr>
          <p:cNvPr id="15" name="TextBox 14">
            <a:extLst>
              <a:ext uri="{FF2B5EF4-FFF2-40B4-BE49-F238E27FC236}">
                <a16:creationId xmlns:a16="http://schemas.microsoft.com/office/drawing/2014/main" id="{F735519A-B335-4652-896B-5B7BEC12DE9D}"/>
              </a:ext>
            </a:extLst>
          </p:cNvPr>
          <p:cNvSpPr txBox="1"/>
          <p:nvPr/>
        </p:nvSpPr>
        <p:spPr>
          <a:xfrm>
            <a:off x="60986" y="2071434"/>
            <a:ext cx="2267993" cy="461665"/>
          </a:xfrm>
          <a:prstGeom prst="rect">
            <a:avLst/>
          </a:prstGeom>
          <a:noFill/>
        </p:spPr>
        <p:txBody>
          <a:bodyPr wrap="none" rtlCol="0">
            <a:spAutoFit/>
          </a:bodyPr>
          <a:lstStyle/>
          <a:p>
            <a:r>
              <a:rPr lang="en-US" sz="1200" dirty="0"/>
              <a:t>3. A right to economic security </a:t>
            </a:r>
          </a:p>
          <a:p>
            <a:r>
              <a:rPr lang="en-US" sz="1200" dirty="0"/>
              <a:t>and to a decent standard of living</a:t>
            </a:r>
            <a:endParaRPr lang="hr-HR" sz="1200" dirty="0"/>
          </a:p>
        </p:txBody>
      </p:sp>
      <p:sp>
        <p:nvSpPr>
          <p:cNvPr id="16" name="TextBox 15">
            <a:extLst>
              <a:ext uri="{FF2B5EF4-FFF2-40B4-BE49-F238E27FC236}">
                <a16:creationId xmlns:a16="http://schemas.microsoft.com/office/drawing/2014/main" id="{343117C4-5638-411B-9388-6FCEFC45D9F4}"/>
              </a:ext>
            </a:extLst>
          </p:cNvPr>
          <p:cNvSpPr txBox="1"/>
          <p:nvPr/>
        </p:nvSpPr>
        <p:spPr>
          <a:xfrm>
            <a:off x="60986" y="2636868"/>
            <a:ext cx="2283959" cy="830997"/>
          </a:xfrm>
          <a:prstGeom prst="rect">
            <a:avLst/>
          </a:prstGeom>
          <a:noFill/>
        </p:spPr>
        <p:txBody>
          <a:bodyPr wrap="none" rtlCol="0">
            <a:spAutoFit/>
          </a:bodyPr>
          <a:lstStyle/>
          <a:p>
            <a:r>
              <a:rPr lang="en-US" sz="1200" dirty="0"/>
              <a:t>4. A right to live with his own </a:t>
            </a:r>
          </a:p>
          <a:p>
            <a:r>
              <a:rPr lang="en-US" sz="1200" dirty="0"/>
              <a:t>family or with foster parents </a:t>
            </a:r>
          </a:p>
          <a:p>
            <a:r>
              <a:rPr lang="en-US" sz="1200" dirty="0"/>
              <a:t>and participate in different forms </a:t>
            </a:r>
          </a:p>
          <a:p>
            <a:r>
              <a:rPr lang="en-US" sz="1200" dirty="0"/>
              <a:t>of community life </a:t>
            </a:r>
            <a:endParaRPr lang="hr-HR" sz="1200" dirty="0"/>
          </a:p>
        </p:txBody>
      </p:sp>
      <p:sp>
        <p:nvSpPr>
          <p:cNvPr id="17" name="TextBox 16">
            <a:extLst>
              <a:ext uri="{FF2B5EF4-FFF2-40B4-BE49-F238E27FC236}">
                <a16:creationId xmlns:a16="http://schemas.microsoft.com/office/drawing/2014/main" id="{32E42DA5-4608-4D37-86E6-5357401E4A37}"/>
              </a:ext>
            </a:extLst>
          </p:cNvPr>
          <p:cNvSpPr txBox="1"/>
          <p:nvPr/>
        </p:nvSpPr>
        <p:spPr>
          <a:xfrm>
            <a:off x="60099" y="3545324"/>
            <a:ext cx="2172198" cy="276999"/>
          </a:xfrm>
          <a:prstGeom prst="rect">
            <a:avLst/>
          </a:prstGeom>
          <a:noFill/>
        </p:spPr>
        <p:txBody>
          <a:bodyPr wrap="none" rtlCol="0">
            <a:spAutoFit/>
          </a:bodyPr>
          <a:lstStyle/>
          <a:p>
            <a:r>
              <a:rPr lang="en-US" sz="1200" dirty="0"/>
              <a:t>5. A right to a qualified guardian</a:t>
            </a:r>
            <a:endParaRPr lang="hr-HR" sz="1200" dirty="0"/>
          </a:p>
        </p:txBody>
      </p:sp>
      <p:sp>
        <p:nvSpPr>
          <p:cNvPr id="18" name="TextBox 17">
            <a:extLst>
              <a:ext uri="{FF2B5EF4-FFF2-40B4-BE49-F238E27FC236}">
                <a16:creationId xmlns:a16="http://schemas.microsoft.com/office/drawing/2014/main" id="{601B364B-84A6-4D30-8185-083419518C67}"/>
              </a:ext>
            </a:extLst>
          </p:cNvPr>
          <p:cNvSpPr txBox="1"/>
          <p:nvPr/>
        </p:nvSpPr>
        <p:spPr>
          <a:xfrm>
            <a:off x="3795919" y="724955"/>
            <a:ext cx="5854231" cy="954107"/>
          </a:xfrm>
          <a:prstGeom prst="rect">
            <a:avLst/>
          </a:prstGeom>
          <a:noFill/>
        </p:spPr>
        <p:txBody>
          <a:bodyPr wrap="none" rtlCol="0">
            <a:spAutoFit/>
          </a:bodyPr>
          <a:lstStyle/>
          <a:p>
            <a:r>
              <a:rPr lang="en-US" sz="1400" dirty="0"/>
              <a:t>6. The mentally retarded person has a right to protection from exploitation, </a:t>
            </a:r>
          </a:p>
          <a:p>
            <a:r>
              <a:rPr lang="en-US" sz="1400" dirty="0"/>
              <a:t>abuse and degrading treatment. If prosecuted for any offence, </a:t>
            </a:r>
          </a:p>
          <a:p>
            <a:r>
              <a:rPr lang="en-US" sz="1400" dirty="0"/>
              <a:t>he shall have </a:t>
            </a:r>
            <a:r>
              <a:rPr lang="en-US" sz="1400" dirty="0">
                <a:solidFill>
                  <a:srgbClr val="C00000"/>
                </a:solidFill>
              </a:rPr>
              <a:t>a right to due process of law with full recognition being given to </a:t>
            </a:r>
          </a:p>
          <a:p>
            <a:r>
              <a:rPr lang="en-US" sz="1400" dirty="0">
                <a:solidFill>
                  <a:srgbClr val="C00000"/>
                </a:solidFill>
              </a:rPr>
              <a:t>his degree of mental responsibility</a:t>
            </a:r>
            <a:r>
              <a:rPr lang="en-US" sz="1400" dirty="0"/>
              <a:t>.</a:t>
            </a:r>
            <a:endParaRPr lang="hr-HR" sz="1400" dirty="0"/>
          </a:p>
        </p:txBody>
      </p:sp>
      <p:sp>
        <p:nvSpPr>
          <p:cNvPr id="19" name="TextBox 18">
            <a:extLst>
              <a:ext uri="{FF2B5EF4-FFF2-40B4-BE49-F238E27FC236}">
                <a16:creationId xmlns:a16="http://schemas.microsoft.com/office/drawing/2014/main" id="{448BD0D2-DFDE-41B3-9A4C-1B8C1B56F1F1}"/>
              </a:ext>
            </a:extLst>
          </p:cNvPr>
          <p:cNvSpPr txBox="1"/>
          <p:nvPr/>
        </p:nvSpPr>
        <p:spPr>
          <a:xfrm>
            <a:off x="3795919" y="1783358"/>
            <a:ext cx="7866724" cy="954107"/>
          </a:xfrm>
          <a:prstGeom prst="rect">
            <a:avLst/>
          </a:prstGeom>
          <a:noFill/>
        </p:spPr>
        <p:txBody>
          <a:bodyPr wrap="square" rtlCol="0">
            <a:spAutoFit/>
          </a:bodyPr>
          <a:lstStyle/>
          <a:p>
            <a:r>
              <a:rPr lang="en-US" sz="1400" dirty="0"/>
              <a:t>7. The </a:t>
            </a:r>
            <a:r>
              <a:rPr lang="en-US" sz="1400" dirty="0">
                <a:solidFill>
                  <a:srgbClr val="C00000"/>
                </a:solidFill>
              </a:rPr>
              <a:t>procedure</a:t>
            </a:r>
            <a:r>
              <a:rPr lang="en-US" sz="1400" dirty="0"/>
              <a:t> used for that restriction or denial of rights must contain </a:t>
            </a:r>
            <a:r>
              <a:rPr lang="en-US" sz="1400" dirty="0">
                <a:solidFill>
                  <a:srgbClr val="C00000"/>
                </a:solidFill>
              </a:rPr>
              <a:t>proper </a:t>
            </a:r>
          </a:p>
          <a:p>
            <a:r>
              <a:rPr lang="en-US" sz="1400" dirty="0">
                <a:solidFill>
                  <a:srgbClr val="C00000"/>
                </a:solidFill>
              </a:rPr>
              <a:t>legal safeguards </a:t>
            </a:r>
            <a:r>
              <a:rPr lang="en-US" sz="1400" dirty="0"/>
              <a:t>against every form of abuse. This procedure must be based on </a:t>
            </a:r>
          </a:p>
          <a:p>
            <a:r>
              <a:rPr lang="en-US" sz="1400" dirty="0"/>
              <a:t>an </a:t>
            </a:r>
            <a:r>
              <a:rPr lang="en-US" sz="1400" dirty="0">
                <a:solidFill>
                  <a:srgbClr val="C00000"/>
                </a:solidFill>
              </a:rPr>
              <a:t>evaluation of the social capability </a:t>
            </a:r>
            <a:r>
              <a:rPr lang="en-US" sz="1400" dirty="0"/>
              <a:t>of the mentally retarded person by </a:t>
            </a:r>
          </a:p>
          <a:p>
            <a:r>
              <a:rPr lang="en-US" sz="1400" dirty="0">
                <a:solidFill>
                  <a:srgbClr val="C00000"/>
                </a:solidFill>
              </a:rPr>
              <a:t>qualified experts </a:t>
            </a:r>
            <a:r>
              <a:rPr lang="en-US" sz="1400" dirty="0"/>
              <a:t>and must be subject to </a:t>
            </a:r>
            <a:r>
              <a:rPr lang="en-US" sz="1400" dirty="0">
                <a:solidFill>
                  <a:srgbClr val="C00000"/>
                </a:solidFill>
              </a:rPr>
              <a:t>periodic review </a:t>
            </a:r>
            <a:r>
              <a:rPr lang="en-US" sz="1400" dirty="0"/>
              <a:t>and to </a:t>
            </a:r>
            <a:r>
              <a:rPr lang="en-US" sz="1400" dirty="0">
                <a:solidFill>
                  <a:srgbClr val="C00000"/>
                </a:solidFill>
              </a:rPr>
              <a:t>the right of appeal </a:t>
            </a:r>
            <a:r>
              <a:rPr lang="en-US" sz="1400" dirty="0"/>
              <a:t>to higher authorities</a:t>
            </a:r>
            <a:endParaRPr lang="hr-HR" sz="1400" dirty="0"/>
          </a:p>
        </p:txBody>
      </p:sp>
      <p:pic>
        <p:nvPicPr>
          <p:cNvPr id="20" name="Picture 19">
            <a:extLst>
              <a:ext uri="{FF2B5EF4-FFF2-40B4-BE49-F238E27FC236}">
                <a16:creationId xmlns:a16="http://schemas.microsoft.com/office/drawing/2014/main" id="{2D742305-0F06-49AC-B454-20501E8097E6}"/>
              </a:ext>
            </a:extLst>
          </p:cNvPr>
          <p:cNvPicPr>
            <a:picLocks noChangeAspect="1"/>
          </p:cNvPicPr>
          <p:nvPr/>
        </p:nvPicPr>
        <p:blipFill>
          <a:blip r:embed="rId4"/>
          <a:stretch>
            <a:fillRect/>
          </a:stretch>
        </p:blipFill>
        <p:spPr>
          <a:xfrm>
            <a:off x="9936545" y="329455"/>
            <a:ext cx="1924742" cy="1573649"/>
          </a:xfrm>
          <a:prstGeom prst="rect">
            <a:avLst/>
          </a:prstGeom>
        </p:spPr>
      </p:pic>
      <p:sp>
        <p:nvSpPr>
          <p:cNvPr id="21" name="TextBox 20">
            <a:extLst>
              <a:ext uri="{FF2B5EF4-FFF2-40B4-BE49-F238E27FC236}">
                <a16:creationId xmlns:a16="http://schemas.microsoft.com/office/drawing/2014/main" id="{3220E6A0-E40B-4E5A-B1D4-68D694906A89}"/>
              </a:ext>
            </a:extLst>
          </p:cNvPr>
          <p:cNvSpPr txBox="1"/>
          <p:nvPr/>
        </p:nvSpPr>
        <p:spPr>
          <a:xfrm>
            <a:off x="0" y="4214908"/>
            <a:ext cx="2798843" cy="276999"/>
          </a:xfrm>
          <a:prstGeom prst="rect">
            <a:avLst/>
          </a:prstGeom>
          <a:noFill/>
        </p:spPr>
        <p:txBody>
          <a:bodyPr wrap="none" rtlCol="0">
            <a:spAutoFit/>
          </a:bodyPr>
          <a:lstStyle/>
          <a:p>
            <a:r>
              <a:rPr lang="en-US" sz="1200" dirty="0">
                <a:solidFill>
                  <a:srgbClr val="0066FF"/>
                </a:solidFill>
              </a:rPr>
              <a:t>1. Fundamental freedoms and basic rights</a:t>
            </a:r>
            <a:endParaRPr lang="hr-HR" sz="1200" dirty="0">
              <a:solidFill>
                <a:srgbClr val="0066FF"/>
              </a:solidFill>
            </a:endParaRPr>
          </a:p>
        </p:txBody>
      </p:sp>
      <p:sp>
        <p:nvSpPr>
          <p:cNvPr id="22" name="TextBox 21">
            <a:extLst>
              <a:ext uri="{FF2B5EF4-FFF2-40B4-BE49-F238E27FC236}">
                <a16:creationId xmlns:a16="http://schemas.microsoft.com/office/drawing/2014/main" id="{BD8D3CEB-614A-4CED-8D05-08FECD55EA53}"/>
              </a:ext>
            </a:extLst>
          </p:cNvPr>
          <p:cNvSpPr txBox="1"/>
          <p:nvPr/>
        </p:nvSpPr>
        <p:spPr>
          <a:xfrm>
            <a:off x="-5865" y="4478593"/>
            <a:ext cx="1620572" cy="276999"/>
          </a:xfrm>
          <a:prstGeom prst="rect">
            <a:avLst/>
          </a:prstGeom>
          <a:noFill/>
        </p:spPr>
        <p:txBody>
          <a:bodyPr wrap="none" rtlCol="0">
            <a:spAutoFit/>
          </a:bodyPr>
          <a:lstStyle/>
          <a:p>
            <a:r>
              <a:rPr lang="en-US" sz="1200" dirty="0">
                <a:solidFill>
                  <a:srgbClr val="0066FF"/>
                </a:solidFill>
              </a:rPr>
              <a:t>2. Protection of minors</a:t>
            </a:r>
            <a:endParaRPr lang="hr-HR" sz="1200" dirty="0">
              <a:solidFill>
                <a:srgbClr val="0066FF"/>
              </a:solidFill>
            </a:endParaRPr>
          </a:p>
        </p:txBody>
      </p:sp>
      <p:sp>
        <p:nvSpPr>
          <p:cNvPr id="23" name="TextBox 22">
            <a:extLst>
              <a:ext uri="{FF2B5EF4-FFF2-40B4-BE49-F238E27FC236}">
                <a16:creationId xmlns:a16="http://schemas.microsoft.com/office/drawing/2014/main" id="{7944585F-CE0A-4F8E-93BB-08F38A904257}"/>
              </a:ext>
            </a:extLst>
          </p:cNvPr>
          <p:cNvSpPr txBox="1"/>
          <p:nvPr/>
        </p:nvSpPr>
        <p:spPr>
          <a:xfrm>
            <a:off x="0" y="4745992"/>
            <a:ext cx="1701210" cy="276999"/>
          </a:xfrm>
          <a:prstGeom prst="rect">
            <a:avLst/>
          </a:prstGeom>
          <a:noFill/>
        </p:spPr>
        <p:txBody>
          <a:bodyPr wrap="square" rtlCol="0">
            <a:spAutoFit/>
          </a:bodyPr>
          <a:lstStyle/>
          <a:p>
            <a:r>
              <a:rPr lang="en-US" sz="1200" dirty="0">
                <a:solidFill>
                  <a:srgbClr val="0066FF"/>
                </a:solidFill>
              </a:rPr>
              <a:t>3. Life in the community</a:t>
            </a:r>
            <a:endParaRPr lang="hr-HR" sz="1200" dirty="0">
              <a:solidFill>
                <a:srgbClr val="0066FF"/>
              </a:solidFill>
            </a:endParaRPr>
          </a:p>
        </p:txBody>
      </p:sp>
      <p:sp>
        <p:nvSpPr>
          <p:cNvPr id="24" name="TextBox 23">
            <a:extLst>
              <a:ext uri="{FF2B5EF4-FFF2-40B4-BE49-F238E27FC236}">
                <a16:creationId xmlns:a16="http://schemas.microsoft.com/office/drawing/2014/main" id="{CD4F5B9C-8091-4809-B9F1-93CA5B42DB17}"/>
              </a:ext>
            </a:extLst>
          </p:cNvPr>
          <p:cNvSpPr txBox="1"/>
          <p:nvPr/>
        </p:nvSpPr>
        <p:spPr>
          <a:xfrm>
            <a:off x="0" y="5004829"/>
            <a:ext cx="2286813" cy="276999"/>
          </a:xfrm>
          <a:prstGeom prst="rect">
            <a:avLst/>
          </a:prstGeom>
          <a:noFill/>
        </p:spPr>
        <p:txBody>
          <a:bodyPr wrap="square" rtlCol="0">
            <a:spAutoFit/>
          </a:bodyPr>
          <a:lstStyle/>
          <a:p>
            <a:r>
              <a:rPr lang="en-US" sz="1200" dirty="0">
                <a:solidFill>
                  <a:srgbClr val="0066FF"/>
                </a:solidFill>
              </a:rPr>
              <a:t>4. Determination of mental illness</a:t>
            </a:r>
            <a:endParaRPr lang="hr-HR" sz="1200" dirty="0">
              <a:solidFill>
                <a:srgbClr val="0066FF"/>
              </a:solidFill>
            </a:endParaRPr>
          </a:p>
        </p:txBody>
      </p:sp>
      <p:sp>
        <p:nvSpPr>
          <p:cNvPr id="25" name="TextBox 24">
            <a:extLst>
              <a:ext uri="{FF2B5EF4-FFF2-40B4-BE49-F238E27FC236}">
                <a16:creationId xmlns:a16="http://schemas.microsoft.com/office/drawing/2014/main" id="{260EF17C-7D61-4201-B59A-7FAA3C8959D9}"/>
              </a:ext>
            </a:extLst>
          </p:cNvPr>
          <p:cNvSpPr txBox="1"/>
          <p:nvPr/>
        </p:nvSpPr>
        <p:spPr>
          <a:xfrm>
            <a:off x="9558" y="5239809"/>
            <a:ext cx="2286813" cy="276999"/>
          </a:xfrm>
          <a:prstGeom prst="rect">
            <a:avLst/>
          </a:prstGeom>
          <a:noFill/>
        </p:spPr>
        <p:txBody>
          <a:bodyPr wrap="square" rtlCol="0">
            <a:spAutoFit/>
          </a:bodyPr>
          <a:lstStyle/>
          <a:p>
            <a:r>
              <a:rPr lang="en-US" sz="1200" dirty="0">
                <a:solidFill>
                  <a:srgbClr val="0066FF"/>
                </a:solidFill>
              </a:rPr>
              <a:t>5. Medical examination</a:t>
            </a:r>
            <a:endParaRPr lang="hr-HR" sz="1200" dirty="0">
              <a:solidFill>
                <a:srgbClr val="0066FF"/>
              </a:solidFill>
            </a:endParaRPr>
          </a:p>
        </p:txBody>
      </p:sp>
      <p:sp>
        <p:nvSpPr>
          <p:cNvPr id="26" name="TextBox 25">
            <a:extLst>
              <a:ext uri="{FF2B5EF4-FFF2-40B4-BE49-F238E27FC236}">
                <a16:creationId xmlns:a16="http://schemas.microsoft.com/office/drawing/2014/main" id="{F604ECEF-79EB-4F04-A9E4-8832D912D51F}"/>
              </a:ext>
            </a:extLst>
          </p:cNvPr>
          <p:cNvSpPr txBox="1"/>
          <p:nvPr/>
        </p:nvSpPr>
        <p:spPr>
          <a:xfrm>
            <a:off x="8106" y="5515458"/>
            <a:ext cx="2286813" cy="276999"/>
          </a:xfrm>
          <a:prstGeom prst="rect">
            <a:avLst/>
          </a:prstGeom>
          <a:noFill/>
        </p:spPr>
        <p:txBody>
          <a:bodyPr wrap="square" rtlCol="0">
            <a:spAutoFit/>
          </a:bodyPr>
          <a:lstStyle/>
          <a:p>
            <a:r>
              <a:rPr lang="en-US" sz="1200" dirty="0">
                <a:solidFill>
                  <a:srgbClr val="0066FF"/>
                </a:solidFill>
              </a:rPr>
              <a:t>6. Confidentiality</a:t>
            </a:r>
            <a:endParaRPr lang="hr-HR" sz="1200" dirty="0">
              <a:solidFill>
                <a:srgbClr val="0066FF"/>
              </a:solidFill>
            </a:endParaRPr>
          </a:p>
        </p:txBody>
      </p:sp>
      <p:sp>
        <p:nvSpPr>
          <p:cNvPr id="27" name="TextBox 26">
            <a:extLst>
              <a:ext uri="{FF2B5EF4-FFF2-40B4-BE49-F238E27FC236}">
                <a16:creationId xmlns:a16="http://schemas.microsoft.com/office/drawing/2014/main" id="{4BE8ED93-1D43-4766-8E10-DD2B0AE5E773}"/>
              </a:ext>
            </a:extLst>
          </p:cNvPr>
          <p:cNvSpPr txBox="1"/>
          <p:nvPr/>
        </p:nvSpPr>
        <p:spPr>
          <a:xfrm>
            <a:off x="-5865" y="5776623"/>
            <a:ext cx="2263697" cy="276999"/>
          </a:xfrm>
          <a:prstGeom prst="rect">
            <a:avLst/>
          </a:prstGeom>
          <a:noFill/>
        </p:spPr>
        <p:txBody>
          <a:bodyPr wrap="none" rtlCol="0">
            <a:spAutoFit/>
          </a:bodyPr>
          <a:lstStyle/>
          <a:p>
            <a:r>
              <a:rPr lang="en-US" sz="1200" dirty="0">
                <a:solidFill>
                  <a:srgbClr val="0066FF"/>
                </a:solidFill>
              </a:rPr>
              <a:t>7. Role of community and culture</a:t>
            </a:r>
            <a:endParaRPr lang="hr-HR" sz="1200" dirty="0">
              <a:solidFill>
                <a:srgbClr val="0066FF"/>
              </a:solidFill>
            </a:endParaRPr>
          </a:p>
        </p:txBody>
      </p:sp>
      <p:sp>
        <p:nvSpPr>
          <p:cNvPr id="28" name="TextBox 27">
            <a:extLst>
              <a:ext uri="{FF2B5EF4-FFF2-40B4-BE49-F238E27FC236}">
                <a16:creationId xmlns:a16="http://schemas.microsoft.com/office/drawing/2014/main" id="{129C4BB9-F412-460A-9C1D-ACCFBC1AD469}"/>
              </a:ext>
            </a:extLst>
          </p:cNvPr>
          <p:cNvSpPr txBox="1"/>
          <p:nvPr/>
        </p:nvSpPr>
        <p:spPr>
          <a:xfrm>
            <a:off x="2315114" y="5335676"/>
            <a:ext cx="1421287" cy="276999"/>
          </a:xfrm>
          <a:prstGeom prst="rect">
            <a:avLst/>
          </a:prstGeom>
          <a:noFill/>
        </p:spPr>
        <p:txBody>
          <a:bodyPr wrap="none" rtlCol="0">
            <a:spAutoFit/>
          </a:bodyPr>
          <a:lstStyle/>
          <a:p>
            <a:r>
              <a:rPr lang="en-US" sz="1200" dirty="0">
                <a:solidFill>
                  <a:srgbClr val="0066FF"/>
                </a:solidFill>
              </a:rPr>
              <a:t>8. Standards of care</a:t>
            </a:r>
            <a:endParaRPr lang="hr-HR" sz="1200" dirty="0">
              <a:solidFill>
                <a:srgbClr val="0066FF"/>
              </a:solidFill>
            </a:endParaRPr>
          </a:p>
        </p:txBody>
      </p:sp>
      <p:sp>
        <p:nvSpPr>
          <p:cNvPr id="29" name="TextBox 28">
            <a:extLst>
              <a:ext uri="{FF2B5EF4-FFF2-40B4-BE49-F238E27FC236}">
                <a16:creationId xmlns:a16="http://schemas.microsoft.com/office/drawing/2014/main" id="{ABFEFAE5-05E2-43D7-B4A8-D8B3531600A3}"/>
              </a:ext>
            </a:extLst>
          </p:cNvPr>
          <p:cNvSpPr txBox="1"/>
          <p:nvPr/>
        </p:nvSpPr>
        <p:spPr>
          <a:xfrm>
            <a:off x="2315114" y="5619045"/>
            <a:ext cx="984565" cy="276999"/>
          </a:xfrm>
          <a:prstGeom prst="rect">
            <a:avLst/>
          </a:prstGeom>
          <a:noFill/>
        </p:spPr>
        <p:txBody>
          <a:bodyPr wrap="none" rtlCol="0">
            <a:spAutoFit/>
          </a:bodyPr>
          <a:lstStyle/>
          <a:p>
            <a:r>
              <a:rPr lang="en-US" sz="1200" dirty="0">
                <a:solidFill>
                  <a:srgbClr val="0066FF"/>
                </a:solidFill>
              </a:rPr>
              <a:t>9. Treatment</a:t>
            </a:r>
            <a:endParaRPr lang="hr-HR" sz="1200" dirty="0">
              <a:solidFill>
                <a:srgbClr val="0066FF"/>
              </a:solidFill>
            </a:endParaRPr>
          </a:p>
        </p:txBody>
      </p:sp>
      <p:cxnSp>
        <p:nvCxnSpPr>
          <p:cNvPr id="31" name="Straight Arrow Connector 30">
            <a:extLst>
              <a:ext uri="{FF2B5EF4-FFF2-40B4-BE49-F238E27FC236}">
                <a16:creationId xmlns:a16="http://schemas.microsoft.com/office/drawing/2014/main" id="{B06F6E78-1B62-4606-88A6-B0D962410AA5}"/>
              </a:ext>
            </a:extLst>
          </p:cNvPr>
          <p:cNvCxnSpPr>
            <a:cxnSpLocks/>
            <a:stCxn id="29" idx="3"/>
          </p:cNvCxnSpPr>
          <p:nvPr/>
        </p:nvCxnSpPr>
        <p:spPr>
          <a:xfrm>
            <a:off x="3299679" y="5757545"/>
            <a:ext cx="8028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1776F87E-C441-4883-BF86-1F3C284358B7}"/>
              </a:ext>
            </a:extLst>
          </p:cNvPr>
          <p:cNvSpPr txBox="1"/>
          <p:nvPr/>
        </p:nvSpPr>
        <p:spPr>
          <a:xfrm>
            <a:off x="4147444" y="5203376"/>
            <a:ext cx="3646319" cy="1015663"/>
          </a:xfrm>
          <a:prstGeom prst="rect">
            <a:avLst/>
          </a:prstGeom>
          <a:noFill/>
        </p:spPr>
        <p:txBody>
          <a:bodyPr wrap="none" rtlCol="0">
            <a:spAutoFit/>
          </a:bodyPr>
          <a:lstStyle/>
          <a:p>
            <a:r>
              <a:rPr lang="en-US" sz="1200" dirty="0"/>
              <a:t>Every patient shall have the right to be treated </a:t>
            </a:r>
          </a:p>
          <a:p>
            <a:r>
              <a:rPr lang="en-US" sz="1200" dirty="0">
                <a:solidFill>
                  <a:srgbClr val="C00000"/>
                </a:solidFill>
              </a:rPr>
              <a:t>in the least restrictive environment </a:t>
            </a:r>
            <a:r>
              <a:rPr lang="en-US" sz="1200" dirty="0"/>
              <a:t>and with </a:t>
            </a:r>
            <a:r>
              <a:rPr lang="en-US" sz="1200" dirty="0">
                <a:solidFill>
                  <a:srgbClr val="C00000"/>
                </a:solidFill>
              </a:rPr>
              <a:t>the least </a:t>
            </a:r>
          </a:p>
          <a:p>
            <a:r>
              <a:rPr lang="en-US" sz="1200" dirty="0">
                <a:solidFill>
                  <a:srgbClr val="C00000"/>
                </a:solidFill>
              </a:rPr>
              <a:t>restrictive or intrusive treatment</a:t>
            </a:r>
            <a:r>
              <a:rPr lang="en-US" sz="1200" dirty="0"/>
              <a:t> </a:t>
            </a:r>
            <a:r>
              <a:rPr lang="en-US" sz="1200" i="1" dirty="0">
                <a:solidFill>
                  <a:srgbClr val="008000"/>
                </a:solidFill>
              </a:rPr>
              <a:t>appropriate</a:t>
            </a:r>
            <a:r>
              <a:rPr lang="en-US" sz="1200" dirty="0"/>
              <a:t> to the </a:t>
            </a:r>
          </a:p>
          <a:p>
            <a:r>
              <a:rPr lang="en-US" sz="1200" i="1" dirty="0">
                <a:solidFill>
                  <a:srgbClr val="008000"/>
                </a:solidFill>
              </a:rPr>
              <a:t>patient's health needs </a:t>
            </a:r>
            <a:r>
              <a:rPr lang="en-US" sz="1200" dirty="0"/>
              <a:t>and the </a:t>
            </a:r>
            <a:r>
              <a:rPr lang="en-US" sz="1200" i="1" dirty="0">
                <a:solidFill>
                  <a:srgbClr val="008000"/>
                </a:solidFill>
              </a:rPr>
              <a:t>need to protect </a:t>
            </a:r>
          </a:p>
          <a:p>
            <a:r>
              <a:rPr lang="en-US" sz="1200" i="1" dirty="0">
                <a:solidFill>
                  <a:srgbClr val="008000"/>
                </a:solidFill>
              </a:rPr>
              <a:t>the physical safety of others</a:t>
            </a:r>
            <a:r>
              <a:rPr lang="en-US" sz="1200" dirty="0"/>
              <a:t>.</a:t>
            </a:r>
            <a:endParaRPr lang="hr-HR" sz="1200" dirty="0"/>
          </a:p>
        </p:txBody>
      </p:sp>
      <p:sp>
        <p:nvSpPr>
          <p:cNvPr id="34" name="TextBox 33">
            <a:extLst>
              <a:ext uri="{FF2B5EF4-FFF2-40B4-BE49-F238E27FC236}">
                <a16:creationId xmlns:a16="http://schemas.microsoft.com/office/drawing/2014/main" id="{6CF3ADB8-05A9-466E-9DF9-D04BA71D6CE3}"/>
              </a:ext>
            </a:extLst>
          </p:cNvPr>
          <p:cNvSpPr txBox="1"/>
          <p:nvPr/>
        </p:nvSpPr>
        <p:spPr>
          <a:xfrm>
            <a:off x="2318659" y="5913375"/>
            <a:ext cx="1124539" cy="276999"/>
          </a:xfrm>
          <a:prstGeom prst="rect">
            <a:avLst/>
          </a:prstGeom>
          <a:noFill/>
        </p:spPr>
        <p:txBody>
          <a:bodyPr wrap="none" rtlCol="0">
            <a:spAutoFit/>
          </a:bodyPr>
          <a:lstStyle/>
          <a:p>
            <a:r>
              <a:rPr lang="en-US" sz="1200" dirty="0">
                <a:solidFill>
                  <a:srgbClr val="0066FF"/>
                </a:solidFill>
              </a:rPr>
              <a:t>10. Medication</a:t>
            </a:r>
            <a:endParaRPr lang="hr-HR" sz="1200" dirty="0">
              <a:solidFill>
                <a:srgbClr val="0066FF"/>
              </a:solidFill>
            </a:endParaRPr>
          </a:p>
        </p:txBody>
      </p:sp>
      <p:sp>
        <p:nvSpPr>
          <p:cNvPr id="35" name="TextBox 34">
            <a:extLst>
              <a:ext uri="{FF2B5EF4-FFF2-40B4-BE49-F238E27FC236}">
                <a16:creationId xmlns:a16="http://schemas.microsoft.com/office/drawing/2014/main" id="{B902F7C0-C0B8-4F74-883F-3DD875C600BD}"/>
              </a:ext>
            </a:extLst>
          </p:cNvPr>
          <p:cNvSpPr txBox="1"/>
          <p:nvPr/>
        </p:nvSpPr>
        <p:spPr>
          <a:xfrm>
            <a:off x="7794221" y="5160892"/>
            <a:ext cx="927049" cy="276999"/>
          </a:xfrm>
          <a:prstGeom prst="rect">
            <a:avLst/>
          </a:prstGeom>
          <a:noFill/>
        </p:spPr>
        <p:txBody>
          <a:bodyPr wrap="none" rtlCol="0">
            <a:spAutoFit/>
          </a:bodyPr>
          <a:lstStyle/>
          <a:p>
            <a:r>
              <a:rPr lang="en-US" sz="1200" dirty="0">
                <a:solidFill>
                  <a:srgbClr val="0066FF"/>
                </a:solidFill>
              </a:rPr>
              <a:t>11. Consent</a:t>
            </a:r>
            <a:endParaRPr lang="hr-HR" sz="1200" dirty="0">
              <a:solidFill>
                <a:srgbClr val="0066FF"/>
              </a:solidFill>
            </a:endParaRPr>
          </a:p>
        </p:txBody>
      </p:sp>
      <p:sp>
        <p:nvSpPr>
          <p:cNvPr id="36" name="TextBox 35">
            <a:extLst>
              <a:ext uri="{FF2B5EF4-FFF2-40B4-BE49-F238E27FC236}">
                <a16:creationId xmlns:a16="http://schemas.microsoft.com/office/drawing/2014/main" id="{873C73BA-7F62-4B92-91BD-628B9C475809}"/>
              </a:ext>
            </a:extLst>
          </p:cNvPr>
          <p:cNvSpPr txBox="1"/>
          <p:nvPr/>
        </p:nvSpPr>
        <p:spPr>
          <a:xfrm>
            <a:off x="7794221" y="5441525"/>
            <a:ext cx="1375889" cy="276999"/>
          </a:xfrm>
          <a:prstGeom prst="rect">
            <a:avLst/>
          </a:prstGeom>
          <a:noFill/>
        </p:spPr>
        <p:txBody>
          <a:bodyPr wrap="none" rtlCol="0">
            <a:spAutoFit/>
          </a:bodyPr>
          <a:lstStyle/>
          <a:p>
            <a:r>
              <a:rPr lang="en-US" sz="1200" dirty="0">
                <a:solidFill>
                  <a:srgbClr val="0066FF"/>
                </a:solidFill>
              </a:rPr>
              <a:t>12. Notice of rights</a:t>
            </a:r>
            <a:endParaRPr lang="hr-HR" sz="1200" dirty="0">
              <a:solidFill>
                <a:srgbClr val="0066FF"/>
              </a:solidFill>
            </a:endParaRPr>
          </a:p>
        </p:txBody>
      </p:sp>
      <p:sp>
        <p:nvSpPr>
          <p:cNvPr id="37" name="TextBox 36">
            <a:extLst>
              <a:ext uri="{FF2B5EF4-FFF2-40B4-BE49-F238E27FC236}">
                <a16:creationId xmlns:a16="http://schemas.microsoft.com/office/drawing/2014/main" id="{12BB4A07-EDC1-40BE-98DA-1DAF102B3433}"/>
              </a:ext>
            </a:extLst>
          </p:cNvPr>
          <p:cNvSpPr txBox="1"/>
          <p:nvPr/>
        </p:nvSpPr>
        <p:spPr>
          <a:xfrm>
            <a:off x="7794220" y="5682982"/>
            <a:ext cx="3357650" cy="276999"/>
          </a:xfrm>
          <a:prstGeom prst="rect">
            <a:avLst/>
          </a:prstGeom>
          <a:noFill/>
        </p:spPr>
        <p:txBody>
          <a:bodyPr wrap="none" rtlCol="0">
            <a:spAutoFit/>
          </a:bodyPr>
          <a:lstStyle/>
          <a:p>
            <a:r>
              <a:rPr lang="en-US" sz="1200" dirty="0">
                <a:solidFill>
                  <a:srgbClr val="0066FF"/>
                </a:solidFill>
              </a:rPr>
              <a:t>13. Rights and conditions in mental health facilities</a:t>
            </a:r>
            <a:endParaRPr lang="hr-HR" sz="1200" dirty="0">
              <a:solidFill>
                <a:srgbClr val="0066FF"/>
              </a:solidFill>
            </a:endParaRPr>
          </a:p>
        </p:txBody>
      </p:sp>
      <p:sp>
        <p:nvSpPr>
          <p:cNvPr id="38" name="TextBox 37">
            <a:extLst>
              <a:ext uri="{FF2B5EF4-FFF2-40B4-BE49-F238E27FC236}">
                <a16:creationId xmlns:a16="http://schemas.microsoft.com/office/drawing/2014/main" id="{B3B23DD1-A9E8-4F01-A23E-A434CA306A1F}"/>
              </a:ext>
            </a:extLst>
          </p:cNvPr>
          <p:cNvSpPr txBox="1"/>
          <p:nvPr/>
        </p:nvSpPr>
        <p:spPr>
          <a:xfrm>
            <a:off x="7794219" y="5911560"/>
            <a:ext cx="2717411" cy="276999"/>
          </a:xfrm>
          <a:prstGeom prst="rect">
            <a:avLst/>
          </a:prstGeom>
          <a:noFill/>
        </p:spPr>
        <p:txBody>
          <a:bodyPr wrap="none" rtlCol="0">
            <a:spAutoFit/>
          </a:bodyPr>
          <a:lstStyle/>
          <a:p>
            <a:r>
              <a:rPr lang="en-US" sz="1200">
                <a:solidFill>
                  <a:srgbClr val="0066FF"/>
                </a:solidFill>
              </a:rPr>
              <a:t>14. Resources for mental health facilities</a:t>
            </a:r>
            <a:endParaRPr lang="hr-HR" sz="1200" dirty="0">
              <a:solidFill>
                <a:srgbClr val="0066FF"/>
              </a:solidFill>
            </a:endParaRPr>
          </a:p>
        </p:txBody>
      </p:sp>
      <p:sp>
        <p:nvSpPr>
          <p:cNvPr id="39" name="TextBox 38">
            <a:extLst>
              <a:ext uri="{FF2B5EF4-FFF2-40B4-BE49-F238E27FC236}">
                <a16:creationId xmlns:a16="http://schemas.microsoft.com/office/drawing/2014/main" id="{0DC734A7-C626-4FF0-B45D-F60DD1193567}"/>
              </a:ext>
            </a:extLst>
          </p:cNvPr>
          <p:cNvSpPr txBox="1"/>
          <p:nvPr/>
        </p:nvSpPr>
        <p:spPr>
          <a:xfrm>
            <a:off x="9831898" y="2698081"/>
            <a:ext cx="1701107" cy="276999"/>
          </a:xfrm>
          <a:prstGeom prst="rect">
            <a:avLst/>
          </a:prstGeom>
          <a:noFill/>
        </p:spPr>
        <p:txBody>
          <a:bodyPr wrap="none" rtlCol="0">
            <a:spAutoFit/>
          </a:bodyPr>
          <a:lstStyle/>
          <a:p>
            <a:r>
              <a:rPr lang="en-US" sz="1200" dirty="0">
                <a:solidFill>
                  <a:srgbClr val="0066FF"/>
                </a:solidFill>
              </a:rPr>
              <a:t>15. Admission principles</a:t>
            </a:r>
            <a:endParaRPr lang="hr-HR" sz="1200" dirty="0">
              <a:solidFill>
                <a:srgbClr val="0066FF"/>
              </a:solidFill>
            </a:endParaRPr>
          </a:p>
        </p:txBody>
      </p:sp>
      <p:sp>
        <p:nvSpPr>
          <p:cNvPr id="40" name="TextBox 39">
            <a:extLst>
              <a:ext uri="{FF2B5EF4-FFF2-40B4-BE49-F238E27FC236}">
                <a16:creationId xmlns:a16="http://schemas.microsoft.com/office/drawing/2014/main" id="{5A1D4D5B-EF9C-4E0F-ADF8-883A1419F12D}"/>
              </a:ext>
            </a:extLst>
          </p:cNvPr>
          <p:cNvSpPr txBox="1"/>
          <p:nvPr/>
        </p:nvSpPr>
        <p:spPr>
          <a:xfrm>
            <a:off x="9821265" y="2880606"/>
            <a:ext cx="2332593" cy="2862322"/>
          </a:xfrm>
          <a:prstGeom prst="rect">
            <a:avLst/>
          </a:prstGeom>
          <a:noFill/>
        </p:spPr>
        <p:txBody>
          <a:bodyPr wrap="square" rtlCol="0">
            <a:spAutoFit/>
          </a:bodyPr>
          <a:lstStyle/>
          <a:p>
            <a:r>
              <a:rPr lang="en-US" sz="1200" dirty="0">
                <a:solidFill>
                  <a:srgbClr val="C00000"/>
                </a:solidFill>
              </a:rPr>
              <a:t>16. Involuntary admission</a:t>
            </a:r>
          </a:p>
          <a:p>
            <a:pPr marL="171450" indent="-171450">
              <a:buFont typeface="Arial" panose="020B0604020202020204" pitchFamily="34" charset="0"/>
              <a:buChar char="•"/>
            </a:pPr>
            <a:r>
              <a:rPr lang="en-US" sz="1200" dirty="0">
                <a:solidFill>
                  <a:srgbClr val="C00000"/>
                </a:solidFill>
              </a:rPr>
              <a:t>a qualified mental health </a:t>
            </a:r>
          </a:p>
          <a:p>
            <a:r>
              <a:rPr lang="en-US" sz="1200" dirty="0">
                <a:solidFill>
                  <a:srgbClr val="C00000"/>
                </a:solidFill>
              </a:rPr>
              <a:t>practitioner authorized by law </a:t>
            </a:r>
          </a:p>
          <a:p>
            <a:r>
              <a:rPr lang="en-US" sz="1200" dirty="0">
                <a:solidFill>
                  <a:srgbClr val="C00000"/>
                </a:solidFill>
              </a:rPr>
              <a:t>determines a mental illness and</a:t>
            </a:r>
          </a:p>
          <a:p>
            <a:pPr marL="171450" indent="-171450">
              <a:buFont typeface="Arial" panose="020B0604020202020204" pitchFamily="34" charset="0"/>
              <a:buChar char="•"/>
            </a:pPr>
            <a:r>
              <a:rPr lang="en-US" sz="1200" dirty="0">
                <a:solidFill>
                  <a:srgbClr val="C00000"/>
                </a:solidFill>
              </a:rPr>
              <a:t>a serious likelihood of </a:t>
            </a:r>
          </a:p>
          <a:p>
            <a:r>
              <a:rPr lang="en-US" sz="1200" dirty="0">
                <a:solidFill>
                  <a:srgbClr val="C00000"/>
                </a:solidFill>
              </a:rPr>
              <a:t>immediate or imminent harm </a:t>
            </a:r>
          </a:p>
          <a:p>
            <a:r>
              <a:rPr lang="en-US" sz="1200" dirty="0">
                <a:solidFill>
                  <a:srgbClr val="C00000"/>
                </a:solidFill>
              </a:rPr>
              <a:t>to that person or to other persons</a:t>
            </a:r>
          </a:p>
          <a:p>
            <a:pPr marL="171450" indent="-171450">
              <a:buFont typeface="Arial" panose="020B0604020202020204" pitchFamily="34" charset="0"/>
              <a:buChar char="•"/>
            </a:pPr>
            <a:r>
              <a:rPr lang="en-US" sz="1200" dirty="0">
                <a:solidFill>
                  <a:srgbClr val="C00000"/>
                </a:solidFill>
              </a:rPr>
              <a:t>in the case of severe mental </a:t>
            </a:r>
          </a:p>
          <a:p>
            <a:r>
              <a:rPr lang="en-US" sz="1200" dirty="0">
                <a:solidFill>
                  <a:srgbClr val="C00000"/>
                </a:solidFill>
              </a:rPr>
              <a:t>illness and impaired judgement, </a:t>
            </a:r>
          </a:p>
          <a:p>
            <a:r>
              <a:rPr lang="en-US" sz="1200" dirty="0">
                <a:solidFill>
                  <a:srgbClr val="C00000"/>
                </a:solidFill>
              </a:rPr>
              <a:t>failure to admit or retain that </a:t>
            </a:r>
          </a:p>
          <a:p>
            <a:r>
              <a:rPr lang="en-US" sz="1200" dirty="0">
                <a:solidFill>
                  <a:srgbClr val="C00000"/>
                </a:solidFill>
              </a:rPr>
              <a:t>person is likely to lead to a serious </a:t>
            </a:r>
          </a:p>
          <a:p>
            <a:r>
              <a:rPr lang="en-US" sz="1200" dirty="0">
                <a:solidFill>
                  <a:srgbClr val="C00000"/>
                </a:solidFill>
              </a:rPr>
              <a:t>deterioration in his or her condition </a:t>
            </a:r>
          </a:p>
          <a:p>
            <a:r>
              <a:rPr lang="en-US" sz="1200" dirty="0">
                <a:solidFill>
                  <a:srgbClr val="C00000"/>
                </a:solidFill>
              </a:rPr>
              <a:t>or will prevent the giving of </a:t>
            </a:r>
          </a:p>
          <a:p>
            <a:r>
              <a:rPr lang="en-US" sz="1200" dirty="0">
                <a:solidFill>
                  <a:srgbClr val="C00000"/>
                </a:solidFill>
              </a:rPr>
              <a:t>appropriate treatment</a:t>
            </a:r>
            <a:endParaRPr lang="hr-HR" sz="1200" dirty="0">
              <a:solidFill>
                <a:srgbClr val="C00000"/>
              </a:solidFill>
            </a:endParaRPr>
          </a:p>
        </p:txBody>
      </p:sp>
      <p:sp>
        <p:nvSpPr>
          <p:cNvPr id="41" name="TextBox 40">
            <a:extLst>
              <a:ext uri="{FF2B5EF4-FFF2-40B4-BE49-F238E27FC236}">
                <a16:creationId xmlns:a16="http://schemas.microsoft.com/office/drawing/2014/main" id="{208EEB7B-2C7C-4542-85AE-1E8EDC3CED1A}"/>
              </a:ext>
            </a:extLst>
          </p:cNvPr>
          <p:cNvSpPr txBox="1"/>
          <p:nvPr/>
        </p:nvSpPr>
        <p:spPr>
          <a:xfrm>
            <a:off x="11249611" y="5680727"/>
            <a:ext cx="484428" cy="369332"/>
          </a:xfrm>
          <a:prstGeom prst="rect">
            <a:avLst/>
          </a:prstGeom>
          <a:noFill/>
        </p:spPr>
        <p:txBody>
          <a:bodyPr wrap="none" rtlCol="0">
            <a:spAutoFit/>
          </a:bodyPr>
          <a:lstStyle/>
          <a:p>
            <a:r>
              <a:rPr lang="en-US" dirty="0">
                <a:solidFill>
                  <a:srgbClr val="0066FF"/>
                </a:solidFill>
              </a:rPr>
              <a:t>(…)</a:t>
            </a:r>
            <a:endParaRPr lang="hr-HR" dirty="0">
              <a:solidFill>
                <a:srgbClr val="0066FF"/>
              </a:solidFill>
            </a:endParaRPr>
          </a:p>
        </p:txBody>
      </p:sp>
    </p:spTree>
    <p:extLst>
      <p:ext uri="{BB962C8B-B14F-4D97-AF65-F5344CB8AC3E}">
        <p14:creationId xmlns:p14="http://schemas.microsoft.com/office/powerpoint/2010/main" val="3786146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down)">
                                      <p:cBhvr>
                                        <p:cTn id="14" dur="580">
                                          <p:stCondLst>
                                            <p:cond delay="0"/>
                                          </p:stCondLst>
                                        </p:cTn>
                                        <p:tgtEl>
                                          <p:spTgt spid="12"/>
                                        </p:tgtEl>
                                      </p:cBhvr>
                                    </p:animEffect>
                                    <p:anim calcmode="lin" valueType="num">
                                      <p:cBhvr>
                                        <p:cTn id="15"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0" dur="26">
                                          <p:stCondLst>
                                            <p:cond delay="650"/>
                                          </p:stCondLst>
                                        </p:cTn>
                                        <p:tgtEl>
                                          <p:spTgt spid="12"/>
                                        </p:tgtEl>
                                      </p:cBhvr>
                                      <p:to x="100000" y="60000"/>
                                    </p:animScale>
                                    <p:animScale>
                                      <p:cBhvr>
                                        <p:cTn id="21" dur="166" decel="50000">
                                          <p:stCondLst>
                                            <p:cond delay="676"/>
                                          </p:stCondLst>
                                        </p:cTn>
                                        <p:tgtEl>
                                          <p:spTgt spid="12"/>
                                        </p:tgtEl>
                                      </p:cBhvr>
                                      <p:to x="100000" y="100000"/>
                                    </p:animScale>
                                    <p:animScale>
                                      <p:cBhvr>
                                        <p:cTn id="22" dur="26">
                                          <p:stCondLst>
                                            <p:cond delay="1312"/>
                                          </p:stCondLst>
                                        </p:cTn>
                                        <p:tgtEl>
                                          <p:spTgt spid="12"/>
                                        </p:tgtEl>
                                      </p:cBhvr>
                                      <p:to x="100000" y="80000"/>
                                    </p:animScale>
                                    <p:animScale>
                                      <p:cBhvr>
                                        <p:cTn id="23" dur="166" decel="50000">
                                          <p:stCondLst>
                                            <p:cond delay="1338"/>
                                          </p:stCondLst>
                                        </p:cTn>
                                        <p:tgtEl>
                                          <p:spTgt spid="12"/>
                                        </p:tgtEl>
                                      </p:cBhvr>
                                      <p:to x="100000" y="100000"/>
                                    </p:animScale>
                                    <p:animScale>
                                      <p:cBhvr>
                                        <p:cTn id="24" dur="26">
                                          <p:stCondLst>
                                            <p:cond delay="1642"/>
                                          </p:stCondLst>
                                        </p:cTn>
                                        <p:tgtEl>
                                          <p:spTgt spid="12"/>
                                        </p:tgtEl>
                                      </p:cBhvr>
                                      <p:to x="100000" y="90000"/>
                                    </p:animScale>
                                    <p:animScale>
                                      <p:cBhvr>
                                        <p:cTn id="25" dur="166" decel="50000">
                                          <p:stCondLst>
                                            <p:cond delay="1668"/>
                                          </p:stCondLst>
                                        </p:cTn>
                                        <p:tgtEl>
                                          <p:spTgt spid="12"/>
                                        </p:tgtEl>
                                      </p:cBhvr>
                                      <p:to x="100000" y="100000"/>
                                    </p:animScale>
                                    <p:animScale>
                                      <p:cBhvr>
                                        <p:cTn id="26" dur="26">
                                          <p:stCondLst>
                                            <p:cond delay="1808"/>
                                          </p:stCondLst>
                                        </p:cTn>
                                        <p:tgtEl>
                                          <p:spTgt spid="12"/>
                                        </p:tgtEl>
                                      </p:cBhvr>
                                      <p:to x="100000" y="95000"/>
                                    </p:animScale>
                                    <p:animScale>
                                      <p:cBhvr>
                                        <p:cTn id="27" dur="166" decel="50000">
                                          <p:stCondLst>
                                            <p:cond delay="1834"/>
                                          </p:stCondLst>
                                        </p:cTn>
                                        <p:tgtEl>
                                          <p:spTgt spid="12"/>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47"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7" presetClass="entr" presetSubtype="0"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fade">
                                      <p:cBhvr>
                                        <p:cTn id="74" dur="1000"/>
                                        <p:tgtEl>
                                          <p:spTgt spid="21"/>
                                        </p:tgtEl>
                                      </p:cBhvr>
                                    </p:animEffect>
                                    <p:anim calcmode="lin" valueType="num">
                                      <p:cBhvr>
                                        <p:cTn id="75" dur="1000" fill="hold"/>
                                        <p:tgtEl>
                                          <p:spTgt spid="21"/>
                                        </p:tgtEl>
                                        <p:attrNameLst>
                                          <p:attrName>ppt_x</p:attrName>
                                        </p:attrNameLst>
                                      </p:cBhvr>
                                      <p:tavLst>
                                        <p:tav tm="0">
                                          <p:val>
                                            <p:strVal val="#ppt_x"/>
                                          </p:val>
                                        </p:tav>
                                        <p:tav tm="100000">
                                          <p:val>
                                            <p:strVal val="#ppt_x"/>
                                          </p:val>
                                        </p:tav>
                                      </p:tavLst>
                                    </p:anim>
                                    <p:anim calcmode="lin" valueType="num">
                                      <p:cBhvr>
                                        <p:cTn id="76" dur="1000" fill="hold"/>
                                        <p:tgtEl>
                                          <p:spTgt spid="21"/>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fade">
                                      <p:cBhvr>
                                        <p:cTn id="79" dur="1000"/>
                                        <p:tgtEl>
                                          <p:spTgt spid="22"/>
                                        </p:tgtEl>
                                      </p:cBhvr>
                                    </p:animEffect>
                                    <p:anim calcmode="lin" valueType="num">
                                      <p:cBhvr>
                                        <p:cTn id="80" dur="1000" fill="hold"/>
                                        <p:tgtEl>
                                          <p:spTgt spid="22"/>
                                        </p:tgtEl>
                                        <p:attrNameLst>
                                          <p:attrName>ppt_x</p:attrName>
                                        </p:attrNameLst>
                                      </p:cBhvr>
                                      <p:tavLst>
                                        <p:tav tm="0">
                                          <p:val>
                                            <p:strVal val="#ppt_x"/>
                                          </p:val>
                                        </p:tav>
                                        <p:tav tm="100000">
                                          <p:val>
                                            <p:strVal val="#ppt_x"/>
                                          </p:val>
                                        </p:tav>
                                      </p:tavLst>
                                    </p:anim>
                                    <p:anim calcmode="lin" valueType="num">
                                      <p:cBhvr>
                                        <p:cTn id="81" dur="1000" fill="hold"/>
                                        <p:tgtEl>
                                          <p:spTgt spid="22"/>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fade">
                                      <p:cBhvr>
                                        <p:cTn id="84" dur="1000"/>
                                        <p:tgtEl>
                                          <p:spTgt spid="23"/>
                                        </p:tgtEl>
                                      </p:cBhvr>
                                    </p:animEffect>
                                    <p:anim calcmode="lin" valueType="num">
                                      <p:cBhvr>
                                        <p:cTn id="85" dur="1000" fill="hold"/>
                                        <p:tgtEl>
                                          <p:spTgt spid="23"/>
                                        </p:tgtEl>
                                        <p:attrNameLst>
                                          <p:attrName>ppt_x</p:attrName>
                                        </p:attrNameLst>
                                      </p:cBhvr>
                                      <p:tavLst>
                                        <p:tav tm="0">
                                          <p:val>
                                            <p:strVal val="#ppt_x"/>
                                          </p:val>
                                        </p:tav>
                                        <p:tav tm="100000">
                                          <p:val>
                                            <p:strVal val="#ppt_x"/>
                                          </p:val>
                                        </p:tav>
                                      </p:tavLst>
                                    </p:anim>
                                    <p:anim calcmode="lin" valueType="num">
                                      <p:cBhvr>
                                        <p:cTn id="86" dur="1000" fill="hold"/>
                                        <p:tgtEl>
                                          <p:spTgt spid="23"/>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1000"/>
                                        <p:tgtEl>
                                          <p:spTgt spid="24"/>
                                        </p:tgtEl>
                                      </p:cBhvr>
                                    </p:animEffect>
                                    <p:anim calcmode="lin" valueType="num">
                                      <p:cBhvr>
                                        <p:cTn id="90" dur="1000" fill="hold"/>
                                        <p:tgtEl>
                                          <p:spTgt spid="24"/>
                                        </p:tgtEl>
                                        <p:attrNameLst>
                                          <p:attrName>ppt_x</p:attrName>
                                        </p:attrNameLst>
                                      </p:cBhvr>
                                      <p:tavLst>
                                        <p:tav tm="0">
                                          <p:val>
                                            <p:strVal val="#ppt_x"/>
                                          </p:val>
                                        </p:tav>
                                        <p:tav tm="100000">
                                          <p:val>
                                            <p:strVal val="#ppt_x"/>
                                          </p:val>
                                        </p:tav>
                                      </p:tavLst>
                                    </p:anim>
                                    <p:anim calcmode="lin" valueType="num">
                                      <p:cBhvr>
                                        <p:cTn id="91" dur="1000" fill="hold"/>
                                        <p:tgtEl>
                                          <p:spTgt spid="2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fade">
                                      <p:cBhvr>
                                        <p:cTn id="94" dur="1000"/>
                                        <p:tgtEl>
                                          <p:spTgt spid="25"/>
                                        </p:tgtEl>
                                      </p:cBhvr>
                                    </p:animEffect>
                                    <p:anim calcmode="lin" valueType="num">
                                      <p:cBhvr>
                                        <p:cTn id="95" dur="1000" fill="hold"/>
                                        <p:tgtEl>
                                          <p:spTgt spid="25"/>
                                        </p:tgtEl>
                                        <p:attrNameLst>
                                          <p:attrName>ppt_x</p:attrName>
                                        </p:attrNameLst>
                                      </p:cBhvr>
                                      <p:tavLst>
                                        <p:tav tm="0">
                                          <p:val>
                                            <p:strVal val="#ppt_x"/>
                                          </p:val>
                                        </p:tav>
                                        <p:tav tm="100000">
                                          <p:val>
                                            <p:strVal val="#ppt_x"/>
                                          </p:val>
                                        </p:tav>
                                      </p:tavLst>
                                    </p:anim>
                                    <p:anim calcmode="lin" valueType="num">
                                      <p:cBhvr>
                                        <p:cTn id="96" dur="1000" fill="hold"/>
                                        <p:tgtEl>
                                          <p:spTgt spid="25"/>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Effect transition="in" filter="fade">
                                      <p:cBhvr>
                                        <p:cTn id="99" dur="1000"/>
                                        <p:tgtEl>
                                          <p:spTgt spid="26"/>
                                        </p:tgtEl>
                                      </p:cBhvr>
                                    </p:animEffect>
                                    <p:anim calcmode="lin" valueType="num">
                                      <p:cBhvr>
                                        <p:cTn id="100" dur="1000" fill="hold"/>
                                        <p:tgtEl>
                                          <p:spTgt spid="26"/>
                                        </p:tgtEl>
                                        <p:attrNameLst>
                                          <p:attrName>ppt_x</p:attrName>
                                        </p:attrNameLst>
                                      </p:cBhvr>
                                      <p:tavLst>
                                        <p:tav tm="0">
                                          <p:val>
                                            <p:strVal val="#ppt_x"/>
                                          </p:val>
                                        </p:tav>
                                        <p:tav tm="100000">
                                          <p:val>
                                            <p:strVal val="#ppt_x"/>
                                          </p:val>
                                        </p:tav>
                                      </p:tavLst>
                                    </p:anim>
                                    <p:anim calcmode="lin" valueType="num">
                                      <p:cBhvr>
                                        <p:cTn id="101" dur="1000" fill="hold"/>
                                        <p:tgtEl>
                                          <p:spTgt spid="26"/>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27"/>
                                        </p:tgtEl>
                                        <p:attrNameLst>
                                          <p:attrName>style.visibility</p:attrName>
                                        </p:attrNameLst>
                                      </p:cBhvr>
                                      <p:to>
                                        <p:strVal val="visible"/>
                                      </p:to>
                                    </p:set>
                                    <p:animEffect transition="in" filter="fade">
                                      <p:cBhvr>
                                        <p:cTn id="104" dur="1000"/>
                                        <p:tgtEl>
                                          <p:spTgt spid="27"/>
                                        </p:tgtEl>
                                      </p:cBhvr>
                                    </p:animEffect>
                                    <p:anim calcmode="lin" valueType="num">
                                      <p:cBhvr>
                                        <p:cTn id="105" dur="1000" fill="hold"/>
                                        <p:tgtEl>
                                          <p:spTgt spid="27"/>
                                        </p:tgtEl>
                                        <p:attrNameLst>
                                          <p:attrName>ppt_x</p:attrName>
                                        </p:attrNameLst>
                                      </p:cBhvr>
                                      <p:tavLst>
                                        <p:tav tm="0">
                                          <p:val>
                                            <p:strVal val="#ppt_x"/>
                                          </p:val>
                                        </p:tav>
                                        <p:tav tm="100000">
                                          <p:val>
                                            <p:strVal val="#ppt_x"/>
                                          </p:val>
                                        </p:tav>
                                      </p:tavLst>
                                    </p:anim>
                                    <p:anim calcmode="lin" valueType="num">
                                      <p:cBhvr>
                                        <p:cTn id="106" dur="1000" fill="hold"/>
                                        <p:tgtEl>
                                          <p:spTgt spid="27"/>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Effect transition="in" filter="fade">
                                      <p:cBhvr>
                                        <p:cTn id="109" dur="1000"/>
                                        <p:tgtEl>
                                          <p:spTgt spid="28"/>
                                        </p:tgtEl>
                                      </p:cBhvr>
                                    </p:animEffect>
                                    <p:anim calcmode="lin" valueType="num">
                                      <p:cBhvr>
                                        <p:cTn id="110" dur="1000" fill="hold"/>
                                        <p:tgtEl>
                                          <p:spTgt spid="28"/>
                                        </p:tgtEl>
                                        <p:attrNameLst>
                                          <p:attrName>ppt_x</p:attrName>
                                        </p:attrNameLst>
                                      </p:cBhvr>
                                      <p:tavLst>
                                        <p:tav tm="0">
                                          <p:val>
                                            <p:strVal val="#ppt_x"/>
                                          </p:val>
                                        </p:tav>
                                        <p:tav tm="100000">
                                          <p:val>
                                            <p:strVal val="#ppt_x"/>
                                          </p:val>
                                        </p:tav>
                                      </p:tavLst>
                                    </p:anim>
                                    <p:anim calcmode="lin" valueType="num">
                                      <p:cBhvr>
                                        <p:cTn id="111" dur="1000" fill="hold"/>
                                        <p:tgtEl>
                                          <p:spTgt spid="28"/>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Effect transition="in" filter="fade">
                                      <p:cBhvr>
                                        <p:cTn id="114" dur="1000"/>
                                        <p:tgtEl>
                                          <p:spTgt spid="29"/>
                                        </p:tgtEl>
                                      </p:cBhvr>
                                    </p:animEffect>
                                    <p:anim calcmode="lin" valueType="num">
                                      <p:cBhvr>
                                        <p:cTn id="115" dur="1000" fill="hold"/>
                                        <p:tgtEl>
                                          <p:spTgt spid="29"/>
                                        </p:tgtEl>
                                        <p:attrNameLst>
                                          <p:attrName>ppt_x</p:attrName>
                                        </p:attrNameLst>
                                      </p:cBhvr>
                                      <p:tavLst>
                                        <p:tav tm="0">
                                          <p:val>
                                            <p:strVal val="#ppt_x"/>
                                          </p:val>
                                        </p:tav>
                                        <p:tav tm="100000">
                                          <p:val>
                                            <p:strVal val="#ppt_x"/>
                                          </p:val>
                                        </p:tav>
                                      </p:tavLst>
                                    </p:anim>
                                    <p:anim calcmode="lin" valueType="num">
                                      <p:cBhvr>
                                        <p:cTn id="116" dur="1000" fill="hold"/>
                                        <p:tgtEl>
                                          <p:spTgt spid="29"/>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34"/>
                                        </p:tgtEl>
                                        <p:attrNameLst>
                                          <p:attrName>style.visibility</p:attrName>
                                        </p:attrNameLst>
                                      </p:cBhvr>
                                      <p:to>
                                        <p:strVal val="visible"/>
                                      </p:to>
                                    </p:set>
                                    <p:animEffect transition="in" filter="fade">
                                      <p:cBhvr>
                                        <p:cTn id="119" dur="1000"/>
                                        <p:tgtEl>
                                          <p:spTgt spid="34"/>
                                        </p:tgtEl>
                                      </p:cBhvr>
                                    </p:animEffect>
                                    <p:anim calcmode="lin" valueType="num">
                                      <p:cBhvr>
                                        <p:cTn id="120" dur="1000" fill="hold"/>
                                        <p:tgtEl>
                                          <p:spTgt spid="34"/>
                                        </p:tgtEl>
                                        <p:attrNameLst>
                                          <p:attrName>ppt_x</p:attrName>
                                        </p:attrNameLst>
                                      </p:cBhvr>
                                      <p:tavLst>
                                        <p:tav tm="0">
                                          <p:val>
                                            <p:strVal val="#ppt_x"/>
                                          </p:val>
                                        </p:tav>
                                        <p:tav tm="100000">
                                          <p:val>
                                            <p:strVal val="#ppt_x"/>
                                          </p:val>
                                        </p:tav>
                                      </p:tavLst>
                                    </p:anim>
                                    <p:anim calcmode="lin" valueType="num">
                                      <p:cBhvr>
                                        <p:cTn id="121" dur="1000" fill="hold"/>
                                        <p:tgtEl>
                                          <p:spTgt spid="34"/>
                                        </p:tgtEl>
                                        <p:attrNameLst>
                                          <p:attrName>ppt_y</p:attrName>
                                        </p:attrNameLst>
                                      </p:cBhvr>
                                      <p:tavLst>
                                        <p:tav tm="0">
                                          <p:val>
                                            <p:strVal val="#ppt_y+.1"/>
                                          </p:val>
                                        </p:tav>
                                        <p:tav tm="100000">
                                          <p:val>
                                            <p:strVal val="#ppt_y"/>
                                          </p:val>
                                        </p:tav>
                                      </p:tavLst>
                                    </p:anim>
                                  </p:childTnLst>
                                </p:cTn>
                              </p:par>
                              <p:par>
                                <p:cTn id="122" presetID="42" presetClass="entr" presetSubtype="0" fill="hold" nodeType="withEffect">
                                  <p:stCondLst>
                                    <p:cond delay="0"/>
                                  </p:stCondLst>
                                  <p:childTnLst>
                                    <p:set>
                                      <p:cBhvr>
                                        <p:cTn id="123" dur="1" fill="hold">
                                          <p:stCondLst>
                                            <p:cond delay="0"/>
                                          </p:stCondLst>
                                        </p:cTn>
                                        <p:tgtEl>
                                          <p:spTgt spid="31"/>
                                        </p:tgtEl>
                                        <p:attrNameLst>
                                          <p:attrName>style.visibility</p:attrName>
                                        </p:attrNameLst>
                                      </p:cBhvr>
                                      <p:to>
                                        <p:strVal val="visible"/>
                                      </p:to>
                                    </p:set>
                                    <p:animEffect transition="in" filter="fade">
                                      <p:cBhvr>
                                        <p:cTn id="124" dur="1000"/>
                                        <p:tgtEl>
                                          <p:spTgt spid="31"/>
                                        </p:tgtEl>
                                      </p:cBhvr>
                                    </p:animEffect>
                                    <p:anim calcmode="lin" valueType="num">
                                      <p:cBhvr>
                                        <p:cTn id="125" dur="1000" fill="hold"/>
                                        <p:tgtEl>
                                          <p:spTgt spid="31"/>
                                        </p:tgtEl>
                                        <p:attrNameLst>
                                          <p:attrName>ppt_x</p:attrName>
                                        </p:attrNameLst>
                                      </p:cBhvr>
                                      <p:tavLst>
                                        <p:tav tm="0">
                                          <p:val>
                                            <p:strVal val="#ppt_x"/>
                                          </p:val>
                                        </p:tav>
                                        <p:tav tm="100000">
                                          <p:val>
                                            <p:strVal val="#ppt_x"/>
                                          </p:val>
                                        </p:tav>
                                      </p:tavLst>
                                    </p:anim>
                                    <p:anim calcmode="lin" valueType="num">
                                      <p:cBhvr>
                                        <p:cTn id="126" dur="1000" fill="hold"/>
                                        <p:tgtEl>
                                          <p:spTgt spid="31"/>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32"/>
                                        </p:tgtEl>
                                        <p:attrNameLst>
                                          <p:attrName>style.visibility</p:attrName>
                                        </p:attrNameLst>
                                      </p:cBhvr>
                                      <p:to>
                                        <p:strVal val="visible"/>
                                      </p:to>
                                    </p:set>
                                    <p:animEffect transition="in" filter="fade">
                                      <p:cBhvr>
                                        <p:cTn id="129" dur="1000"/>
                                        <p:tgtEl>
                                          <p:spTgt spid="32"/>
                                        </p:tgtEl>
                                      </p:cBhvr>
                                    </p:animEffect>
                                    <p:anim calcmode="lin" valueType="num">
                                      <p:cBhvr>
                                        <p:cTn id="130" dur="1000" fill="hold"/>
                                        <p:tgtEl>
                                          <p:spTgt spid="32"/>
                                        </p:tgtEl>
                                        <p:attrNameLst>
                                          <p:attrName>ppt_x</p:attrName>
                                        </p:attrNameLst>
                                      </p:cBhvr>
                                      <p:tavLst>
                                        <p:tav tm="0">
                                          <p:val>
                                            <p:strVal val="#ppt_x"/>
                                          </p:val>
                                        </p:tav>
                                        <p:tav tm="100000">
                                          <p:val>
                                            <p:strVal val="#ppt_x"/>
                                          </p:val>
                                        </p:tav>
                                      </p:tavLst>
                                    </p:anim>
                                    <p:anim calcmode="lin" valueType="num">
                                      <p:cBhvr>
                                        <p:cTn id="131" dur="1000" fill="hold"/>
                                        <p:tgtEl>
                                          <p:spTgt spid="32"/>
                                        </p:tgtEl>
                                        <p:attrNameLst>
                                          <p:attrName>ppt_y</p:attrName>
                                        </p:attrNameLst>
                                      </p:cBhvr>
                                      <p:tavLst>
                                        <p:tav tm="0">
                                          <p:val>
                                            <p:strVal val="#ppt_y+.1"/>
                                          </p:val>
                                        </p:tav>
                                        <p:tav tm="100000">
                                          <p:val>
                                            <p:strVal val="#ppt_y"/>
                                          </p:val>
                                        </p:tav>
                                      </p:tavLst>
                                    </p:anim>
                                  </p:childTnLst>
                                </p:cTn>
                              </p:par>
                              <p:par>
                                <p:cTn id="132" presetID="42" presetClass="entr" presetSubtype="0"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Effect transition="in" filter="fade">
                                      <p:cBhvr>
                                        <p:cTn id="134" dur="1000"/>
                                        <p:tgtEl>
                                          <p:spTgt spid="35"/>
                                        </p:tgtEl>
                                      </p:cBhvr>
                                    </p:animEffect>
                                    <p:anim calcmode="lin" valueType="num">
                                      <p:cBhvr>
                                        <p:cTn id="135" dur="1000" fill="hold"/>
                                        <p:tgtEl>
                                          <p:spTgt spid="35"/>
                                        </p:tgtEl>
                                        <p:attrNameLst>
                                          <p:attrName>ppt_x</p:attrName>
                                        </p:attrNameLst>
                                      </p:cBhvr>
                                      <p:tavLst>
                                        <p:tav tm="0">
                                          <p:val>
                                            <p:strVal val="#ppt_x"/>
                                          </p:val>
                                        </p:tav>
                                        <p:tav tm="100000">
                                          <p:val>
                                            <p:strVal val="#ppt_x"/>
                                          </p:val>
                                        </p:tav>
                                      </p:tavLst>
                                    </p:anim>
                                    <p:anim calcmode="lin" valueType="num">
                                      <p:cBhvr>
                                        <p:cTn id="136" dur="1000" fill="hold"/>
                                        <p:tgtEl>
                                          <p:spTgt spid="35"/>
                                        </p:tgtEl>
                                        <p:attrNameLst>
                                          <p:attrName>ppt_y</p:attrName>
                                        </p:attrNameLst>
                                      </p:cBhvr>
                                      <p:tavLst>
                                        <p:tav tm="0">
                                          <p:val>
                                            <p:strVal val="#ppt_y+.1"/>
                                          </p:val>
                                        </p:tav>
                                        <p:tav tm="100000">
                                          <p:val>
                                            <p:strVal val="#ppt_y"/>
                                          </p:val>
                                        </p:tav>
                                      </p:tavLst>
                                    </p:anim>
                                  </p:childTnLst>
                                </p:cTn>
                              </p:par>
                              <p:par>
                                <p:cTn id="137" presetID="42" presetClass="entr" presetSubtype="0" fill="hold" grpId="0" nodeType="withEffect">
                                  <p:stCondLst>
                                    <p:cond delay="0"/>
                                  </p:stCondLst>
                                  <p:childTnLst>
                                    <p:set>
                                      <p:cBhvr>
                                        <p:cTn id="138" dur="1" fill="hold">
                                          <p:stCondLst>
                                            <p:cond delay="0"/>
                                          </p:stCondLst>
                                        </p:cTn>
                                        <p:tgtEl>
                                          <p:spTgt spid="36"/>
                                        </p:tgtEl>
                                        <p:attrNameLst>
                                          <p:attrName>style.visibility</p:attrName>
                                        </p:attrNameLst>
                                      </p:cBhvr>
                                      <p:to>
                                        <p:strVal val="visible"/>
                                      </p:to>
                                    </p:set>
                                    <p:animEffect transition="in" filter="fade">
                                      <p:cBhvr>
                                        <p:cTn id="139" dur="1000"/>
                                        <p:tgtEl>
                                          <p:spTgt spid="36"/>
                                        </p:tgtEl>
                                      </p:cBhvr>
                                    </p:animEffect>
                                    <p:anim calcmode="lin" valueType="num">
                                      <p:cBhvr>
                                        <p:cTn id="140" dur="1000" fill="hold"/>
                                        <p:tgtEl>
                                          <p:spTgt spid="36"/>
                                        </p:tgtEl>
                                        <p:attrNameLst>
                                          <p:attrName>ppt_x</p:attrName>
                                        </p:attrNameLst>
                                      </p:cBhvr>
                                      <p:tavLst>
                                        <p:tav tm="0">
                                          <p:val>
                                            <p:strVal val="#ppt_x"/>
                                          </p:val>
                                        </p:tav>
                                        <p:tav tm="100000">
                                          <p:val>
                                            <p:strVal val="#ppt_x"/>
                                          </p:val>
                                        </p:tav>
                                      </p:tavLst>
                                    </p:anim>
                                    <p:anim calcmode="lin" valueType="num">
                                      <p:cBhvr>
                                        <p:cTn id="141" dur="1000" fill="hold"/>
                                        <p:tgtEl>
                                          <p:spTgt spid="36"/>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37"/>
                                        </p:tgtEl>
                                        <p:attrNameLst>
                                          <p:attrName>style.visibility</p:attrName>
                                        </p:attrNameLst>
                                      </p:cBhvr>
                                      <p:to>
                                        <p:strVal val="visible"/>
                                      </p:to>
                                    </p:set>
                                    <p:animEffect transition="in" filter="fade">
                                      <p:cBhvr>
                                        <p:cTn id="144" dur="1000"/>
                                        <p:tgtEl>
                                          <p:spTgt spid="37"/>
                                        </p:tgtEl>
                                      </p:cBhvr>
                                    </p:animEffect>
                                    <p:anim calcmode="lin" valueType="num">
                                      <p:cBhvr>
                                        <p:cTn id="145" dur="1000" fill="hold"/>
                                        <p:tgtEl>
                                          <p:spTgt spid="37"/>
                                        </p:tgtEl>
                                        <p:attrNameLst>
                                          <p:attrName>ppt_x</p:attrName>
                                        </p:attrNameLst>
                                      </p:cBhvr>
                                      <p:tavLst>
                                        <p:tav tm="0">
                                          <p:val>
                                            <p:strVal val="#ppt_x"/>
                                          </p:val>
                                        </p:tav>
                                        <p:tav tm="100000">
                                          <p:val>
                                            <p:strVal val="#ppt_x"/>
                                          </p:val>
                                        </p:tav>
                                      </p:tavLst>
                                    </p:anim>
                                    <p:anim calcmode="lin" valueType="num">
                                      <p:cBhvr>
                                        <p:cTn id="146" dur="1000" fill="hold"/>
                                        <p:tgtEl>
                                          <p:spTgt spid="37"/>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Effect transition="in" filter="fade">
                                      <p:cBhvr>
                                        <p:cTn id="149" dur="1000"/>
                                        <p:tgtEl>
                                          <p:spTgt spid="38"/>
                                        </p:tgtEl>
                                      </p:cBhvr>
                                    </p:animEffect>
                                    <p:anim calcmode="lin" valueType="num">
                                      <p:cBhvr>
                                        <p:cTn id="150" dur="1000" fill="hold"/>
                                        <p:tgtEl>
                                          <p:spTgt spid="38"/>
                                        </p:tgtEl>
                                        <p:attrNameLst>
                                          <p:attrName>ppt_x</p:attrName>
                                        </p:attrNameLst>
                                      </p:cBhvr>
                                      <p:tavLst>
                                        <p:tav tm="0">
                                          <p:val>
                                            <p:strVal val="#ppt_x"/>
                                          </p:val>
                                        </p:tav>
                                        <p:tav tm="100000">
                                          <p:val>
                                            <p:strVal val="#ppt_x"/>
                                          </p:val>
                                        </p:tav>
                                      </p:tavLst>
                                    </p:anim>
                                    <p:anim calcmode="lin" valueType="num">
                                      <p:cBhvr>
                                        <p:cTn id="151" dur="1000" fill="hold"/>
                                        <p:tgtEl>
                                          <p:spTgt spid="38"/>
                                        </p:tgtEl>
                                        <p:attrNameLst>
                                          <p:attrName>ppt_y</p:attrName>
                                        </p:attrNameLst>
                                      </p:cBhvr>
                                      <p:tavLst>
                                        <p:tav tm="0">
                                          <p:val>
                                            <p:strVal val="#ppt_y+.1"/>
                                          </p:val>
                                        </p:tav>
                                        <p:tav tm="100000">
                                          <p:val>
                                            <p:strVal val="#ppt_y"/>
                                          </p:val>
                                        </p:tav>
                                      </p:tavLst>
                                    </p:anim>
                                  </p:childTnLst>
                                </p:cTn>
                              </p:par>
                              <p:par>
                                <p:cTn id="152" presetID="42" presetClass="entr" presetSubtype="0"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Effect transition="in" filter="fade">
                                      <p:cBhvr>
                                        <p:cTn id="154" dur="1000"/>
                                        <p:tgtEl>
                                          <p:spTgt spid="39"/>
                                        </p:tgtEl>
                                      </p:cBhvr>
                                    </p:animEffect>
                                    <p:anim calcmode="lin" valueType="num">
                                      <p:cBhvr>
                                        <p:cTn id="155" dur="1000" fill="hold"/>
                                        <p:tgtEl>
                                          <p:spTgt spid="39"/>
                                        </p:tgtEl>
                                        <p:attrNameLst>
                                          <p:attrName>ppt_x</p:attrName>
                                        </p:attrNameLst>
                                      </p:cBhvr>
                                      <p:tavLst>
                                        <p:tav tm="0">
                                          <p:val>
                                            <p:strVal val="#ppt_x"/>
                                          </p:val>
                                        </p:tav>
                                        <p:tav tm="100000">
                                          <p:val>
                                            <p:strVal val="#ppt_x"/>
                                          </p:val>
                                        </p:tav>
                                      </p:tavLst>
                                    </p:anim>
                                    <p:anim calcmode="lin" valueType="num">
                                      <p:cBhvr>
                                        <p:cTn id="156" dur="1000" fill="hold"/>
                                        <p:tgtEl>
                                          <p:spTgt spid="39"/>
                                        </p:tgtEl>
                                        <p:attrNameLst>
                                          <p:attrName>ppt_y</p:attrName>
                                        </p:attrNameLst>
                                      </p:cBhvr>
                                      <p:tavLst>
                                        <p:tav tm="0">
                                          <p:val>
                                            <p:strVal val="#ppt_y+.1"/>
                                          </p:val>
                                        </p:tav>
                                        <p:tav tm="100000">
                                          <p:val>
                                            <p:strVal val="#ppt_y"/>
                                          </p:val>
                                        </p:tav>
                                      </p:tavLst>
                                    </p:anim>
                                  </p:childTnLst>
                                </p:cTn>
                              </p:par>
                              <p:par>
                                <p:cTn id="157" presetID="42" presetClass="entr" presetSubtype="0" fill="hold" grpId="0" nodeType="withEffect">
                                  <p:stCondLst>
                                    <p:cond delay="0"/>
                                  </p:stCondLst>
                                  <p:childTnLst>
                                    <p:set>
                                      <p:cBhvr>
                                        <p:cTn id="158" dur="1" fill="hold">
                                          <p:stCondLst>
                                            <p:cond delay="0"/>
                                          </p:stCondLst>
                                        </p:cTn>
                                        <p:tgtEl>
                                          <p:spTgt spid="40"/>
                                        </p:tgtEl>
                                        <p:attrNameLst>
                                          <p:attrName>style.visibility</p:attrName>
                                        </p:attrNameLst>
                                      </p:cBhvr>
                                      <p:to>
                                        <p:strVal val="visible"/>
                                      </p:to>
                                    </p:set>
                                    <p:animEffect transition="in" filter="fade">
                                      <p:cBhvr>
                                        <p:cTn id="159" dur="1000"/>
                                        <p:tgtEl>
                                          <p:spTgt spid="40"/>
                                        </p:tgtEl>
                                      </p:cBhvr>
                                    </p:animEffect>
                                    <p:anim calcmode="lin" valueType="num">
                                      <p:cBhvr>
                                        <p:cTn id="160" dur="1000" fill="hold"/>
                                        <p:tgtEl>
                                          <p:spTgt spid="40"/>
                                        </p:tgtEl>
                                        <p:attrNameLst>
                                          <p:attrName>ppt_x</p:attrName>
                                        </p:attrNameLst>
                                      </p:cBhvr>
                                      <p:tavLst>
                                        <p:tav tm="0">
                                          <p:val>
                                            <p:strVal val="#ppt_x"/>
                                          </p:val>
                                        </p:tav>
                                        <p:tav tm="100000">
                                          <p:val>
                                            <p:strVal val="#ppt_x"/>
                                          </p:val>
                                        </p:tav>
                                      </p:tavLst>
                                    </p:anim>
                                    <p:anim calcmode="lin" valueType="num">
                                      <p:cBhvr>
                                        <p:cTn id="161"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6" grpId="0"/>
      <p:bldP spid="14" grpId="0"/>
      <p:bldP spid="15" grpId="0"/>
      <p:bldP spid="16" grpId="0"/>
      <p:bldP spid="17" grpId="0"/>
      <p:bldP spid="18" grpId="0"/>
      <p:bldP spid="19" grpId="0"/>
      <p:bldP spid="21" grpId="0"/>
      <p:bldP spid="22" grpId="0"/>
      <p:bldP spid="23" grpId="0"/>
      <p:bldP spid="24" grpId="0"/>
      <p:bldP spid="25" grpId="0"/>
      <p:bldP spid="26" grpId="0"/>
      <p:bldP spid="27" grpId="0"/>
      <p:bldP spid="28" grpId="0"/>
      <p:bldP spid="29" grpId="0"/>
      <p:bldP spid="32" grpId="0"/>
      <p:bldP spid="34" grpId="0"/>
      <p:bldP spid="35" grpId="0"/>
      <p:bldP spid="36" grpId="0"/>
      <p:bldP spid="37" grpId="0"/>
      <p:bldP spid="38" grpId="0"/>
      <p:bldP spid="39" grpId="0"/>
      <p:bldP spid="4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3"/>
            <a:ext cx="11704675" cy="792661"/>
          </a:xfrm>
        </p:spPr>
        <p:txBody>
          <a:bodyPr>
            <a:normAutofit/>
          </a:bodyPr>
          <a:lstStyle/>
          <a:p>
            <a:endParaRPr lang="en-US" sz="2800" b="1" dirty="0">
              <a:solidFill>
                <a:schemeClr val="tx2"/>
              </a:solidFill>
            </a:endParaRP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243663" y="824156"/>
            <a:ext cx="11704674" cy="5209688"/>
          </a:xfrm>
        </p:spPr>
        <p:txBody>
          <a:bodyPr>
            <a:normAutofit/>
          </a:bodyPr>
          <a:lstStyle/>
          <a:p>
            <a:pPr lvl="1">
              <a:buClr>
                <a:schemeClr val="tx2"/>
              </a:buClr>
            </a:pPr>
            <a:endParaRPr lang="en-US" b="1" dirty="0"/>
          </a:p>
          <a:p>
            <a:pPr lvl="1">
              <a:buClr>
                <a:schemeClr val="tx2"/>
              </a:buClr>
            </a:pPr>
            <a:endParaRPr lang="en-US" sz="1200" b="1"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14" name="Content Placeholder 2">
            <a:extLst>
              <a:ext uri="{FF2B5EF4-FFF2-40B4-BE49-F238E27FC236}">
                <a16:creationId xmlns:a16="http://schemas.microsoft.com/office/drawing/2014/main" id="{7525009E-F47C-41E6-ACB7-5ACB1F4E0A7B}"/>
              </a:ext>
            </a:extLst>
          </p:cNvPr>
          <p:cNvSpPr txBox="1">
            <a:spLocks/>
          </p:cNvSpPr>
          <p:nvPr/>
        </p:nvSpPr>
        <p:spPr>
          <a:xfrm>
            <a:off x="530303" y="4859907"/>
            <a:ext cx="1992672" cy="504904"/>
          </a:xfrm>
          <a:prstGeom prst="rect">
            <a:avLst/>
          </a:prstGeom>
        </p:spPr>
        <p:txBody>
          <a:bodyPr vert="horz">
            <a:normAutofit fontScale="62500" lnSpcReduction="20000"/>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Clr>
                <a:srgbClr val="FE8637"/>
              </a:buClr>
              <a:buNone/>
            </a:pPr>
            <a:r>
              <a:rPr lang="en-US" dirty="0">
                <a:solidFill>
                  <a:prstClr val="black"/>
                </a:solidFill>
                <a:latin typeface="Century Schoolbook"/>
              </a:rPr>
              <a:t>The 1970s of the 20</a:t>
            </a:r>
            <a:r>
              <a:rPr lang="en-US" baseline="30000" dirty="0">
                <a:solidFill>
                  <a:prstClr val="black"/>
                </a:solidFill>
                <a:latin typeface="Century Schoolbook"/>
              </a:rPr>
              <a:t>th</a:t>
            </a:r>
            <a:r>
              <a:rPr lang="en-US" dirty="0">
                <a:solidFill>
                  <a:prstClr val="black"/>
                </a:solidFill>
                <a:latin typeface="Century Schoolbook"/>
              </a:rPr>
              <a:t> Century </a:t>
            </a:r>
          </a:p>
        </p:txBody>
      </p:sp>
      <p:sp>
        <p:nvSpPr>
          <p:cNvPr id="15" name="TextBox 14">
            <a:extLst>
              <a:ext uri="{FF2B5EF4-FFF2-40B4-BE49-F238E27FC236}">
                <a16:creationId xmlns:a16="http://schemas.microsoft.com/office/drawing/2014/main" id="{74417DB1-1777-40C9-89B1-C63217E089A5}"/>
              </a:ext>
            </a:extLst>
          </p:cNvPr>
          <p:cNvSpPr txBox="1"/>
          <p:nvPr/>
        </p:nvSpPr>
        <p:spPr>
          <a:xfrm>
            <a:off x="1570267" y="3429000"/>
            <a:ext cx="441146" cy="369332"/>
          </a:xfrm>
          <a:prstGeom prst="rect">
            <a:avLst/>
          </a:prstGeom>
          <a:noFill/>
          <a:ln>
            <a:solidFill>
              <a:srgbClr val="008000"/>
            </a:solidFill>
          </a:ln>
        </p:spPr>
        <p:txBody>
          <a:bodyPr wrap="square" rtlCol="0">
            <a:spAutoFit/>
          </a:bodyPr>
          <a:lstStyle/>
          <a:p>
            <a:r>
              <a:rPr lang="hr-HR" dirty="0">
                <a:solidFill>
                  <a:prstClr val="black"/>
                </a:solidFill>
                <a:latin typeface="Century Schoolbook"/>
              </a:rPr>
              <a:t>4. </a:t>
            </a:r>
          </a:p>
        </p:txBody>
      </p:sp>
      <p:cxnSp>
        <p:nvCxnSpPr>
          <p:cNvPr id="16" name="Straight Arrow Connector 15">
            <a:extLst>
              <a:ext uri="{FF2B5EF4-FFF2-40B4-BE49-F238E27FC236}">
                <a16:creationId xmlns:a16="http://schemas.microsoft.com/office/drawing/2014/main" id="{9CC9A87B-8865-45D6-A320-2BEF845F4D75}"/>
              </a:ext>
            </a:extLst>
          </p:cNvPr>
          <p:cNvCxnSpPr>
            <a:cxnSpLocks/>
          </p:cNvCxnSpPr>
          <p:nvPr/>
        </p:nvCxnSpPr>
        <p:spPr>
          <a:xfrm>
            <a:off x="1906909" y="5568477"/>
            <a:ext cx="9056128" cy="0"/>
          </a:xfrm>
          <a:prstGeom prst="straightConnector1">
            <a:avLst/>
          </a:prstGeom>
          <a:noFill/>
          <a:ln w="28575" cap="flat" cmpd="sng" algn="ctr">
            <a:solidFill>
              <a:srgbClr val="7598D9">
                <a:lumMod val="75000"/>
              </a:srgbClr>
            </a:solidFill>
            <a:prstDash val="solid"/>
            <a:tailEnd type="arrow"/>
          </a:ln>
          <a:effectLst/>
        </p:spPr>
      </p:cxnSp>
      <p:sp>
        <p:nvSpPr>
          <p:cNvPr id="17" name="Content Placeholder 2">
            <a:extLst>
              <a:ext uri="{FF2B5EF4-FFF2-40B4-BE49-F238E27FC236}">
                <a16:creationId xmlns:a16="http://schemas.microsoft.com/office/drawing/2014/main" id="{4E558C3B-7D97-41E4-A734-F6C9C5353F3E}"/>
              </a:ext>
            </a:extLst>
          </p:cNvPr>
          <p:cNvSpPr txBox="1">
            <a:spLocks/>
          </p:cNvSpPr>
          <p:nvPr/>
        </p:nvSpPr>
        <p:spPr>
          <a:xfrm>
            <a:off x="3501796" y="5667859"/>
            <a:ext cx="6192688" cy="553998"/>
          </a:xfrm>
          <a:prstGeom prst="rect">
            <a:avLst/>
          </a:prstGeom>
          <a:solidFill>
            <a:sysClr val="window" lastClr="FFFFFF"/>
          </a:solidFill>
          <a:ln w="25400" cap="flat" cmpd="sng" algn="ctr">
            <a:solidFill>
              <a:srgbClr val="7598D9">
                <a:lumMod val="75000"/>
              </a:srgbClr>
            </a:solidFill>
            <a:prstDash val="sysDot"/>
          </a:ln>
          <a:effectLst/>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dk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dk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dk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dk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dk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dk1"/>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dk1"/>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dk1"/>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dk1"/>
                </a:solidFill>
                <a:latin typeface="+mn-lt"/>
                <a:ea typeface="+mn-ea"/>
                <a:cs typeface="+mn-cs"/>
              </a:defRPr>
            </a:lvl9pPr>
          </a:lstStyle>
          <a:p>
            <a:pPr lvl="0">
              <a:buClr>
                <a:srgbClr val="FE8637"/>
              </a:buClr>
            </a:pPr>
            <a:r>
              <a:rPr lang="en-US" sz="1800" dirty="0">
                <a:solidFill>
                  <a:prstClr val="black"/>
                </a:solidFill>
                <a:latin typeface="Century Schoolbook"/>
              </a:rPr>
              <a:t>WHO Resolutions to promote mental health</a:t>
            </a:r>
            <a:endParaRPr kumimoji="0" lang="en-US" sz="2000" b="0" i="0" u="none" strike="noStrike" kern="1200" cap="none" spc="0" normalizeH="0" baseline="0" dirty="0">
              <a:ln>
                <a:noFill/>
              </a:ln>
              <a:solidFill>
                <a:prstClr val="black"/>
              </a:solidFill>
              <a:effectLst/>
              <a:uLnTx/>
              <a:uFillTx/>
              <a:latin typeface="Century Schoolbook"/>
            </a:endParaRPr>
          </a:p>
        </p:txBody>
      </p:sp>
      <p:sp>
        <p:nvSpPr>
          <p:cNvPr id="18" name="TextBox 17">
            <a:extLst>
              <a:ext uri="{FF2B5EF4-FFF2-40B4-BE49-F238E27FC236}">
                <a16:creationId xmlns:a16="http://schemas.microsoft.com/office/drawing/2014/main" id="{BB18CF1B-80A0-40CD-8C5D-0DFE2B66BC82}"/>
              </a:ext>
            </a:extLst>
          </p:cNvPr>
          <p:cNvSpPr txBox="1"/>
          <p:nvPr/>
        </p:nvSpPr>
        <p:spPr>
          <a:xfrm>
            <a:off x="2262630" y="549633"/>
            <a:ext cx="9441566" cy="4893647"/>
          </a:xfrm>
          <a:prstGeom prst="rect">
            <a:avLst/>
          </a:prstGeom>
          <a:noFill/>
          <a:ln w="19050">
            <a:solidFill>
              <a:srgbClr val="7598D9">
                <a:lumMod val="75000"/>
              </a:srgbClr>
            </a:solidFill>
            <a:prstDash val="sysDot"/>
          </a:ln>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rPr>
              <a:t>1) WHO Resolution WHA28.84, on Promotion of </a:t>
            </a:r>
            <a:r>
              <a:rPr kumimoji="0" lang="en-US" sz="1300" b="0" i="0" u="none" strike="noStrike" kern="0" cap="none" spc="0" normalizeH="0" baseline="0" noProof="0" dirty="0" err="1">
                <a:ln>
                  <a:noFill/>
                </a:ln>
                <a:solidFill>
                  <a:prstClr val="black"/>
                </a:solidFill>
                <a:effectLst/>
                <a:uLnTx/>
                <a:uFillTx/>
                <a:latin typeface="Century Schoolbook (Body)"/>
                <a:cs typeface="Courier New" panose="02070309020205020404" pitchFamily="49" charset="0"/>
              </a:rPr>
              <a:t>of</a:t>
            </a:r>
            <a:r>
              <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rPr>
              <a:t> Mental Health, 29. 05. 1975.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rPr>
              <a:t>2). WHO Resolution EB61.R28 on Review of the Medium-Term </a:t>
            </a:r>
            <a:r>
              <a:rPr kumimoji="0" lang="en-US" sz="1300" b="0" i="0" u="none" strike="noStrike" kern="0" cap="none" spc="0" normalizeH="0" baseline="0" noProof="0" dirty="0" err="1">
                <a:ln>
                  <a:noFill/>
                </a:ln>
                <a:solidFill>
                  <a:prstClr val="black"/>
                </a:solidFill>
                <a:effectLst/>
                <a:uLnTx/>
                <a:uFillTx/>
                <a:latin typeface="Century Schoolbook (Body)"/>
                <a:cs typeface="Courier New" panose="02070309020205020404" pitchFamily="49" charset="0"/>
              </a:rPr>
              <a:t>Programme</a:t>
            </a:r>
            <a:r>
              <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rPr>
              <a:t> for Mental Health, 24. 01.1978. </a:t>
            </a:r>
          </a:p>
          <a:p>
            <a:pPr lvl="0"/>
            <a:r>
              <a:rPr lang="en-US" sz="1300" kern="0" dirty="0">
                <a:solidFill>
                  <a:prstClr val="black"/>
                </a:solidFill>
                <a:latin typeface="Century Schoolbook (Body)"/>
                <a:cs typeface="Courier New" panose="02070309020205020404" pitchFamily="49" charset="0"/>
              </a:rPr>
              <a:t>3) WHO Resolution WHA32.40 Development of the WHO </a:t>
            </a:r>
            <a:r>
              <a:rPr lang="en-US" sz="1300" kern="0" dirty="0" err="1">
                <a:solidFill>
                  <a:prstClr val="black"/>
                </a:solidFill>
                <a:latin typeface="Century Schoolbook (Body)"/>
                <a:cs typeface="Courier New" panose="02070309020205020404" pitchFamily="49" charset="0"/>
              </a:rPr>
              <a:t>programme</a:t>
            </a:r>
            <a:r>
              <a:rPr lang="en-US" sz="1300" kern="0" dirty="0">
                <a:solidFill>
                  <a:prstClr val="black"/>
                </a:solidFill>
                <a:latin typeface="Century Schoolbook (Body)"/>
                <a:cs typeface="Courier New" panose="02070309020205020404" pitchFamily="49" charset="0"/>
              </a:rPr>
              <a:t> on alcohol-related problems, 25. 05. 1979.</a:t>
            </a:r>
          </a:p>
          <a:p>
            <a:pPr lvl="0"/>
            <a:r>
              <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rPr>
              <a:t>4) </a:t>
            </a:r>
            <a:r>
              <a:rPr lang="en-US" sz="1300" kern="0" dirty="0">
                <a:solidFill>
                  <a:prstClr val="black"/>
                </a:solidFill>
                <a:latin typeface="Century Schoolbook (Body)"/>
                <a:cs typeface="Courier New" panose="02070309020205020404" pitchFamily="49" charset="0"/>
              </a:rPr>
              <a:t>WHO Resolution WHA33.27 Action in respect of international conventions on narcotic and</a:t>
            </a:r>
          </a:p>
          <a:p>
            <a:pPr lvl="0"/>
            <a:r>
              <a:rPr lang="en-US" sz="1300" kern="0" dirty="0">
                <a:solidFill>
                  <a:prstClr val="black"/>
                </a:solidFill>
                <a:latin typeface="Century Schoolbook (Body)"/>
                <a:cs typeface="Courier New" panose="02070309020205020404" pitchFamily="49" charset="0"/>
              </a:rPr>
              <a:t>psychotropic substances: Abuse of narcotic and psychotropic substances, 23. 05. 1980.</a:t>
            </a:r>
            <a:endPar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rPr>
              <a:t>5) WHO Resolution WHA39.25 on Prevention of Mental, Neurological and Psychosocial Disorders, 16. 05.1986. </a:t>
            </a:r>
          </a:p>
          <a:p>
            <a:pPr lvl="0"/>
            <a:r>
              <a:rPr lang="en-US" sz="1300" kern="0" dirty="0">
                <a:solidFill>
                  <a:prstClr val="black"/>
                </a:solidFill>
                <a:latin typeface="Century Schoolbook (Body)"/>
                <a:cs typeface="Courier New" panose="02070309020205020404" pitchFamily="49" charset="0"/>
              </a:rPr>
              <a:t>6) WHO Resolution CD40/15 Mental Health, 08. 07. 1997.</a:t>
            </a:r>
            <a:endPar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rPr>
              <a:t>7) WHO Resolution WHA55.10 on Mental Health: Responding to the Call for Action, 18. 05. 2002.</a:t>
            </a:r>
          </a:p>
          <a:p>
            <a:pPr lvl="0"/>
            <a:r>
              <a:rPr lang="en-US" sz="1300" kern="0" dirty="0">
                <a:solidFill>
                  <a:prstClr val="black"/>
                </a:solidFill>
                <a:latin typeface="Century Schoolbook (Body)"/>
                <a:cs typeface="Courier New" panose="02070309020205020404" pitchFamily="49" charset="0"/>
              </a:rPr>
              <a:t>8) WHO Resolution CD47.R1 (2006) - Disability: Prevention and Rehabilitation in the Context of the Right, 25. 09. 2006.</a:t>
            </a:r>
            <a:r>
              <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rPr>
              <a:t> </a:t>
            </a:r>
          </a:p>
          <a:p>
            <a:pPr lvl="0"/>
            <a:r>
              <a:rPr lang="en-US" sz="1300" kern="0" dirty="0">
                <a:solidFill>
                  <a:prstClr val="black"/>
                </a:solidFill>
                <a:latin typeface="Century Schoolbook (Body)"/>
                <a:cs typeface="Courier New" panose="02070309020205020404" pitchFamily="49" charset="0"/>
              </a:rPr>
              <a:t>9) WHO Resolution CD49.R17 Strategy and Plan of Action on Mental Health, 28. 09. 2009.</a:t>
            </a:r>
            <a:endPar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rPr>
              <a:t>10) WHO Resolution EB130.R8 on Global Burden of Mental Disorders and the Need for a Comprehensive, Coordinated Response from Health and Social Sectors at the Country Level, 20. 01. 2012.</a:t>
            </a:r>
          </a:p>
          <a:p>
            <a:pPr lvl="0"/>
            <a:r>
              <a:rPr lang="en-US" sz="1300" kern="0" dirty="0">
                <a:solidFill>
                  <a:prstClr val="black"/>
                </a:solidFill>
                <a:latin typeface="Century Schoolbook (Body)"/>
                <a:cs typeface="Courier New" panose="02070309020205020404" pitchFamily="49" charset="0"/>
              </a:rPr>
              <a:t>11) WHO Resolution SEA/RC65/R8 Comprehensive and coordinated efforts for the management of autism spectrum disorders (ASD) and developmental disabilities, 07. 09. 2012.</a:t>
            </a:r>
            <a:endPar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sz="1300" kern="0" dirty="0">
                <a:solidFill>
                  <a:prstClr val="black"/>
                </a:solidFill>
                <a:latin typeface="Century Schoolbook (Body)"/>
                <a:cs typeface="Courier New" panose="02070309020205020404" pitchFamily="49" charset="0"/>
              </a:rPr>
              <a:t>12</a:t>
            </a:r>
            <a:r>
              <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rPr>
              <a:t>) WHO Resolution WHA66.8 on Comprehensive Mental Health Action Plan 2013–2020, 27. 05. 2013.</a:t>
            </a:r>
          </a:p>
          <a:p>
            <a:pPr lvl="0"/>
            <a:r>
              <a:rPr lang="en-US" sz="1300" kern="0" dirty="0">
                <a:solidFill>
                  <a:prstClr val="black"/>
                </a:solidFill>
                <a:latin typeface="Century Schoolbook (Body)"/>
                <a:cs typeface="Courier New" panose="02070309020205020404" pitchFamily="49" charset="0"/>
              </a:rPr>
              <a:t>13) WHO Resolution WPR/RC65/5: Mental Health, 28. 08. 2014.</a:t>
            </a:r>
          </a:p>
          <a:p>
            <a:r>
              <a:rPr lang="en-US" sz="1300" kern="0" dirty="0">
                <a:solidFill>
                  <a:prstClr val="black"/>
                </a:solidFill>
                <a:latin typeface="Century Schoolbook (Body)"/>
                <a:cs typeface="Courier New" panose="02070309020205020404" pitchFamily="49" charset="0"/>
              </a:rPr>
              <a:t>14) WHO Resolution: The European Mental Health Action Plan, 28. 08. 2014.</a:t>
            </a:r>
            <a:endPar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endParaRPr>
          </a:p>
          <a:p>
            <a:pPr lvl="0"/>
            <a:r>
              <a:rPr lang="en-US" sz="1300" kern="0" dirty="0">
                <a:solidFill>
                  <a:prstClr val="black"/>
                </a:solidFill>
                <a:latin typeface="Century Schoolbook (Body)"/>
                <a:cs typeface="Courier New" panose="02070309020205020404" pitchFamily="49" charset="0"/>
              </a:rPr>
              <a:t>15) WHO Resolution EB136.R8 Global burden of epilepsy and the need for coordinated action at the country level to address its health, social and public knowledge implications, 02. 02. 2015.</a:t>
            </a:r>
            <a:endPar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endParaRPr>
          </a:p>
          <a:p>
            <a:pPr lvl="0"/>
            <a:r>
              <a:rPr lang="en-US" sz="1300" kern="0" dirty="0">
                <a:solidFill>
                  <a:prstClr val="black"/>
                </a:solidFill>
                <a:latin typeface="Century Schoolbook (Body)"/>
                <a:cs typeface="Courier New" panose="02070309020205020404" pitchFamily="49" charset="0"/>
              </a:rPr>
              <a:t>16) WHO Resolution CD54.R11 Strategy and plan of action on dementias in older persons, 28. 09. 2015. </a:t>
            </a:r>
            <a:endPar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endParaRPr>
          </a:p>
          <a:p>
            <a:pPr lvl="0"/>
            <a:r>
              <a:rPr lang="en-US" sz="1300" kern="0" dirty="0">
                <a:solidFill>
                  <a:prstClr val="black"/>
                </a:solidFill>
                <a:latin typeface="Century Schoolbook (Body)"/>
                <a:cs typeface="Courier New" panose="02070309020205020404" pitchFamily="49" charset="0"/>
              </a:rPr>
              <a:t>17) WHO Resolution WHA72: Comprehensive Mental Health Action Plan 2013-2030, 26. 01. 2019.</a:t>
            </a:r>
            <a:r>
              <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rPr>
              <a:t> </a:t>
            </a:r>
          </a:p>
          <a:p>
            <a:pPr lvl="0"/>
            <a:r>
              <a:rPr lang="en-US" sz="1300" kern="0" dirty="0">
                <a:solidFill>
                  <a:prstClr val="black"/>
                </a:solidFill>
                <a:latin typeface="Century Schoolbook (Body)"/>
                <a:cs typeface="Courier New" panose="02070309020205020404" pitchFamily="49" charset="0"/>
              </a:rPr>
              <a:t>18) WHO Resolution WHA73.10 Global actions on epilepsy and other neurological disorders, 13. 11. 2020.</a:t>
            </a:r>
          </a:p>
          <a:p>
            <a:pPr lvl="0"/>
            <a:r>
              <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rPr>
              <a:t>19) WHO </a:t>
            </a:r>
            <a:r>
              <a:rPr lang="en-US" sz="1300" kern="0" dirty="0">
                <a:solidFill>
                  <a:prstClr val="black"/>
                </a:solidFill>
                <a:latin typeface="Century Schoolbook (Body)"/>
                <a:cs typeface="Courier New" panose="02070309020205020404" pitchFamily="49" charset="0"/>
              </a:rPr>
              <a:t>Resolution EB148(3) - Promoting mental health preparedness and response for public health emergencies. 20. 01.  2021.</a:t>
            </a:r>
            <a:endParaRPr kumimoji="0" lang="en-US" sz="1300" b="0" i="0" u="none" strike="noStrike" kern="0" cap="none" spc="0" normalizeH="0" baseline="0" noProof="0" dirty="0">
              <a:ln>
                <a:noFill/>
              </a:ln>
              <a:solidFill>
                <a:prstClr val="black"/>
              </a:solidFill>
              <a:effectLst/>
              <a:uLnTx/>
              <a:uFillTx/>
              <a:latin typeface="Century Schoolbook (Body)"/>
              <a:cs typeface="Courier New" panose="02070309020205020404" pitchFamily="49" charset="0"/>
            </a:endParaRPr>
          </a:p>
        </p:txBody>
      </p:sp>
      <p:cxnSp>
        <p:nvCxnSpPr>
          <p:cNvPr id="19" name="Straight Connector 18">
            <a:extLst>
              <a:ext uri="{FF2B5EF4-FFF2-40B4-BE49-F238E27FC236}">
                <a16:creationId xmlns:a16="http://schemas.microsoft.com/office/drawing/2014/main" id="{DCD15721-D8FB-4D84-AF2F-C68D950B8A1B}"/>
              </a:ext>
            </a:extLst>
          </p:cNvPr>
          <p:cNvCxnSpPr/>
          <p:nvPr/>
        </p:nvCxnSpPr>
        <p:spPr>
          <a:xfrm>
            <a:off x="1917542" y="5334776"/>
            <a:ext cx="0" cy="233701"/>
          </a:xfrm>
          <a:prstGeom prst="line">
            <a:avLst/>
          </a:prstGeom>
          <a:noFill/>
          <a:ln w="28575" cap="flat" cmpd="sng" algn="ctr">
            <a:solidFill>
              <a:srgbClr val="7598D9">
                <a:lumMod val="75000"/>
              </a:srgbClr>
            </a:solidFill>
            <a:prstDash val="solid"/>
          </a:ln>
          <a:effectLst/>
        </p:spPr>
      </p:cxnSp>
      <p:pic>
        <p:nvPicPr>
          <p:cNvPr id="6" name="Picture 5">
            <a:extLst>
              <a:ext uri="{FF2B5EF4-FFF2-40B4-BE49-F238E27FC236}">
                <a16:creationId xmlns:a16="http://schemas.microsoft.com/office/drawing/2014/main" id="{A4D27513-9748-4429-A844-A83E79CD2F50}"/>
              </a:ext>
            </a:extLst>
          </p:cNvPr>
          <p:cNvPicPr>
            <a:picLocks noChangeAspect="1"/>
          </p:cNvPicPr>
          <p:nvPr/>
        </p:nvPicPr>
        <p:blipFill>
          <a:blip r:embed="rId4"/>
          <a:stretch>
            <a:fillRect/>
          </a:stretch>
        </p:blipFill>
        <p:spPr>
          <a:xfrm>
            <a:off x="254889" y="1016090"/>
            <a:ext cx="1817972" cy="1817972"/>
          </a:xfrm>
          <a:prstGeom prst="rect">
            <a:avLst/>
          </a:prstGeom>
        </p:spPr>
      </p:pic>
    </p:spTree>
    <p:extLst>
      <p:ext uri="{BB962C8B-B14F-4D97-AF65-F5344CB8AC3E}">
        <p14:creationId xmlns:p14="http://schemas.microsoft.com/office/powerpoint/2010/main" val="1979847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80">
                                          <p:stCondLst>
                                            <p:cond delay="0"/>
                                          </p:stCondLst>
                                        </p:cTn>
                                        <p:tgtEl>
                                          <p:spTgt spid="18"/>
                                        </p:tgtEl>
                                      </p:cBhvr>
                                    </p:animEffect>
                                    <p:anim calcmode="lin" valueType="num">
                                      <p:cBhvr>
                                        <p:cTn id="20"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25" dur="26">
                                          <p:stCondLst>
                                            <p:cond delay="650"/>
                                          </p:stCondLst>
                                        </p:cTn>
                                        <p:tgtEl>
                                          <p:spTgt spid="18"/>
                                        </p:tgtEl>
                                      </p:cBhvr>
                                      <p:to x="100000" y="60000"/>
                                    </p:animScale>
                                    <p:animScale>
                                      <p:cBhvr>
                                        <p:cTn id="26" dur="166" decel="50000">
                                          <p:stCondLst>
                                            <p:cond delay="676"/>
                                          </p:stCondLst>
                                        </p:cTn>
                                        <p:tgtEl>
                                          <p:spTgt spid="18"/>
                                        </p:tgtEl>
                                      </p:cBhvr>
                                      <p:to x="100000" y="100000"/>
                                    </p:animScale>
                                    <p:animScale>
                                      <p:cBhvr>
                                        <p:cTn id="27" dur="26">
                                          <p:stCondLst>
                                            <p:cond delay="1312"/>
                                          </p:stCondLst>
                                        </p:cTn>
                                        <p:tgtEl>
                                          <p:spTgt spid="18"/>
                                        </p:tgtEl>
                                      </p:cBhvr>
                                      <p:to x="100000" y="80000"/>
                                    </p:animScale>
                                    <p:animScale>
                                      <p:cBhvr>
                                        <p:cTn id="28" dur="166" decel="50000">
                                          <p:stCondLst>
                                            <p:cond delay="1338"/>
                                          </p:stCondLst>
                                        </p:cTn>
                                        <p:tgtEl>
                                          <p:spTgt spid="18"/>
                                        </p:tgtEl>
                                      </p:cBhvr>
                                      <p:to x="100000" y="100000"/>
                                    </p:animScale>
                                    <p:animScale>
                                      <p:cBhvr>
                                        <p:cTn id="29" dur="26">
                                          <p:stCondLst>
                                            <p:cond delay="1642"/>
                                          </p:stCondLst>
                                        </p:cTn>
                                        <p:tgtEl>
                                          <p:spTgt spid="18"/>
                                        </p:tgtEl>
                                      </p:cBhvr>
                                      <p:to x="100000" y="90000"/>
                                    </p:animScale>
                                    <p:animScale>
                                      <p:cBhvr>
                                        <p:cTn id="30" dur="166" decel="50000">
                                          <p:stCondLst>
                                            <p:cond delay="1668"/>
                                          </p:stCondLst>
                                        </p:cTn>
                                        <p:tgtEl>
                                          <p:spTgt spid="18"/>
                                        </p:tgtEl>
                                      </p:cBhvr>
                                      <p:to x="100000" y="100000"/>
                                    </p:animScale>
                                    <p:animScale>
                                      <p:cBhvr>
                                        <p:cTn id="31" dur="26">
                                          <p:stCondLst>
                                            <p:cond delay="1808"/>
                                          </p:stCondLst>
                                        </p:cTn>
                                        <p:tgtEl>
                                          <p:spTgt spid="18"/>
                                        </p:tgtEl>
                                      </p:cBhvr>
                                      <p:to x="100000" y="95000"/>
                                    </p:animScale>
                                    <p:animScale>
                                      <p:cBhvr>
                                        <p:cTn id="32" dur="166" decel="50000">
                                          <p:stCondLst>
                                            <p:cond delay="1834"/>
                                          </p:stCondLst>
                                        </p:cTn>
                                        <p:tgtEl>
                                          <p:spTgt spid="1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3"/>
            <a:ext cx="11704675" cy="792661"/>
          </a:xfrm>
        </p:spPr>
        <p:txBody>
          <a:bodyPr>
            <a:normAutofit/>
          </a:bodyPr>
          <a:lstStyle/>
          <a:p>
            <a:r>
              <a:rPr lang="en-US" sz="2800" b="1" dirty="0">
                <a:solidFill>
                  <a:schemeClr val="tx2"/>
                </a:solidFill>
              </a:rPr>
              <a:t>International Standards and Mental Health – A Historical Overview</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243663" y="824156"/>
            <a:ext cx="11704674" cy="5209688"/>
          </a:xfrm>
        </p:spPr>
        <p:txBody>
          <a:bodyPr>
            <a:normAutofit/>
          </a:bodyPr>
          <a:lstStyle/>
          <a:p>
            <a:pPr lvl="1">
              <a:buClr>
                <a:schemeClr val="tx2"/>
              </a:buClr>
            </a:pPr>
            <a:endParaRPr lang="en-US" b="1" dirty="0"/>
          </a:p>
          <a:p>
            <a:pPr lvl="1">
              <a:buClr>
                <a:schemeClr val="tx2"/>
              </a:buClr>
            </a:pPr>
            <a:endParaRPr lang="en-US" sz="1200" b="1"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7" name="Content Placeholder 2">
            <a:extLst>
              <a:ext uri="{FF2B5EF4-FFF2-40B4-BE49-F238E27FC236}">
                <a16:creationId xmlns:a16="http://schemas.microsoft.com/office/drawing/2014/main" id="{CB4342FF-4FC0-4B0E-841D-85F6CF471440}"/>
              </a:ext>
            </a:extLst>
          </p:cNvPr>
          <p:cNvSpPr txBox="1">
            <a:spLocks/>
          </p:cNvSpPr>
          <p:nvPr/>
        </p:nvSpPr>
        <p:spPr>
          <a:xfrm>
            <a:off x="2108234" y="4322141"/>
            <a:ext cx="1719501" cy="545228"/>
          </a:xfrm>
          <a:prstGeom prst="rect">
            <a:avLst/>
          </a:prstGeom>
          <a:ln>
            <a:solidFill>
              <a:schemeClr val="accent4"/>
            </a:solidFill>
          </a:ln>
        </p:spPr>
        <p:txBody>
          <a:bodyPr vert="horz">
            <a:normAutofit fontScale="70000" lnSpcReduction="20000"/>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None/>
            </a:pPr>
            <a:r>
              <a:rPr lang="en-US" dirty="0"/>
              <a:t>The 1970s of the 20</a:t>
            </a:r>
            <a:r>
              <a:rPr lang="en-US" baseline="30000" dirty="0"/>
              <a:t>th</a:t>
            </a:r>
            <a:r>
              <a:rPr lang="en-US" dirty="0"/>
              <a:t> Century </a:t>
            </a:r>
          </a:p>
        </p:txBody>
      </p:sp>
      <p:sp>
        <p:nvSpPr>
          <p:cNvPr id="9" name="TextBox 8">
            <a:extLst>
              <a:ext uri="{FF2B5EF4-FFF2-40B4-BE49-F238E27FC236}">
                <a16:creationId xmlns:a16="http://schemas.microsoft.com/office/drawing/2014/main" id="{1A8703A6-C49E-4E39-B677-D60CED780AE5}"/>
              </a:ext>
            </a:extLst>
          </p:cNvPr>
          <p:cNvSpPr txBox="1"/>
          <p:nvPr/>
        </p:nvSpPr>
        <p:spPr>
          <a:xfrm>
            <a:off x="2145040" y="3204834"/>
            <a:ext cx="441146" cy="369332"/>
          </a:xfrm>
          <a:prstGeom prst="rect">
            <a:avLst/>
          </a:prstGeom>
          <a:noFill/>
          <a:ln>
            <a:solidFill>
              <a:schemeClr val="accent4"/>
            </a:solidFill>
          </a:ln>
        </p:spPr>
        <p:txBody>
          <a:bodyPr wrap="none" rtlCol="0">
            <a:spAutoFit/>
          </a:bodyPr>
          <a:lstStyle/>
          <a:p>
            <a:r>
              <a:rPr lang="hr-HR" dirty="0"/>
              <a:t>5. </a:t>
            </a:r>
          </a:p>
        </p:txBody>
      </p:sp>
      <p:cxnSp>
        <p:nvCxnSpPr>
          <p:cNvPr id="10" name="Straight Arrow Connector 9">
            <a:extLst>
              <a:ext uri="{FF2B5EF4-FFF2-40B4-BE49-F238E27FC236}">
                <a16:creationId xmlns:a16="http://schemas.microsoft.com/office/drawing/2014/main" id="{02D1FD0E-35AB-4DD4-9E22-1AC939B87D39}"/>
              </a:ext>
            </a:extLst>
          </p:cNvPr>
          <p:cNvCxnSpPr>
            <a:cxnSpLocks/>
          </p:cNvCxnSpPr>
          <p:nvPr/>
        </p:nvCxnSpPr>
        <p:spPr>
          <a:xfrm>
            <a:off x="2812199" y="4953158"/>
            <a:ext cx="6448778" cy="0"/>
          </a:xfrm>
          <a:prstGeom prst="straightConnector1">
            <a:avLst/>
          </a:prstGeom>
          <a:ln w="28575">
            <a:solidFill>
              <a:schemeClr val="accent4"/>
            </a:solidFill>
            <a:tailEnd type="arrow"/>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D0235B9-0C1D-46FE-9331-690468B7B81D}"/>
              </a:ext>
            </a:extLst>
          </p:cNvPr>
          <p:cNvSpPr txBox="1">
            <a:spLocks/>
          </p:cNvSpPr>
          <p:nvPr/>
        </p:nvSpPr>
        <p:spPr>
          <a:xfrm>
            <a:off x="3124132" y="5096831"/>
            <a:ext cx="6192688" cy="749929"/>
          </a:xfrm>
          <a:prstGeom prst="rect">
            <a:avLst/>
          </a:prstGeom>
          <a:ln w="25400" cap="flat" cmpd="sng" algn="ctr">
            <a:solidFill>
              <a:schemeClr val="accent4"/>
            </a:solidFill>
            <a:prstDash val="sysDot"/>
          </a:ln>
        </p:spPr>
        <p:style>
          <a:lnRef idx="2">
            <a:schemeClr val="accent1"/>
          </a:lnRef>
          <a:fillRef idx="1">
            <a:schemeClr val="lt1"/>
          </a:fillRef>
          <a:effectRef idx="0">
            <a:schemeClr val="accent1"/>
          </a:effectRef>
          <a:fontRef idx="minor">
            <a:schemeClr val="dk1"/>
          </a:fontRef>
        </p:style>
        <p:txBody>
          <a:bodyPr vert="horz">
            <a:normAutofit fontScale="92500" lnSpcReduction="20000"/>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dk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dk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dk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dk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dk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dk1"/>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dk1"/>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dk1"/>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dk1"/>
                </a:solidFill>
                <a:latin typeface="+mn-lt"/>
                <a:ea typeface="+mn-ea"/>
                <a:cs typeface="+mn-cs"/>
              </a:defRPr>
            </a:lvl9pPr>
          </a:lstStyle>
          <a:p>
            <a:r>
              <a:rPr lang="en-US" sz="1800" dirty="0"/>
              <a:t>Ethical standards of the psychiatric profession in the declarations of the World Psychiatric Association / The international code of ethics of psychiatry</a:t>
            </a:r>
            <a:endParaRPr lang="hr-HR" sz="2000" dirty="0"/>
          </a:p>
        </p:txBody>
      </p:sp>
      <p:sp>
        <p:nvSpPr>
          <p:cNvPr id="12" name="TextBox 11">
            <a:extLst>
              <a:ext uri="{FF2B5EF4-FFF2-40B4-BE49-F238E27FC236}">
                <a16:creationId xmlns:a16="http://schemas.microsoft.com/office/drawing/2014/main" id="{EE8AEA11-16BE-44AE-B89E-CC7E54FB4726}"/>
              </a:ext>
            </a:extLst>
          </p:cNvPr>
          <p:cNvSpPr txBox="1"/>
          <p:nvPr/>
        </p:nvSpPr>
        <p:spPr>
          <a:xfrm>
            <a:off x="4166199" y="3705103"/>
            <a:ext cx="4736919" cy="1169551"/>
          </a:xfrm>
          <a:prstGeom prst="rect">
            <a:avLst/>
          </a:prstGeom>
          <a:noFill/>
          <a:ln w="19050">
            <a:solidFill>
              <a:schemeClr val="accent4"/>
            </a:solidFill>
            <a:prstDash val="sysDot"/>
          </a:ln>
        </p:spPr>
        <p:txBody>
          <a:bodyPr wrap="square" rtlCol="0">
            <a:spAutoFit/>
          </a:bodyPr>
          <a:lstStyle/>
          <a:p>
            <a:r>
              <a:rPr lang="en-US" sz="1400" dirty="0">
                <a:latin typeface="Century Schoolbook (Body)"/>
                <a:cs typeface="Courier New" panose="02070309020205020404" pitchFamily="49" charset="0"/>
              </a:rPr>
              <a:t>1) </a:t>
            </a:r>
            <a:r>
              <a:rPr lang="en-US" sz="1400" dirty="0">
                <a:latin typeface="Century Schoolbook (Body)"/>
              </a:rPr>
              <a:t>The Declaration of Hawaii, </a:t>
            </a:r>
            <a:r>
              <a:rPr lang="en-US" sz="1400" dirty="0">
                <a:latin typeface="Century Schoolbook (Body)"/>
                <a:cs typeface="Courier New" panose="02070309020205020404" pitchFamily="49" charset="0"/>
              </a:rPr>
              <a:t>1977 </a:t>
            </a:r>
          </a:p>
          <a:p>
            <a:r>
              <a:rPr lang="en-US" sz="1400" dirty="0">
                <a:latin typeface="Century Schoolbook (Body)"/>
                <a:cs typeface="Courier New" panose="02070309020205020404" pitchFamily="49" charset="0"/>
              </a:rPr>
              <a:t>2) The Madrid Declaration on Ethical Standards for Psychiatric Practice, 1996</a:t>
            </a:r>
          </a:p>
          <a:p>
            <a:r>
              <a:rPr lang="en-US" sz="1400" dirty="0">
                <a:latin typeface="Century Schoolbook (Body)"/>
                <a:cs typeface="Courier New" panose="02070309020205020404" pitchFamily="49" charset="0"/>
              </a:rPr>
              <a:t>3) The Declaration of Craiova, 2204; Cairo, 2006</a:t>
            </a:r>
          </a:p>
          <a:p>
            <a:r>
              <a:rPr lang="en-US" sz="1400" dirty="0">
                <a:latin typeface="Century Schoolbook (Body)"/>
                <a:cs typeface="Courier New" panose="02070309020205020404" pitchFamily="49" charset="0"/>
              </a:rPr>
              <a:t>4) WPA Code of Ethics for Psychiatry, 2020</a:t>
            </a:r>
          </a:p>
        </p:txBody>
      </p:sp>
      <p:cxnSp>
        <p:nvCxnSpPr>
          <p:cNvPr id="13" name="Straight Connector 12">
            <a:extLst>
              <a:ext uri="{FF2B5EF4-FFF2-40B4-BE49-F238E27FC236}">
                <a16:creationId xmlns:a16="http://schemas.microsoft.com/office/drawing/2014/main" id="{B8E85D93-646C-451D-99D0-29DE5251A97B}"/>
              </a:ext>
            </a:extLst>
          </p:cNvPr>
          <p:cNvCxnSpPr/>
          <p:nvPr/>
        </p:nvCxnSpPr>
        <p:spPr>
          <a:xfrm>
            <a:off x="2812199" y="4769309"/>
            <a:ext cx="0" cy="183849"/>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82A4DD30-0CC1-4BA7-958A-310B228E1EEA}"/>
              </a:ext>
            </a:extLst>
          </p:cNvPr>
          <p:cNvSpPr txBox="1"/>
          <p:nvPr/>
        </p:nvSpPr>
        <p:spPr>
          <a:xfrm>
            <a:off x="8545078" y="1958992"/>
            <a:ext cx="3667992" cy="1708160"/>
          </a:xfrm>
          <a:prstGeom prst="rect">
            <a:avLst/>
          </a:prstGeom>
          <a:noFill/>
        </p:spPr>
        <p:txBody>
          <a:bodyPr wrap="none" rtlCol="0">
            <a:spAutoFit/>
          </a:bodyPr>
          <a:lstStyle/>
          <a:p>
            <a:pPr marL="285750" indent="-285750">
              <a:buFont typeface="Arial" panose="020B0604020202020204" pitchFamily="34" charset="0"/>
              <a:buChar char="•"/>
            </a:pPr>
            <a:r>
              <a:rPr lang="en-US" sz="1500" dirty="0">
                <a:solidFill>
                  <a:schemeClr val="accent2">
                    <a:lumMod val="75000"/>
                  </a:schemeClr>
                </a:solidFill>
              </a:rPr>
              <a:t>to reconcile the various member </a:t>
            </a:r>
          </a:p>
          <a:p>
            <a:r>
              <a:rPr lang="en-US" sz="1500" dirty="0">
                <a:solidFill>
                  <a:schemeClr val="accent2">
                    <a:lumMod val="75000"/>
                  </a:schemeClr>
                </a:solidFill>
              </a:rPr>
              <a:t>countries on issues of misuse of psychiatry </a:t>
            </a:r>
          </a:p>
          <a:p>
            <a:pPr marL="285750" indent="-285750">
              <a:buFont typeface="Arial" panose="020B0604020202020204" pitchFamily="34" charset="0"/>
              <a:buChar char="•"/>
            </a:pPr>
            <a:r>
              <a:rPr lang="en-US" sz="1500" dirty="0">
                <a:solidFill>
                  <a:schemeClr val="accent2">
                    <a:lumMod val="75000"/>
                  </a:schemeClr>
                </a:solidFill>
              </a:rPr>
              <a:t>raise the quality of psychiatric care </a:t>
            </a:r>
          </a:p>
          <a:p>
            <a:r>
              <a:rPr lang="en-US" sz="1500" dirty="0">
                <a:solidFill>
                  <a:schemeClr val="accent2">
                    <a:lumMod val="75000"/>
                  </a:schemeClr>
                </a:solidFill>
              </a:rPr>
              <a:t>throughout the world</a:t>
            </a:r>
          </a:p>
          <a:p>
            <a:pPr marL="285750" indent="-285750">
              <a:buFont typeface="Arial" panose="020B0604020202020204" pitchFamily="34" charset="0"/>
              <a:buChar char="•"/>
            </a:pPr>
            <a:r>
              <a:rPr lang="en-US" sz="1500" dirty="0">
                <a:solidFill>
                  <a:schemeClr val="accent2">
                    <a:lumMod val="75000"/>
                  </a:schemeClr>
                </a:solidFill>
              </a:rPr>
              <a:t>to speak in terms of constitutional rights</a:t>
            </a:r>
          </a:p>
          <a:p>
            <a:pPr marL="285750" indent="-285750">
              <a:buFont typeface="Arial" panose="020B0604020202020204" pitchFamily="34" charset="0"/>
              <a:buChar char="•"/>
            </a:pPr>
            <a:r>
              <a:rPr lang="en-US" sz="1500" dirty="0">
                <a:solidFill>
                  <a:schemeClr val="accent2">
                    <a:lumMod val="75000"/>
                  </a:schemeClr>
                </a:solidFill>
              </a:rPr>
              <a:t>to leave paternalistic approach based on </a:t>
            </a:r>
          </a:p>
          <a:p>
            <a:r>
              <a:rPr lang="en-US" sz="1500" dirty="0">
                <a:solidFill>
                  <a:schemeClr val="accent2">
                    <a:lumMod val="75000"/>
                  </a:schemeClr>
                </a:solidFill>
              </a:rPr>
              <a:t>Hippocratic ethics and avoid strict legalism</a:t>
            </a:r>
            <a:endParaRPr lang="hr-HR" sz="1500" dirty="0">
              <a:solidFill>
                <a:schemeClr val="accent2">
                  <a:lumMod val="75000"/>
                </a:schemeClr>
              </a:solidFill>
            </a:endParaRPr>
          </a:p>
        </p:txBody>
      </p:sp>
      <p:pic>
        <p:nvPicPr>
          <p:cNvPr id="14" name="Picture 13">
            <a:extLst>
              <a:ext uri="{FF2B5EF4-FFF2-40B4-BE49-F238E27FC236}">
                <a16:creationId xmlns:a16="http://schemas.microsoft.com/office/drawing/2014/main" id="{D7D3D972-2BC9-4946-9257-A84F539F9886}"/>
              </a:ext>
            </a:extLst>
          </p:cNvPr>
          <p:cNvPicPr>
            <a:picLocks noChangeAspect="1"/>
          </p:cNvPicPr>
          <p:nvPr/>
        </p:nvPicPr>
        <p:blipFill>
          <a:blip r:embed="rId4"/>
          <a:stretch>
            <a:fillRect/>
          </a:stretch>
        </p:blipFill>
        <p:spPr>
          <a:xfrm>
            <a:off x="10073025" y="174717"/>
            <a:ext cx="1828959" cy="1310754"/>
          </a:xfrm>
          <a:prstGeom prst="rect">
            <a:avLst/>
          </a:prstGeom>
        </p:spPr>
      </p:pic>
      <p:sp>
        <p:nvSpPr>
          <p:cNvPr id="15" name="TextBox 14">
            <a:extLst>
              <a:ext uri="{FF2B5EF4-FFF2-40B4-BE49-F238E27FC236}">
                <a16:creationId xmlns:a16="http://schemas.microsoft.com/office/drawing/2014/main" id="{A4CA645D-DD1C-4CDC-B482-F4118F8491A4}"/>
              </a:ext>
            </a:extLst>
          </p:cNvPr>
          <p:cNvSpPr txBox="1"/>
          <p:nvPr/>
        </p:nvSpPr>
        <p:spPr>
          <a:xfrm>
            <a:off x="9989057" y="1551199"/>
            <a:ext cx="2138534" cy="338554"/>
          </a:xfrm>
          <a:prstGeom prst="rect">
            <a:avLst/>
          </a:prstGeom>
          <a:noFill/>
        </p:spPr>
        <p:txBody>
          <a:bodyPr wrap="none" rtlCol="0">
            <a:spAutoFit/>
          </a:bodyPr>
          <a:lstStyle/>
          <a:p>
            <a:r>
              <a:rPr lang="hr-HR" sz="1600" dirty="0" err="1"/>
              <a:t>Clarence</a:t>
            </a:r>
            <a:r>
              <a:rPr lang="hr-HR" sz="1600" dirty="0"/>
              <a:t> D </a:t>
            </a:r>
            <a:r>
              <a:rPr lang="hr-HR" sz="1600" dirty="0" err="1"/>
              <a:t>D</a:t>
            </a:r>
            <a:r>
              <a:rPr lang="en-US" sz="1600" dirty="0"/>
              <a:t> </a:t>
            </a:r>
            <a:r>
              <a:rPr lang="hr-HR" sz="1600" dirty="0" err="1"/>
              <a:t>Blomquist</a:t>
            </a:r>
            <a:endParaRPr lang="hr-HR" sz="1600" dirty="0"/>
          </a:p>
        </p:txBody>
      </p:sp>
      <p:sp>
        <p:nvSpPr>
          <p:cNvPr id="16" name="TextBox 15">
            <a:extLst>
              <a:ext uri="{FF2B5EF4-FFF2-40B4-BE49-F238E27FC236}">
                <a16:creationId xmlns:a16="http://schemas.microsoft.com/office/drawing/2014/main" id="{F196BE0F-8576-408D-8A3C-27974D6EE795}"/>
              </a:ext>
            </a:extLst>
          </p:cNvPr>
          <p:cNvSpPr txBox="1"/>
          <p:nvPr/>
        </p:nvSpPr>
        <p:spPr>
          <a:xfrm>
            <a:off x="9260977" y="3768524"/>
            <a:ext cx="2942729" cy="1692771"/>
          </a:xfrm>
          <a:prstGeom prst="rect">
            <a:avLst/>
          </a:prstGeom>
          <a:noFill/>
        </p:spPr>
        <p:txBody>
          <a:bodyPr wrap="none" rtlCol="0">
            <a:spAutoFit/>
          </a:bodyPr>
          <a:lstStyle/>
          <a:p>
            <a:pPr marL="285750" indent="-285750">
              <a:buFont typeface="Arial" panose="020B0604020202020204" pitchFamily="34" charset="0"/>
              <a:buChar char="•"/>
            </a:pPr>
            <a:r>
              <a:rPr lang="en-US" sz="1300" dirty="0"/>
              <a:t>143 WPA member states, </a:t>
            </a:r>
          </a:p>
          <a:p>
            <a:r>
              <a:rPr lang="en-US" sz="1300" dirty="0"/>
              <a:t>but only 15 codes of ethics </a:t>
            </a:r>
          </a:p>
          <a:p>
            <a:pPr marL="285750" indent="-285750">
              <a:buFont typeface="Arial" panose="020B0604020202020204" pitchFamily="34" charset="0"/>
              <a:buChar char="•"/>
            </a:pPr>
            <a:r>
              <a:rPr lang="en-US" sz="1300" dirty="0"/>
              <a:t>few of these were associated </a:t>
            </a:r>
          </a:p>
          <a:p>
            <a:r>
              <a:rPr lang="en-US" sz="1300" dirty="0"/>
              <a:t>with professional disciplinary processes. </a:t>
            </a:r>
          </a:p>
          <a:p>
            <a:pPr marL="285750" indent="-285750">
              <a:buFont typeface="Arial" panose="020B0604020202020204" pitchFamily="34" charset="0"/>
              <a:buChar char="•"/>
            </a:pPr>
            <a:r>
              <a:rPr lang="en-US" sz="1300" dirty="0"/>
              <a:t>these codes are rarely revised and </a:t>
            </a:r>
          </a:p>
          <a:p>
            <a:r>
              <a:rPr lang="en-US" sz="1300" dirty="0"/>
              <a:t>sometimes supplemented with </a:t>
            </a:r>
          </a:p>
          <a:p>
            <a:r>
              <a:rPr lang="en-US" sz="1300" dirty="0"/>
              <a:t>other statements and guidelines</a:t>
            </a:r>
          </a:p>
          <a:p>
            <a:pPr algn="r"/>
            <a:r>
              <a:rPr lang="hr-HR" sz="1300" i="1" dirty="0"/>
              <a:t>Bloch</a:t>
            </a:r>
            <a:r>
              <a:rPr lang="en-US" sz="1300" i="1" dirty="0"/>
              <a:t>, Kenn, Lim (2022)</a:t>
            </a:r>
            <a:endParaRPr lang="hr-HR" sz="1300" i="1" dirty="0"/>
          </a:p>
        </p:txBody>
      </p:sp>
      <p:sp>
        <p:nvSpPr>
          <p:cNvPr id="17" name="TextBox 16">
            <a:extLst>
              <a:ext uri="{FF2B5EF4-FFF2-40B4-BE49-F238E27FC236}">
                <a16:creationId xmlns:a16="http://schemas.microsoft.com/office/drawing/2014/main" id="{78B52B22-E549-415D-869A-58BBE285D14D}"/>
              </a:ext>
            </a:extLst>
          </p:cNvPr>
          <p:cNvSpPr txBox="1"/>
          <p:nvPr/>
        </p:nvSpPr>
        <p:spPr>
          <a:xfrm>
            <a:off x="158242" y="692143"/>
            <a:ext cx="1916679" cy="307777"/>
          </a:xfrm>
          <a:prstGeom prst="rect">
            <a:avLst/>
          </a:prstGeom>
          <a:noFill/>
        </p:spPr>
        <p:txBody>
          <a:bodyPr wrap="none" rtlCol="0">
            <a:spAutoFit/>
          </a:bodyPr>
          <a:lstStyle/>
          <a:p>
            <a:r>
              <a:rPr lang="en-US" sz="1400" dirty="0"/>
              <a:t>1. The aim of psychiatry</a:t>
            </a:r>
          </a:p>
        </p:txBody>
      </p:sp>
      <p:sp>
        <p:nvSpPr>
          <p:cNvPr id="18" name="TextBox 17">
            <a:extLst>
              <a:ext uri="{FF2B5EF4-FFF2-40B4-BE49-F238E27FC236}">
                <a16:creationId xmlns:a16="http://schemas.microsoft.com/office/drawing/2014/main" id="{16482947-4F3C-48A5-89BA-3FEB3ABE494F}"/>
              </a:ext>
            </a:extLst>
          </p:cNvPr>
          <p:cNvSpPr txBox="1"/>
          <p:nvPr/>
        </p:nvSpPr>
        <p:spPr>
          <a:xfrm>
            <a:off x="158242" y="1132649"/>
            <a:ext cx="2949718" cy="738664"/>
          </a:xfrm>
          <a:prstGeom prst="rect">
            <a:avLst/>
          </a:prstGeom>
          <a:noFill/>
        </p:spPr>
        <p:txBody>
          <a:bodyPr wrap="none" rtlCol="0">
            <a:spAutoFit/>
          </a:bodyPr>
          <a:lstStyle/>
          <a:p>
            <a:r>
              <a:rPr lang="en-US" sz="1400" dirty="0"/>
              <a:t>2. The best therapy available  </a:t>
            </a:r>
          </a:p>
          <a:p>
            <a:r>
              <a:rPr lang="en-US" sz="1400" dirty="0"/>
              <a:t>due to the dignity of al human beings </a:t>
            </a:r>
          </a:p>
          <a:p>
            <a:r>
              <a:rPr lang="en-US" sz="1400" dirty="0"/>
              <a:t>and to their autonomy</a:t>
            </a:r>
          </a:p>
        </p:txBody>
      </p:sp>
      <p:sp>
        <p:nvSpPr>
          <p:cNvPr id="19" name="TextBox 18">
            <a:extLst>
              <a:ext uri="{FF2B5EF4-FFF2-40B4-BE49-F238E27FC236}">
                <a16:creationId xmlns:a16="http://schemas.microsoft.com/office/drawing/2014/main" id="{0924B46C-F87C-4B76-B713-85B1A371CC18}"/>
              </a:ext>
            </a:extLst>
          </p:cNvPr>
          <p:cNvSpPr txBox="1"/>
          <p:nvPr/>
        </p:nvSpPr>
        <p:spPr>
          <a:xfrm>
            <a:off x="139262" y="1871803"/>
            <a:ext cx="2987677" cy="738664"/>
          </a:xfrm>
          <a:prstGeom prst="rect">
            <a:avLst/>
          </a:prstGeom>
          <a:noFill/>
        </p:spPr>
        <p:txBody>
          <a:bodyPr wrap="none" rtlCol="0">
            <a:spAutoFit/>
          </a:bodyPr>
          <a:lstStyle/>
          <a:p>
            <a:r>
              <a:rPr lang="en-US" sz="1400" dirty="0"/>
              <a:t>3. A therapeutic relationship between </a:t>
            </a:r>
          </a:p>
          <a:p>
            <a:r>
              <a:rPr lang="en-US" sz="1400" dirty="0"/>
              <a:t>patient and psychiatrist is founded </a:t>
            </a:r>
          </a:p>
          <a:p>
            <a:r>
              <a:rPr lang="en-US" sz="1400" dirty="0"/>
              <a:t>on mutual agreement</a:t>
            </a:r>
          </a:p>
        </p:txBody>
      </p:sp>
      <p:sp>
        <p:nvSpPr>
          <p:cNvPr id="20" name="TextBox 19">
            <a:extLst>
              <a:ext uri="{FF2B5EF4-FFF2-40B4-BE49-F238E27FC236}">
                <a16:creationId xmlns:a16="http://schemas.microsoft.com/office/drawing/2014/main" id="{B8F3D601-7A34-420C-848C-806E8258FBF5}"/>
              </a:ext>
            </a:extLst>
          </p:cNvPr>
          <p:cNvSpPr txBox="1"/>
          <p:nvPr/>
        </p:nvSpPr>
        <p:spPr>
          <a:xfrm>
            <a:off x="114063" y="2628135"/>
            <a:ext cx="1960858" cy="307777"/>
          </a:xfrm>
          <a:prstGeom prst="rect">
            <a:avLst/>
          </a:prstGeom>
          <a:noFill/>
        </p:spPr>
        <p:txBody>
          <a:bodyPr wrap="none" rtlCol="0">
            <a:spAutoFit/>
          </a:bodyPr>
          <a:lstStyle/>
          <a:p>
            <a:r>
              <a:rPr lang="en-US" sz="1400" dirty="0"/>
              <a:t>4. The informed consent</a:t>
            </a:r>
          </a:p>
        </p:txBody>
      </p:sp>
      <p:sp>
        <p:nvSpPr>
          <p:cNvPr id="21" name="TextBox 20">
            <a:extLst>
              <a:ext uri="{FF2B5EF4-FFF2-40B4-BE49-F238E27FC236}">
                <a16:creationId xmlns:a16="http://schemas.microsoft.com/office/drawing/2014/main" id="{47F64D82-702A-4136-9E0D-7DD81921555D}"/>
              </a:ext>
            </a:extLst>
          </p:cNvPr>
          <p:cNvSpPr txBox="1"/>
          <p:nvPr/>
        </p:nvSpPr>
        <p:spPr>
          <a:xfrm>
            <a:off x="3446236" y="817094"/>
            <a:ext cx="3998274" cy="1384995"/>
          </a:xfrm>
          <a:prstGeom prst="rect">
            <a:avLst/>
          </a:prstGeom>
          <a:noFill/>
        </p:spPr>
        <p:txBody>
          <a:bodyPr wrap="none" rtlCol="0">
            <a:spAutoFit/>
          </a:bodyPr>
          <a:lstStyle/>
          <a:p>
            <a:r>
              <a:rPr lang="en-US" sz="1400" dirty="0">
                <a:solidFill>
                  <a:srgbClr val="C00000"/>
                </a:solidFill>
              </a:rPr>
              <a:t>5. </a:t>
            </a:r>
            <a:r>
              <a:rPr lang="en-US" sz="1400" dirty="0"/>
              <a:t>No procedure must be performed or treatment</a:t>
            </a:r>
          </a:p>
          <a:p>
            <a:r>
              <a:rPr lang="en-US" sz="1400" dirty="0"/>
              <a:t>given against or independent of a patient's own will,</a:t>
            </a:r>
          </a:p>
          <a:p>
            <a:r>
              <a:rPr lang="en-US" sz="1400" dirty="0"/>
              <a:t>unless the patient lacks capacity to express his or</a:t>
            </a:r>
          </a:p>
          <a:p>
            <a:r>
              <a:rPr lang="en-US" sz="1400" dirty="0"/>
              <a:t>her own wishes or, owing to psychiatric illness,</a:t>
            </a:r>
          </a:p>
          <a:p>
            <a:r>
              <a:rPr lang="en-US" sz="1400" i="1" dirty="0">
                <a:solidFill>
                  <a:srgbClr val="C00000"/>
                </a:solidFill>
              </a:rPr>
              <a:t>cannot see what is in his or her best interest </a:t>
            </a:r>
            <a:r>
              <a:rPr lang="en-US" sz="1400" dirty="0"/>
              <a:t>or, for</a:t>
            </a:r>
          </a:p>
          <a:p>
            <a:r>
              <a:rPr lang="en-US" sz="1400" dirty="0"/>
              <a:t>the same reason, </a:t>
            </a:r>
            <a:r>
              <a:rPr lang="en-US" sz="1400" i="1" dirty="0">
                <a:solidFill>
                  <a:srgbClr val="C00000"/>
                </a:solidFill>
              </a:rPr>
              <a:t>is a severe threat to others</a:t>
            </a:r>
            <a:r>
              <a:rPr lang="en-US" sz="1400" dirty="0">
                <a:solidFill>
                  <a:srgbClr val="C00000"/>
                </a:solidFill>
              </a:rPr>
              <a:t>.</a:t>
            </a:r>
            <a:endParaRPr lang="hr-HR" sz="1400" dirty="0">
              <a:solidFill>
                <a:srgbClr val="C00000"/>
              </a:solidFill>
            </a:endParaRPr>
          </a:p>
        </p:txBody>
      </p:sp>
      <p:sp>
        <p:nvSpPr>
          <p:cNvPr id="23" name="TextBox 22">
            <a:extLst>
              <a:ext uri="{FF2B5EF4-FFF2-40B4-BE49-F238E27FC236}">
                <a16:creationId xmlns:a16="http://schemas.microsoft.com/office/drawing/2014/main" id="{01AFC35C-9C6C-4707-908C-D7A302D5B871}"/>
              </a:ext>
            </a:extLst>
          </p:cNvPr>
          <p:cNvSpPr txBox="1"/>
          <p:nvPr/>
        </p:nvSpPr>
        <p:spPr>
          <a:xfrm>
            <a:off x="3046511" y="2250099"/>
            <a:ext cx="3049489" cy="523220"/>
          </a:xfrm>
          <a:prstGeom prst="rect">
            <a:avLst/>
          </a:prstGeom>
          <a:noFill/>
        </p:spPr>
        <p:txBody>
          <a:bodyPr wrap="none" rtlCol="0">
            <a:spAutoFit/>
          </a:bodyPr>
          <a:lstStyle/>
          <a:p>
            <a:r>
              <a:rPr lang="en-US" sz="1400" dirty="0">
                <a:solidFill>
                  <a:srgbClr val="008000"/>
                </a:solidFill>
              </a:rPr>
              <a:t>6. The conditions have ceased to exist /</a:t>
            </a:r>
          </a:p>
          <a:p>
            <a:r>
              <a:rPr lang="en-US" sz="1400" dirty="0">
                <a:solidFill>
                  <a:srgbClr val="008000"/>
                </a:solidFill>
              </a:rPr>
              <a:t>the end of compulsory treatment</a:t>
            </a:r>
          </a:p>
        </p:txBody>
      </p:sp>
      <p:sp>
        <p:nvSpPr>
          <p:cNvPr id="24" name="TextBox 23">
            <a:extLst>
              <a:ext uri="{FF2B5EF4-FFF2-40B4-BE49-F238E27FC236}">
                <a16:creationId xmlns:a16="http://schemas.microsoft.com/office/drawing/2014/main" id="{AF6000B9-7CB3-4F1E-BC40-C4DCA9740B5C}"/>
              </a:ext>
            </a:extLst>
          </p:cNvPr>
          <p:cNvSpPr txBox="1"/>
          <p:nvPr/>
        </p:nvSpPr>
        <p:spPr>
          <a:xfrm>
            <a:off x="3439765" y="2811270"/>
            <a:ext cx="5016438" cy="738664"/>
          </a:xfrm>
          <a:prstGeom prst="rect">
            <a:avLst/>
          </a:prstGeom>
          <a:noFill/>
        </p:spPr>
        <p:txBody>
          <a:bodyPr wrap="none" rtlCol="0">
            <a:spAutoFit/>
          </a:bodyPr>
          <a:lstStyle/>
          <a:p>
            <a:r>
              <a:rPr lang="en-US" sz="1400" dirty="0"/>
              <a:t>7. Prohibition of maltreatment / </a:t>
            </a:r>
            <a:r>
              <a:rPr lang="en-US" sz="1400" i="1" dirty="0">
                <a:solidFill>
                  <a:srgbClr val="C00000"/>
                </a:solidFill>
              </a:rPr>
              <a:t>The psychiatrist must not </a:t>
            </a:r>
          </a:p>
          <a:p>
            <a:r>
              <a:rPr lang="en-US" sz="1400" i="1" dirty="0">
                <a:solidFill>
                  <a:srgbClr val="C00000"/>
                </a:solidFill>
              </a:rPr>
              <a:t>participate in compulsory psychiatric treatment in the absence of</a:t>
            </a:r>
          </a:p>
          <a:p>
            <a:r>
              <a:rPr lang="en-US" sz="1400" i="1" dirty="0">
                <a:solidFill>
                  <a:srgbClr val="C00000"/>
                </a:solidFill>
              </a:rPr>
              <a:t>psychiatric illness.</a:t>
            </a:r>
          </a:p>
        </p:txBody>
      </p:sp>
      <p:sp>
        <p:nvSpPr>
          <p:cNvPr id="25" name="TextBox 24">
            <a:extLst>
              <a:ext uri="{FF2B5EF4-FFF2-40B4-BE49-F238E27FC236}">
                <a16:creationId xmlns:a16="http://schemas.microsoft.com/office/drawing/2014/main" id="{F88126AF-5C31-47F1-B320-7AD2E8D9BB3E}"/>
              </a:ext>
            </a:extLst>
          </p:cNvPr>
          <p:cNvSpPr txBox="1"/>
          <p:nvPr/>
        </p:nvSpPr>
        <p:spPr>
          <a:xfrm>
            <a:off x="7739244" y="701428"/>
            <a:ext cx="1433919" cy="307777"/>
          </a:xfrm>
          <a:prstGeom prst="rect">
            <a:avLst/>
          </a:prstGeom>
          <a:noFill/>
        </p:spPr>
        <p:txBody>
          <a:bodyPr wrap="none" rtlCol="0">
            <a:spAutoFit/>
          </a:bodyPr>
          <a:lstStyle/>
          <a:p>
            <a:r>
              <a:rPr lang="en-US" sz="1400" dirty="0"/>
              <a:t>8. Confidentiality</a:t>
            </a:r>
          </a:p>
        </p:txBody>
      </p:sp>
      <p:sp>
        <p:nvSpPr>
          <p:cNvPr id="26" name="TextBox 25">
            <a:extLst>
              <a:ext uri="{FF2B5EF4-FFF2-40B4-BE49-F238E27FC236}">
                <a16:creationId xmlns:a16="http://schemas.microsoft.com/office/drawing/2014/main" id="{FEFC42A0-35FF-4A56-A1FE-4FE154CF0551}"/>
              </a:ext>
            </a:extLst>
          </p:cNvPr>
          <p:cNvSpPr txBox="1"/>
          <p:nvPr/>
        </p:nvSpPr>
        <p:spPr>
          <a:xfrm>
            <a:off x="7562306" y="1033078"/>
            <a:ext cx="1545551" cy="307777"/>
          </a:xfrm>
          <a:prstGeom prst="rect">
            <a:avLst/>
          </a:prstGeom>
          <a:noFill/>
        </p:spPr>
        <p:txBody>
          <a:bodyPr wrap="none" rtlCol="0">
            <a:spAutoFit/>
          </a:bodyPr>
          <a:lstStyle/>
          <a:p>
            <a:r>
              <a:rPr lang="en-US" sz="1400" dirty="0"/>
              <a:t>9. Clinical research</a:t>
            </a:r>
          </a:p>
        </p:txBody>
      </p:sp>
      <p:sp>
        <p:nvSpPr>
          <p:cNvPr id="27" name="TextBox 26">
            <a:extLst>
              <a:ext uri="{FF2B5EF4-FFF2-40B4-BE49-F238E27FC236}">
                <a16:creationId xmlns:a16="http://schemas.microsoft.com/office/drawing/2014/main" id="{D63FC91A-5045-45E5-ACA1-1FABDEB5BCB3}"/>
              </a:ext>
            </a:extLst>
          </p:cNvPr>
          <p:cNvSpPr txBox="1"/>
          <p:nvPr/>
        </p:nvSpPr>
        <p:spPr>
          <a:xfrm>
            <a:off x="7323109" y="1334400"/>
            <a:ext cx="2525756" cy="523220"/>
          </a:xfrm>
          <a:prstGeom prst="rect">
            <a:avLst/>
          </a:prstGeom>
          <a:noFill/>
        </p:spPr>
        <p:txBody>
          <a:bodyPr wrap="none" rtlCol="0">
            <a:spAutoFit/>
          </a:bodyPr>
          <a:lstStyle/>
          <a:p>
            <a:r>
              <a:rPr lang="en-US" sz="1400" dirty="0"/>
              <a:t>10. Withdrawal from </a:t>
            </a:r>
          </a:p>
          <a:p>
            <a:r>
              <a:rPr lang="en-US" sz="1400" dirty="0"/>
              <a:t>voluntary treatment or research</a:t>
            </a:r>
          </a:p>
        </p:txBody>
      </p:sp>
      <p:sp>
        <p:nvSpPr>
          <p:cNvPr id="28" name="TextBox 27">
            <a:extLst>
              <a:ext uri="{FF2B5EF4-FFF2-40B4-BE49-F238E27FC236}">
                <a16:creationId xmlns:a16="http://schemas.microsoft.com/office/drawing/2014/main" id="{EE96F16F-C01B-46FB-9DA7-BBA5BC2083D8}"/>
              </a:ext>
            </a:extLst>
          </p:cNvPr>
          <p:cNvSpPr txBox="1"/>
          <p:nvPr/>
        </p:nvSpPr>
        <p:spPr>
          <a:xfrm>
            <a:off x="189408" y="3153428"/>
            <a:ext cx="1502577" cy="307777"/>
          </a:xfrm>
          <a:prstGeom prst="rect">
            <a:avLst/>
          </a:prstGeom>
          <a:noFill/>
        </p:spPr>
        <p:txBody>
          <a:bodyPr wrap="square" rtlCol="0">
            <a:spAutoFit/>
          </a:bodyPr>
          <a:lstStyle/>
          <a:p>
            <a:r>
              <a:rPr lang="en-US" sz="1400" dirty="0">
                <a:solidFill>
                  <a:srgbClr val="0066FF"/>
                </a:solidFill>
              </a:rPr>
              <a:t>1. Clinical practice</a:t>
            </a:r>
          </a:p>
        </p:txBody>
      </p:sp>
      <p:sp>
        <p:nvSpPr>
          <p:cNvPr id="29" name="TextBox 28">
            <a:extLst>
              <a:ext uri="{FF2B5EF4-FFF2-40B4-BE49-F238E27FC236}">
                <a16:creationId xmlns:a16="http://schemas.microsoft.com/office/drawing/2014/main" id="{71C0EE51-2376-4EBD-8A5D-08AB0F36F31B}"/>
              </a:ext>
            </a:extLst>
          </p:cNvPr>
          <p:cNvSpPr txBox="1"/>
          <p:nvPr/>
        </p:nvSpPr>
        <p:spPr>
          <a:xfrm>
            <a:off x="158242" y="3504098"/>
            <a:ext cx="1917398" cy="307777"/>
          </a:xfrm>
          <a:prstGeom prst="rect">
            <a:avLst/>
          </a:prstGeom>
          <a:noFill/>
        </p:spPr>
        <p:txBody>
          <a:bodyPr wrap="square" rtlCol="0">
            <a:spAutoFit/>
          </a:bodyPr>
          <a:lstStyle/>
          <a:p>
            <a:r>
              <a:rPr lang="en-US" sz="1400" dirty="0">
                <a:solidFill>
                  <a:srgbClr val="0066FF"/>
                </a:solidFill>
              </a:rPr>
              <a:t>2. Psychiatric education</a:t>
            </a:r>
          </a:p>
        </p:txBody>
      </p:sp>
      <p:sp>
        <p:nvSpPr>
          <p:cNvPr id="30" name="TextBox 29">
            <a:extLst>
              <a:ext uri="{FF2B5EF4-FFF2-40B4-BE49-F238E27FC236}">
                <a16:creationId xmlns:a16="http://schemas.microsoft.com/office/drawing/2014/main" id="{E19FDAB9-B14B-4F3B-B5FD-83FE6913C455}"/>
              </a:ext>
            </a:extLst>
          </p:cNvPr>
          <p:cNvSpPr txBox="1"/>
          <p:nvPr/>
        </p:nvSpPr>
        <p:spPr>
          <a:xfrm>
            <a:off x="176078" y="3889399"/>
            <a:ext cx="1917398" cy="307777"/>
          </a:xfrm>
          <a:prstGeom prst="rect">
            <a:avLst/>
          </a:prstGeom>
          <a:noFill/>
        </p:spPr>
        <p:txBody>
          <a:bodyPr wrap="square" rtlCol="0">
            <a:spAutoFit/>
          </a:bodyPr>
          <a:lstStyle/>
          <a:p>
            <a:r>
              <a:rPr lang="en-US" sz="1400" dirty="0">
                <a:solidFill>
                  <a:srgbClr val="0066FF"/>
                </a:solidFill>
              </a:rPr>
              <a:t>3. Psychiatric research</a:t>
            </a:r>
          </a:p>
        </p:txBody>
      </p:sp>
      <p:sp>
        <p:nvSpPr>
          <p:cNvPr id="31" name="TextBox 30">
            <a:extLst>
              <a:ext uri="{FF2B5EF4-FFF2-40B4-BE49-F238E27FC236}">
                <a16:creationId xmlns:a16="http://schemas.microsoft.com/office/drawing/2014/main" id="{44A353E2-3020-44C6-9E18-C5CD7CE97494}"/>
              </a:ext>
            </a:extLst>
          </p:cNvPr>
          <p:cNvSpPr txBox="1"/>
          <p:nvPr/>
        </p:nvSpPr>
        <p:spPr>
          <a:xfrm>
            <a:off x="176077" y="4274700"/>
            <a:ext cx="2029361" cy="307777"/>
          </a:xfrm>
          <a:prstGeom prst="rect">
            <a:avLst/>
          </a:prstGeom>
          <a:noFill/>
        </p:spPr>
        <p:txBody>
          <a:bodyPr wrap="square" rtlCol="0">
            <a:spAutoFit/>
          </a:bodyPr>
          <a:lstStyle/>
          <a:p>
            <a:r>
              <a:rPr lang="en-US" sz="1400" dirty="0">
                <a:solidFill>
                  <a:srgbClr val="0066FF"/>
                </a:solidFill>
              </a:rPr>
              <a:t>4. Psychiatric publication</a:t>
            </a:r>
          </a:p>
        </p:txBody>
      </p:sp>
      <p:sp>
        <p:nvSpPr>
          <p:cNvPr id="32" name="TextBox 31">
            <a:extLst>
              <a:ext uri="{FF2B5EF4-FFF2-40B4-BE49-F238E27FC236}">
                <a16:creationId xmlns:a16="http://schemas.microsoft.com/office/drawing/2014/main" id="{FA268DEE-FA15-4CD9-9D88-00DB1940FE9F}"/>
              </a:ext>
            </a:extLst>
          </p:cNvPr>
          <p:cNvSpPr txBox="1"/>
          <p:nvPr/>
        </p:nvSpPr>
        <p:spPr>
          <a:xfrm>
            <a:off x="146723" y="4642887"/>
            <a:ext cx="1917398" cy="738664"/>
          </a:xfrm>
          <a:prstGeom prst="rect">
            <a:avLst/>
          </a:prstGeom>
          <a:noFill/>
        </p:spPr>
        <p:txBody>
          <a:bodyPr wrap="square" rtlCol="0">
            <a:spAutoFit/>
          </a:bodyPr>
          <a:lstStyle/>
          <a:p>
            <a:r>
              <a:rPr lang="en-US" sz="1400" dirty="0">
                <a:solidFill>
                  <a:srgbClr val="0066FF"/>
                </a:solidFill>
              </a:rPr>
              <a:t>5. Promotion of public health and public mental health</a:t>
            </a:r>
          </a:p>
        </p:txBody>
      </p:sp>
      <p:sp>
        <p:nvSpPr>
          <p:cNvPr id="33" name="TextBox 32">
            <a:extLst>
              <a:ext uri="{FF2B5EF4-FFF2-40B4-BE49-F238E27FC236}">
                <a16:creationId xmlns:a16="http://schemas.microsoft.com/office/drawing/2014/main" id="{158EE7EC-D782-4E87-8661-80CA7C501D26}"/>
              </a:ext>
            </a:extLst>
          </p:cNvPr>
          <p:cNvSpPr txBox="1"/>
          <p:nvPr/>
        </p:nvSpPr>
        <p:spPr>
          <a:xfrm>
            <a:off x="73142" y="5862062"/>
            <a:ext cx="11556305" cy="307777"/>
          </a:xfrm>
          <a:prstGeom prst="rect">
            <a:avLst/>
          </a:prstGeom>
          <a:noFill/>
        </p:spPr>
        <p:txBody>
          <a:bodyPr wrap="none" rtlCol="0">
            <a:spAutoFit/>
          </a:bodyPr>
          <a:lstStyle/>
          <a:p>
            <a:r>
              <a:rPr lang="en-US" sz="1400" dirty="0">
                <a:solidFill>
                  <a:srgbClr val="008000"/>
                </a:solidFill>
              </a:rPr>
              <a:t>- less restrictive intervention cannot achieve safe and adequate care; its purpose is to ultimately to promote and re-establish patient’s autonomy and welfare </a:t>
            </a:r>
          </a:p>
        </p:txBody>
      </p:sp>
      <p:sp>
        <p:nvSpPr>
          <p:cNvPr id="34" name="TextBox 33">
            <a:extLst>
              <a:ext uri="{FF2B5EF4-FFF2-40B4-BE49-F238E27FC236}">
                <a16:creationId xmlns:a16="http://schemas.microsoft.com/office/drawing/2014/main" id="{0C1ABC1E-ED4D-4D8C-AA33-A1F392F5DEC8}"/>
              </a:ext>
            </a:extLst>
          </p:cNvPr>
          <p:cNvSpPr txBox="1"/>
          <p:nvPr/>
        </p:nvSpPr>
        <p:spPr>
          <a:xfrm>
            <a:off x="62075" y="5568626"/>
            <a:ext cx="2312171" cy="369332"/>
          </a:xfrm>
          <a:prstGeom prst="rect">
            <a:avLst/>
          </a:prstGeom>
          <a:noFill/>
        </p:spPr>
        <p:txBody>
          <a:bodyPr wrap="none" rtlCol="0">
            <a:spAutoFit/>
          </a:bodyPr>
          <a:lstStyle/>
          <a:p>
            <a:r>
              <a:rPr lang="en-US" dirty="0">
                <a:solidFill>
                  <a:srgbClr val="008000"/>
                </a:solidFill>
              </a:rPr>
              <a:t>Compulsory treatment</a:t>
            </a:r>
            <a:endParaRPr lang="hr-HR" dirty="0">
              <a:solidFill>
                <a:srgbClr val="008000"/>
              </a:solidFill>
            </a:endParaRPr>
          </a:p>
        </p:txBody>
      </p:sp>
      <p:cxnSp>
        <p:nvCxnSpPr>
          <p:cNvPr id="36" name="Straight Arrow Connector 35">
            <a:extLst>
              <a:ext uri="{FF2B5EF4-FFF2-40B4-BE49-F238E27FC236}">
                <a16:creationId xmlns:a16="http://schemas.microsoft.com/office/drawing/2014/main" id="{1790D0BB-D989-4FFA-8EC5-6CF66FF68FE0}"/>
              </a:ext>
            </a:extLst>
          </p:cNvPr>
          <p:cNvCxnSpPr>
            <a:cxnSpLocks/>
          </p:cNvCxnSpPr>
          <p:nvPr/>
        </p:nvCxnSpPr>
        <p:spPr>
          <a:xfrm flipH="1">
            <a:off x="96009" y="3363809"/>
            <a:ext cx="6336" cy="2363792"/>
          </a:xfrm>
          <a:prstGeom prst="straightConnector1">
            <a:avLst/>
          </a:prstGeom>
          <a:ln>
            <a:solidFill>
              <a:srgbClr val="008000"/>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1C6E0761-D1AE-4FDF-8C1D-B336EF84A271}"/>
              </a:ext>
            </a:extLst>
          </p:cNvPr>
          <p:cNvSpPr txBox="1"/>
          <p:nvPr/>
        </p:nvSpPr>
        <p:spPr>
          <a:xfrm>
            <a:off x="49575" y="5322950"/>
            <a:ext cx="3058401" cy="276999"/>
          </a:xfrm>
          <a:prstGeom prst="rect">
            <a:avLst/>
          </a:prstGeom>
          <a:noFill/>
        </p:spPr>
        <p:txBody>
          <a:bodyPr wrap="none" rtlCol="0">
            <a:spAutoFit/>
          </a:bodyPr>
          <a:lstStyle/>
          <a:p>
            <a:r>
              <a:rPr lang="en-US" sz="1200" dirty="0"/>
              <a:t>‘in accordance with local law’ when necessary</a:t>
            </a:r>
            <a:endParaRPr lang="hr-HR" sz="1200" dirty="0"/>
          </a:p>
        </p:txBody>
      </p:sp>
    </p:spTree>
    <p:extLst>
      <p:ext uri="{BB962C8B-B14F-4D97-AF65-F5344CB8AC3E}">
        <p14:creationId xmlns:p14="http://schemas.microsoft.com/office/powerpoint/2010/main" val="134941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down)">
                                      <p:cBhvr>
                                        <p:cTn id="14" dur="580">
                                          <p:stCondLst>
                                            <p:cond delay="0"/>
                                          </p:stCondLst>
                                        </p:cTn>
                                        <p:tgtEl>
                                          <p:spTgt spid="12"/>
                                        </p:tgtEl>
                                      </p:cBhvr>
                                    </p:animEffect>
                                    <p:anim calcmode="lin" valueType="num">
                                      <p:cBhvr>
                                        <p:cTn id="15"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0" dur="26">
                                          <p:stCondLst>
                                            <p:cond delay="650"/>
                                          </p:stCondLst>
                                        </p:cTn>
                                        <p:tgtEl>
                                          <p:spTgt spid="12"/>
                                        </p:tgtEl>
                                      </p:cBhvr>
                                      <p:to x="100000" y="60000"/>
                                    </p:animScale>
                                    <p:animScale>
                                      <p:cBhvr>
                                        <p:cTn id="21" dur="166" decel="50000">
                                          <p:stCondLst>
                                            <p:cond delay="676"/>
                                          </p:stCondLst>
                                        </p:cTn>
                                        <p:tgtEl>
                                          <p:spTgt spid="12"/>
                                        </p:tgtEl>
                                      </p:cBhvr>
                                      <p:to x="100000" y="100000"/>
                                    </p:animScale>
                                    <p:animScale>
                                      <p:cBhvr>
                                        <p:cTn id="22" dur="26">
                                          <p:stCondLst>
                                            <p:cond delay="1312"/>
                                          </p:stCondLst>
                                        </p:cTn>
                                        <p:tgtEl>
                                          <p:spTgt spid="12"/>
                                        </p:tgtEl>
                                      </p:cBhvr>
                                      <p:to x="100000" y="80000"/>
                                    </p:animScale>
                                    <p:animScale>
                                      <p:cBhvr>
                                        <p:cTn id="23" dur="166" decel="50000">
                                          <p:stCondLst>
                                            <p:cond delay="1338"/>
                                          </p:stCondLst>
                                        </p:cTn>
                                        <p:tgtEl>
                                          <p:spTgt spid="12"/>
                                        </p:tgtEl>
                                      </p:cBhvr>
                                      <p:to x="100000" y="100000"/>
                                    </p:animScale>
                                    <p:animScale>
                                      <p:cBhvr>
                                        <p:cTn id="24" dur="26">
                                          <p:stCondLst>
                                            <p:cond delay="1642"/>
                                          </p:stCondLst>
                                        </p:cTn>
                                        <p:tgtEl>
                                          <p:spTgt spid="12"/>
                                        </p:tgtEl>
                                      </p:cBhvr>
                                      <p:to x="100000" y="90000"/>
                                    </p:animScale>
                                    <p:animScale>
                                      <p:cBhvr>
                                        <p:cTn id="25" dur="166" decel="50000">
                                          <p:stCondLst>
                                            <p:cond delay="1668"/>
                                          </p:stCondLst>
                                        </p:cTn>
                                        <p:tgtEl>
                                          <p:spTgt spid="12"/>
                                        </p:tgtEl>
                                      </p:cBhvr>
                                      <p:to x="100000" y="100000"/>
                                    </p:animScale>
                                    <p:animScale>
                                      <p:cBhvr>
                                        <p:cTn id="26" dur="26">
                                          <p:stCondLst>
                                            <p:cond delay="1808"/>
                                          </p:stCondLst>
                                        </p:cTn>
                                        <p:tgtEl>
                                          <p:spTgt spid="12"/>
                                        </p:tgtEl>
                                      </p:cBhvr>
                                      <p:to x="100000" y="95000"/>
                                    </p:animScale>
                                    <p:animScale>
                                      <p:cBhvr>
                                        <p:cTn id="27" dur="166" decel="50000">
                                          <p:stCondLst>
                                            <p:cond delay="1834"/>
                                          </p:stCondLst>
                                        </p:cTn>
                                        <p:tgtEl>
                                          <p:spTgt spid="12"/>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1000"/>
                                        <p:tgtEl>
                                          <p:spTgt spid="17"/>
                                        </p:tgtEl>
                                      </p:cBhvr>
                                    </p:animEffect>
                                    <p:anim calcmode="lin" valueType="num">
                                      <p:cBhvr>
                                        <p:cTn id="33" dur="1000" fill="hold"/>
                                        <p:tgtEl>
                                          <p:spTgt spid="17"/>
                                        </p:tgtEl>
                                        <p:attrNameLst>
                                          <p:attrName>ppt_x</p:attrName>
                                        </p:attrNameLst>
                                      </p:cBhvr>
                                      <p:tavLst>
                                        <p:tav tm="0">
                                          <p:val>
                                            <p:strVal val="#ppt_x"/>
                                          </p:val>
                                        </p:tav>
                                        <p:tav tm="100000">
                                          <p:val>
                                            <p:strVal val="#ppt_x"/>
                                          </p:val>
                                        </p:tav>
                                      </p:tavLst>
                                    </p:anim>
                                    <p:anim calcmode="lin" valueType="num">
                                      <p:cBhvr>
                                        <p:cTn id="34" dur="1000" fill="hold"/>
                                        <p:tgtEl>
                                          <p:spTgt spid="1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1000"/>
                                        <p:tgtEl>
                                          <p:spTgt spid="18"/>
                                        </p:tgtEl>
                                      </p:cBhvr>
                                    </p:animEffect>
                                    <p:anim calcmode="lin" valueType="num">
                                      <p:cBhvr>
                                        <p:cTn id="38" dur="1000" fill="hold"/>
                                        <p:tgtEl>
                                          <p:spTgt spid="18"/>
                                        </p:tgtEl>
                                        <p:attrNameLst>
                                          <p:attrName>ppt_x</p:attrName>
                                        </p:attrNameLst>
                                      </p:cBhvr>
                                      <p:tavLst>
                                        <p:tav tm="0">
                                          <p:val>
                                            <p:strVal val="#ppt_x"/>
                                          </p:val>
                                        </p:tav>
                                        <p:tav tm="100000">
                                          <p:val>
                                            <p:strVal val="#ppt_x"/>
                                          </p:val>
                                        </p:tav>
                                      </p:tavLst>
                                    </p:anim>
                                    <p:anim calcmode="lin" valueType="num">
                                      <p:cBhvr>
                                        <p:cTn id="39" dur="1000" fill="hold"/>
                                        <p:tgtEl>
                                          <p:spTgt spid="1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1000"/>
                                        <p:tgtEl>
                                          <p:spTgt spid="19"/>
                                        </p:tgtEl>
                                      </p:cBhvr>
                                    </p:animEffect>
                                    <p:anim calcmode="lin" valueType="num">
                                      <p:cBhvr>
                                        <p:cTn id="43" dur="1000" fill="hold"/>
                                        <p:tgtEl>
                                          <p:spTgt spid="19"/>
                                        </p:tgtEl>
                                        <p:attrNameLst>
                                          <p:attrName>ppt_x</p:attrName>
                                        </p:attrNameLst>
                                      </p:cBhvr>
                                      <p:tavLst>
                                        <p:tav tm="0">
                                          <p:val>
                                            <p:strVal val="#ppt_x"/>
                                          </p:val>
                                        </p:tav>
                                        <p:tav tm="100000">
                                          <p:val>
                                            <p:strVal val="#ppt_x"/>
                                          </p:val>
                                        </p:tav>
                                      </p:tavLst>
                                    </p:anim>
                                    <p:anim calcmode="lin" valueType="num">
                                      <p:cBhvr>
                                        <p:cTn id="44" dur="1000" fill="hold"/>
                                        <p:tgtEl>
                                          <p:spTgt spid="1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1000"/>
                                        <p:tgtEl>
                                          <p:spTgt spid="20"/>
                                        </p:tgtEl>
                                      </p:cBhvr>
                                    </p:animEffect>
                                    <p:anim calcmode="lin" valueType="num">
                                      <p:cBhvr>
                                        <p:cTn id="48" dur="1000" fill="hold"/>
                                        <p:tgtEl>
                                          <p:spTgt spid="20"/>
                                        </p:tgtEl>
                                        <p:attrNameLst>
                                          <p:attrName>ppt_x</p:attrName>
                                        </p:attrNameLst>
                                      </p:cBhvr>
                                      <p:tavLst>
                                        <p:tav tm="0">
                                          <p:val>
                                            <p:strVal val="#ppt_x"/>
                                          </p:val>
                                        </p:tav>
                                        <p:tav tm="100000">
                                          <p:val>
                                            <p:strVal val="#ppt_x"/>
                                          </p:val>
                                        </p:tav>
                                      </p:tavLst>
                                    </p:anim>
                                    <p:anim calcmode="lin" valueType="num">
                                      <p:cBhvr>
                                        <p:cTn id="49" dur="1000" fill="hold"/>
                                        <p:tgtEl>
                                          <p:spTgt spid="2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1000"/>
                                        <p:tgtEl>
                                          <p:spTgt spid="21"/>
                                        </p:tgtEl>
                                      </p:cBhvr>
                                    </p:animEffect>
                                    <p:anim calcmode="lin" valueType="num">
                                      <p:cBhvr>
                                        <p:cTn id="53" dur="1000" fill="hold"/>
                                        <p:tgtEl>
                                          <p:spTgt spid="21"/>
                                        </p:tgtEl>
                                        <p:attrNameLst>
                                          <p:attrName>ppt_x</p:attrName>
                                        </p:attrNameLst>
                                      </p:cBhvr>
                                      <p:tavLst>
                                        <p:tav tm="0">
                                          <p:val>
                                            <p:strVal val="#ppt_x"/>
                                          </p:val>
                                        </p:tav>
                                        <p:tav tm="100000">
                                          <p:val>
                                            <p:strVal val="#ppt_x"/>
                                          </p:val>
                                        </p:tav>
                                      </p:tavLst>
                                    </p:anim>
                                    <p:anim calcmode="lin" valueType="num">
                                      <p:cBhvr>
                                        <p:cTn id="54" dur="1000" fill="hold"/>
                                        <p:tgtEl>
                                          <p:spTgt spid="2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1000"/>
                                        <p:tgtEl>
                                          <p:spTgt spid="23"/>
                                        </p:tgtEl>
                                      </p:cBhvr>
                                    </p:animEffect>
                                    <p:anim calcmode="lin" valueType="num">
                                      <p:cBhvr>
                                        <p:cTn id="58" dur="1000" fill="hold"/>
                                        <p:tgtEl>
                                          <p:spTgt spid="23"/>
                                        </p:tgtEl>
                                        <p:attrNameLst>
                                          <p:attrName>ppt_x</p:attrName>
                                        </p:attrNameLst>
                                      </p:cBhvr>
                                      <p:tavLst>
                                        <p:tav tm="0">
                                          <p:val>
                                            <p:strVal val="#ppt_x"/>
                                          </p:val>
                                        </p:tav>
                                        <p:tav tm="100000">
                                          <p:val>
                                            <p:strVal val="#ppt_x"/>
                                          </p:val>
                                        </p:tav>
                                      </p:tavLst>
                                    </p:anim>
                                    <p:anim calcmode="lin" valueType="num">
                                      <p:cBhvr>
                                        <p:cTn id="59" dur="1000" fill="hold"/>
                                        <p:tgtEl>
                                          <p:spTgt spid="2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1000"/>
                                        <p:tgtEl>
                                          <p:spTgt spid="24"/>
                                        </p:tgtEl>
                                      </p:cBhvr>
                                    </p:animEffect>
                                    <p:anim calcmode="lin" valueType="num">
                                      <p:cBhvr>
                                        <p:cTn id="63" dur="1000" fill="hold"/>
                                        <p:tgtEl>
                                          <p:spTgt spid="24"/>
                                        </p:tgtEl>
                                        <p:attrNameLst>
                                          <p:attrName>ppt_x</p:attrName>
                                        </p:attrNameLst>
                                      </p:cBhvr>
                                      <p:tavLst>
                                        <p:tav tm="0">
                                          <p:val>
                                            <p:strVal val="#ppt_x"/>
                                          </p:val>
                                        </p:tav>
                                        <p:tav tm="100000">
                                          <p:val>
                                            <p:strVal val="#ppt_x"/>
                                          </p:val>
                                        </p:tav>
                                      </p:tavLst>
                                    </p:anim>
                                    <p:anim calcmode="lin" valueType="num">
                                      <p:cBhvr>
                                        <p:cTn id="64" dur="1000" fill="hold"/>
                                        <p:tgtEl>
                                          <p:spTgt spid="2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1000"/>
                                        <p:tgtEl>
                                          <p:spTgt spid="25"/>
                                        </p:tgtEl>
                                      </p:cBhvr>
                                    </p:animEffect>
                                    <p:anim calcmode="lin" valueType="num">
                                      <p:cBhvr>
                                        <p:cTn id="68" dur="1000" fill="hold"/>
                                        <p:tgtEl>
                                          <p:spTgt spid="25"/>
                                        </p:tgtEl>
                                        <p:attrNameLst>
                                          <p:attrName>ppt_x</p:attrName>
                                        </p:attrNameLst>
                                      </p:cBhvr>
                                      <p:tavLst>
                                        <p:tav tm="0">
                                          <p:val>
                                            <p:strVal val="#ppt_x"/>
                                          </p:val>
                                        </p:tav>
                                        <p:tav tm="100000">
                                          <p:val>
                                            <p:strVal val="#ppt_x"/>
                                          </p:val>
                                        </p:tav>
                                      </p:tavLst>
                                    </p:anim>
                                    <p:anim calcmode="lin" valueType="num">
                                      <p:cBhvr>
                                        <p:cTn id="69" dur="1000" fill="hold"/>
                                        <p:tgtEl>
                                          <p:spTgt spid="2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1000"/>
                                        <p:tgtEl>
                                          <p:spTgt spid="26"/>
                                        </p:tgtEl>
                                      </p:cBhvr>
                                    </p:animEffect>
                                    <p:anim calcmode="lin" valueType="num">
                                      <p:cBhvr>
                                        <p:cTn id="73" dur="1000" fill="hold"/>
                                        <p:tgtEl>
                                          <p:spTgt spid="26"/>
                                        </p:tgtEl>
                                        <p:attrNameLst>
                                          <p:attrName>ppt_x</p:attrName>
                                        </p:attrNameLst>
                                      </p:cBhvr>
                                      <p:tavLst>
                                        <p:tav tm="0">
                                          <p:val>
                                            <p:strVal val="#ppt_x"/>
                                          </p:val>
                                        </p:tav>
                                        <p:tav tm="100000">
                                          <p:val>
                                            <p:strVal val="#ppt_x"/>
                                          </p:val>
                                        </p:tav>
                                      </p:tavLst>
                                    </p:anim>
                                    <p:anim calcmode="lin" valueType="num">
                                      <p:cBhvr>
                                        <p:cTn id="74" dur="1000" fill="hold"/>
                                        <p:tgtEl>
                                          <p:spTgt spid="2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1000"/>
                                        <p:tgtEl>
                                          <p:spTgt spid="27"/>
                                        </p:tgtEl>
                                      </p:cBhvr>
                                    </p:animEffect>
                                    <p:anim calcmode="lin" valueType="num">
                                      <p:cBhvr>
                                        <p:cTn id="78" dur="1000" fill="hold"/>
                                        <p:tgtEl>
                                          <p:spTgt spid="27"/>
                                        </p:tgtEl>
                                        <p:attrNameLst>
                                          <p:attrName>ppt_x</p:attrName>
                                        </p:attrNameLst>
                                      </p:cBhvr>
                                      <p:tavLst>
                                        <p:tav tm="0">
                                          <p:val>
                                            <p:strVal val="#ppt_x"/>
                                          </p:val>
                                        </p:tav>
                                        <p:tav tm="100000">
                                          <p:val>
                                            <p:strVal val="#ppt_x"/>
                                          </p:val>
                                        </p:tav>
                                      </p:tavLst>
                                    </p:anim>
                                    <p:anim calcmode="lin" valueType="num">
                                      <p:cBhvr>
                                        <p:cTn id="79" dur="1000" fill="hold"/>
                                        <p:tgtEl>
                                          <p:spTgt spid="27"/>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fade">
                                      <p:cBhvr>
                                        <p:cTn id="82" dur="1000"/>
                                        <p:tgtEl>
                                          <p:spTgt spid="14"/>
                                        </p:tgtEl>
                                      </p:cBhvr>
                                    </p:animEffect>
                                    <p:anim calcmode="lin" valueType="num">
                                      <p:cBhvr>
                                        <p:cTn id="83" dur="1000" fill="hold"/>
                                        <p:tgtEl>
                                          <p:spTgt spid="14"/>
                                        </p:tgtEl>
                                        <p:attrNameLst>
                                          <p:attrName>ppt_x</p:attrName>
                                        </p:attrNameLst>
                                      </p:cBhvr>
                                      <p:tavLst>
                                        <p:tav tm="0">
                                          <p:val>
                                            <p:strVal val="#ppt_x"/>
                                          </p:val>
                                        </p:tav>
                                        <p:tav tm="100000">
                                          <p:val>
                                            <p:strVal val="#ppt_x"/>
                                          </p:val>
                                        </p:tav>
                                      </p:tavLst>
                                    </p:anim>
                                    <p:anim calcmode="lin" valueType="num">
                                      <p:cBhvr>
                                        <p:cTn id="84" dur="1000" fill="hold"/>
                                        <p:tgtEl>
                                          <p:spTgt spid="14"/>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15"/>
                                        </p:tgtEl>
                                        <p:attrNameLst>
                                          <p:attrName>style.visibility</p:attrName>
                                        </p:attrNameLst>
                                      </p:cBhvr>
                                      <p:to>
                                        <p:strVal val="visible"/>
                                      </p:to>
                                    </p:set>
                                    <p:animEffect transition="in" filter="fade">
                                      <p:cBhvr>
                                        <p:cTn id="87" dur="1000"/>
                                        <p:tgtEl>
                                          <p:spTgt spid="15"/>
                                        </p:tgtEl>
                                      </p:cBhvr>
                                    </p:animEffect>
                                    <p:anim calcmode="lin" valueType="num">
                                      <p:cBhvr>
                                        <p:cTn id="88" dur="1000" fill="hold"/>
                                        <p:tgtEl>
                                          <p:spTgt spid="15"/>
                                        </p:tgtEl>
                                        <p:attrNameLst>
                                          <p:attrName>ppt_x</p:attrName>
                                        </p:attrNameLst>
                                      </p:cBhvr>
                                      <p:tavLst>
                                        <p:tav tm="0">
                                          <p:val>
                                            <p:strVal val="#ppt_x"/>
                                          </p:val>
                                        </p:tav>
                                        <p:tav tm="100000">
                                          <p:val>
                                            <p:strVal val="#ppt_x"/>
                                          </p:val>
                                        </p:tav>
                                      </p:tavLst>
                                    </p:anim>
                                    <p:anim calcmode="lin" valueType="num">
                                      <p:cBhvr>
                                        <p:cTn id="89" dur="1000" fill="hold"/>
                                        <p:tgtEl>
                                          <p:spTgt spid="15"/>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
                                        </p:tgtEl>
                                        <p:attrNameLst>
                                          <p:attrName>style.visibility</p:attrName>
                                        </p:attrNameLst>
                                      </p:cBhvr>
                                      <p:to>
                                        <p:strVal val="visible"/>
                                      </p:to>
                                    </p:set>
                                    <p:animEffect transition="in" filter="fade">
                                      <p:cBhvr>
                                        <p:cTn id="92" dur="1000"/>
                                        <p:tgtEl>
                                          <p:spTgt spid="6"/>
                                        </p:tgtEl>
                                      </p:cBhvr>
                                    </p:animEffect>
                                    <p:anim calcmode="lin" valueType="num">
                                      <p:cBhvr>
                                        <p:cTn id="93" dur="1000" fill="hold"/>
                                        <p:tgtEl>
                                          <p:spTgt spid="6"/>
                                        </p:tgtEl>
                                        <p:attrNameLst>
                                          <p:attrName>ppt_x</p:attrName>
                                        </p:attrNameLst>
                                      </p:cBhvr>
                                      <p:tavLst>
                                        <p:tav tm="0">
                                          <p:val>
                                            <p:strVal val="#ppt_x"/>
                                          </p:val>
                                        </p:tav>
                                        <p:tav tm="100000">
                                          <p:val>
                                            <p:strVal val="#ppt_x"/>
                                          </p:val>
                                        </p:tav>
                                      </p:tavLst>
                                    </p:anim>
                                    <p:anim calcmode="lin" valueType="num">
                                      <p:cBhvr>
                                        <p:cTn id="9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 presetClass="entr" presetSubtype="8" fill="hold" grpId="0" nodeType="click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additive="base">
                                        <p:cTn id="99" dur="500" fill="hold"/>
                                        <p:tgtEl>
                                          <p:spTgt spid="28"/>
                                        </p:tgtEl>
                                        <p:attrNameLst>
                                          <p:attrName>ppt_x</p:attrName>
                                        </p:attrNameLst>
                                      </p:cBhvr>
                                      <p:tavLst>
                                        <p:tav tm="0">
                                          <p:val>
                                            <p:strVal val="0-#ppt_w/2"/>
                                          </p:val>
                                        </p:tav>
                                        <p:tav tm="100000">
                                          <p:val>
                                            <p:strVal val="#ppt_x"/>
                                          </p:val>
                                        </p:tav>
                                      </p:tavLst>
                                    </p:anim>
                                    <p:anim calcmode="lin" valueType="num">
                                      <p:cBhvr additive="base">
                                        <p:cTn id="100" dur="500" fill="hold"/>
                                        <p:tgtEl>
                                          <p:spTgt spid="28"/>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500" fill="hold"/>
                                        <p:tgtEl>
                                          <p:spTgt spid="29"/>
                                        </p:tgtEl>
                                        <p:attrNameLst>
                                          <p:attrName>ppt_x</p:attrName>
                                        </p:attrNameLst>
                                      </p:cBhvr>
                                      <p:tavLst>
                                        <p:tav tm="0">
                                          <p:val>
                                            <p:strVal val="0-#ppt_w/2"/>
                                          </p:val>
                                        </p:tav>
                                        <p:tav tm="100000">
                                          <p:val>
                                            <p:strVal val="#ppt_x"/>
                                          </p:val>
                                        </p:tav>
                                      </p:tavLst>
                                    </p:anim>
                                    <p:anim calcmode="lin" valueType="num">
                                      <p:cBhvr additive="base">
                                        <p:cTn id="104" dur="500" fill="hold"/>
                                        <p:tgtEl>
                                          <p:spTgt spid="29"/>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30"/>
                                        </p:tgtEl>
                                        <p:attrNameLst>
                                          <p:attrName>style.visibility</p:attrName>
                                        </p:attrNameLst>
                                      </p:cBhvr>
                                      <p:to>
                                        <p:strVal val="visible"/>
                                      </p:to>
                                    </p:set>
                                    <p:anim calcmode="lin" valueType="num">
                                      <p:cBhvr additive="base">
                                        <p:cTn id="107" dur="500" fill="hold"/>
                                        <p:tgtEl>
                                          <p:spTgt spid="30"/>
                                        </p:tgtEl>
                                        <p:attrNameLst>
                                          <p:attrName>ppt_x</p:attrName>
                                        </p:attrNameLst>
                                      </p:cBhvr>
                                      <p:tavLst>
                                        <p:tav tm="0">
                                          <p:val>
                                            <p:strVal val="0-#ppt_w/2"/>
                                          </p:val>
                                        </p:tav>
                                        <p:tav tm="100000">
                                          <p:val>
                                            <p:strVal val="#ppt_x"/>
                                          </p:val>
                                        </p:tav>
                                      </p:tavLst>
                                    </p:anim>
                                    <p:anim calcmode="lin" valueType="num">
                                      <p:cBhvr additive="base">
                                        <p:cTn id="108" dur="500" fill="hold"/>
                                        <p:tgtEl>
                                          <p:spTgt spid="30"/>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500" fill="hold"/>
                                        <p:tgtEl>
                                          <p:spTgt spid="31"/>
                                        </p:tgtEl>
                                        <p:attrNameLst>
                                          <p:attrName>ppt_x</p:attrName>
                                        </p:attrNameLst>
                                      </p:cBhvr>
                                      <p:tavLst>
                                        <p:tav tm="0">
                                          <p:val>
                                            <p:strVal val="0-#ppt_w/2"/>
                                          </p:val>
                                        </p:tav>
                                        <p:tav tm="100000">
                                          <p:val>
                                            <p:strVal val="#ppt_x"/>
                                          </p:val>
                                        </p:tav>
                                      </p:tavLst>
                                    </p:anim>
                                    <p:anim calcmode="lin" valueType="num">
                                      <p:cBhvr additive="base">
                                        <p:cTn id="112" dur="500" fill="hold"/>
                                        <p:tgtEl>
                                          <p:spTgt spid="31"/>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 calcmode="lin" valueType="num">
                                      <p:cBhvr additive="base">
                                        <p:cTn id="115" dur="500" fill="hold"/>
                                        <p:tgtEl>
                                          <p:spTgt spid="32"/>
                                        </p:tgtEl>
                                        <p:attrNameLst>
                                          <p:attrName>ppt_x</p:attrName>
                                        </p:attrNameLst>
                                      </p:cBhvr>
                                      <p:tavLst>
                                        <p:tav tm="0">
                                          <p:val>
                                            <p:strVal val="0-#ppt_w/2"/>
                                          </p:val>
                                        </p:tav>
                                        <p:tav tm="100000">
                                          <p:val>
                                            <p:strVal val="#ppt_x"/>
                                          </p:val>
                                        </p:tav>
                                      </p:tavLst>
                                    </p:anim>
                                    <p:anim calcmode="lin" valueType="num">
                                      <p:cBhvr additive="base">
                                        <p:cTn id="116" dur="500" fill="hold"/>
                                        <p:tgtEl>
                                          <p:spTgt spid="32"/>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0"/>
                                  </p:stCondLst>
                                  <p:childTnLst>
                                    <p:set>
                                      <p:cBhvr>
                                        <p:cTn id="118" dur="1" fill="hold">
                                          <p:stCondLst>
                                            <p:cond delay="0"/>
                                          </p:stCondLst>
                                        </p:cTn>
                                        <p:tgtEl>
                                          <p:spTgt spid="22"/>
                                        </p:tgtEl>
                                        <p:attrNameLst>
                                          <p:attrName>style.visibility</p:attrName>
                                        </p:attrNameLst>
                                      </p:cBhvr>
                                      <p:to>
                                        <p:strVal val="visible"/>
                                      </p:to>
                                    </p:set>
                                    <p:anim calcmode="lin" valueType="num">
                                      <p:cBhvr additive="base">
                                        <p:cTn id="119" dur="500" fill="hold"/>
                                        <p:tgtEl>
                                          <p:spTgt spid="22"/>
                                        </p:tgtEl>
                                        <p:attrNameLst>
                                          <p:attrName>ppt_x</p:attrName>
                                        </p:attrNameLst>
                                      </p:cBhvr>
                                      <p:tavLst>
                                        <p:tav tm="0">
                                          <p:val>
                                            <p:strVal val="0-#ppt_w/2"/>
                                          </p:val>
                                        </p:tav>
                                        <p:tav tm="100000">
                                          <p:val>
                                            <p:strVal val="#ppt_x"/>
                                          </p:val>
                                        </p:tav>
                                      </p:tavLst>
                                    </p:anim>
                                    <p:anim calcmode="lin" valueType="num">
                                      <p:cBhvr additive="base">
                                        <p:cTn id="120"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2" presetClass="entr" presetSubtype="1" fill="hold" nodeType="clickEffect">
                                  <p:stCondLst>
                                    <p:cond delay="0"/>
                                  </p:stCondLst>
                                  <p:childTnLst>
                                    <p:set>
                                      <p:cBhvr>
                                        <p:cTn id="124" dur="1" fill="hold">
                                          <p:stCondLst>
                                            <p:cond delay="0"/>
                                          </p:stCondLst>
                                        </p:cTn>
                                        <p:tgtEl>
                                          <p:spTgt spid="36"/>
                                        </p:tgtEl>
                                        <p:attrNameLst>
                                          <p:attrName>style.visibility</p:attrName>
                                        </p:attrNameLst>
                                      </p:cBhvr>
                                      <p:to>
                                        <p:strVal val="visible"/>
                                      </p:to>
                                    </p:set>
                                    <p:anim calcmode="lin" valueType="num">
                                      <p:cBhvr additive="base">
                                        <p:cTn id="125" dur="500" fill="hold"/>
                                        <p:tgtEl>
                                          <p:spTgt spid="36"/>
                                        </p:tgtEl>
                                        <p:attrNameLst>
                                          <p:attrName>ppt_x</p:attrName>
                                        </p:attrNameLst>
                                      </p:cBhvr>
                                      <p:tavLst>
                                        <p:tav tm="0">
                                          <p:val>
                                            <p:strVal val="#ppt_x"/>
                                          </p:val>
                                        </p:tav>
                                        <p:tav tm="100000">
                                          <p:val>
                                            <p:strVal val="#ppt_x"/>
                                          </p:val>
                                        </p:tav>
                                      </p:tavLst>
                                    </p:anim>
                                    <p:anim calcmode="lin" valueType="num">
                                      <p:cBhvr additive="base">
                                        <p:cTn id="126" dur="500" fill="hold"/>
                                        <p:tgtEl>
                                          <p:spTgt spid="36"/>
                                        </p:tgtEl>
                                        <p:attrNameLst>
                                          <p:attrName>ppt_y</p:attrName>
                                        </p:attrNameLst>
                                      </p:cBhvr>
                                      <p:tavLst>
                                        <p:tav tm="0">
                                          <p:val>
                                            <p:strVal val="0-#ppt_h/2"/>
                                          </p:val>
                                        </p:tav>
                                        <p:tav tm="100000">
                                          <p:val>
                                            <p:strVal val="#ppt_y"/>
                                          </p:val>
                                        </p:tav>
                                      </p:tavLst>
                                    </p:anim>
                                  </p:childTnLst>
                                </p:cTn>
                              </p:par>
                              <p:par>
                                <p:cTn id="127" presetID="2" presetClass="entr" presetSubtype="1"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500" fill="hold"/>
                                        <p:tgtEl>
                                          <p:spTgt spid="34"/>
                                        </p:tgtEl>
                                        <p:attrNameLst>
                                          <p:attrName>ppt_x</p:attrName>
                                        </p:attrNameLst>
                                      </p:cBhvr>
                                      <p:tavLst>
                                        <p:tav tm="0">
                                          <p:val>
                                            <p:strVal val="#ppt_x"/>
                                          </p:val>
                                        </p:tav>
                                        <p:tav tm="100000">
                                          <p:val>
                                            <p:strVal val="#ppt_x"/>
                                          </p:val>
                                        </p:tav>
                                      </p:tavLst>
                                    </p:anim>
                                    <p:anim calcmode="lin" valueType="num">
                                      <p:cBhvr additive="base">
                                        <p:cTn id="130" dur="500" fill="hold"/>
                                        <p:tgtEl>
                                          <p:spTgt spid="34"/>
                                        </p:tgtEl>
                                        <p:attrNameLst>
                                          <p:attrName>ppt_y</p:attrName>
                                        </p:attrNameLst>
                                      </p:cBhvr>
                                      <p:tavLst>
                                        <p:tav tm="0">
                                          <p:val>
                                            <p:strVal val="0-#ppt_h/2"/>
                                          </p:val>
                                        </p:tav>
                                        <p:tav tm="100000">
                                          <p:val>
                                            <p:strVal val="#ppt_y"/>
                                          </p:val>
                                        </p:tav>
                                      </p:tavLst>
                                    </p:anim>
                                  </p:childTnLst>
                                </p:cTn>
                              </p:par>
                              <p:par>
                                <p:cTn id="131" presetID="2" presetClass="entr" presetSubtype="1" fill="hold" grpId="0" nodeType="withEffect">
                                  <p:stCondLst>
                                    <p:cond delay="0"/>
                                  </p:stCondLst>
                                  <p:childTnLst>
                                    <p:set>
                                      <p:cBhvr>
                                        <p:cTn id="132" dur="1" fill="hold">
                                          <p:stCondLst>
                                            <p:cond delay="0"/>
                                          </p:stCondLst>
                                        </p:cTn>
                                        <p:tgtEl>
                                          <p:spTgt spid="33"/>
                                        </p:tgtEl>
                                        <p:attrNameLst>
                                          <p:attrName>style.visibility</p:attrName>
                                        </p:attrNameLst>
                                      </p:cBhvr>
                                      <p:to>
                                        <p:strVal val="visible"/>
                                      </p:to>
                                    </p:set>
                                    <p:anim calcmode="lin" valueType="num">
                                      <p:cBhvr additive="base">
                                        <p:cTn id="133" dur="500" fill="hold"/>
                                        <p:tgtEl>
                                          <p:spTgt spid="33"/>
                                        </p:tgtEl>
                                        <p:attrNameLst>
                                          <p:attrName>ppt_x</p:attrName>
                                        </p:attrNameLst>
                                      </p:cBhvr>
                                      <p:tavLst>
                                        <p:tav tm="0">
                                          <p:val>
                                            <p:strVal val="#ppt_x"/>
                                          </p:val>
                                        </p:tav>
                                        <p:tav tm="100000">
                                          <p:val>
                                            <p:strVal val="#ppt_x"/>
                                          </p:val>
                                        </p:tav>
                                      </p:tavLst>
                                    </p:anim>
                                    <p:anim calcmode="lin" valueType="num">
                                      <p:cBhvr additive="base">
                                        <p:cTn id="134" dur="500" fill="hold"/>
                                        <p:tgtEl>
                                          <p:spTgt spid="33"/>
                                        </p:tgtEl>
                                        <p:attrNameLst>
                                          <p:attrName>ppt_y</p:attrName>
                                        </p:attrNameLst>
                                      </p:cBhvr>
                                      <p:tavLst>
                                        <p:tav tm="0">
                                          <p:val>
                                            <p:strVal val="0-#ppt_h/2"/>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47" presetClass="entr" presetSubtype="0" fill="hold" grpId="0" nodeType="click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fade">
                                      <p:cBhvr>
                                        <p:cTn id="139" dur="1000"/>
                                        <p:tgtEl>
                                          <p:spTgt spid="16"/>
                                        </p:tgtEl>
                                      </p:cBhvr>
                                    </p:animEffect>
                                    <p:anim calcmode="lin" valueType="num">
                                      <p:cBhvr>
                                        <p:cTn id="140" dur="1000" fill="hold"/>
                                        <p:tgtEl>
                                          <p:spTgt spid="16"/>
                                        </p:tgtEl>
                                        <p:attrNameLst>
                                          <p:attrName>ppt_x</p:attrName>
                                        </p:attrNameLst>
                                      </p:cBhvr>
                                      <p:tavLst>
                                        <p:tav tm="0">
                                          <p:val>
                                            <p:strVal val="#ppt_x"/>
                                          </p:val>
                                        </p:tav>
                                        <p:tav tm="100000">
                                          <p:val>
                                            <p:strVal val="#ppt_x"/>
                                          </p:val>
                                        </p:tav>
                                      </p:tavLst>
                                    </p:anim>
                                    <p:anim calcmode="lin" valueType="num">
                                      <p:cBhvr>
                                        <p:cTn id="14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6" grpId="0"/>
      <p:bldP spid="15" grpId="0"/>
      <p:bldP spid="16" grpId="0"/>
      <p:bldP spid="17" grpId="0"/>
      <p:bldP spid="18" grpId="0"/>
      <p:bldP spid="19" grpId="0"/>
      <p:bldP spid="20" grpId="0"/>
      <p:bldP spid="21" grpId="0"/>
      <p:bldP spid="23" grpId="0"/>
      <p:bldP spid="24" grpId="0"/>
      <p:bldP spid="25" grpId="0"/>
      <p:bldP spid="26" grpId="0"/>
      <p:bldP spid="27" grpId="0"/>
      <p:bldP spid="28" grpId="0"/>
      <p:bldP spid="29" grpId="0"/>
      <p:bldP spid="30" grpId="0"/>
      <p:bldP spid="31" grpId="0"/>
      <p:bldP spid="32" grpId="0"/>
      <p:bldP spid="33" grpId="0"/>
      <p:bldP spid="34" grpId="0"/>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11518" y="158265"/>
            <a:ext cx="11704675" cy="792661"/>
          </a:xfrm>
        </p:spPr>
        <p:txBody>
          <a:bodyPr>
            <a:normAutofit fontScale="90000"/>
          </a:bodyPr>
          <a:lstStyle/>
          <a:p>
            <a:r>
              <a:rPr lang="en-US" sz="2800" b="1" dirty="0">
                <a:solidFill>
                  <a:schemeClr val="tx2"/>
                </a:solidFill>
              </a:rPr>
              <a:t>International Standards and Mental Health – On the Threshold of the New Millennium</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243663" y="824156"/>
            <a:ext cx="11704674" cy="5209688"/>
          </a:xfrm>
        </p:spPr>
        <p:txBody>
          <a:bodyPr>
            <a:normAutofit/>
          </a:bodyPr>
          <a:lstStyle/>
          <a:p>
            <a:pPr lvl="1">
              <a:buClr>
                <a:schemeClr val="tx2"/>
              </a:buClr>
            </a:pPr>
            <a:endParaRPr lang="en-US" b="1" dirty="0"/>
          </a:p>
          <a:p>
            <a:pPr lvl="1">
              <a:buClr>
                <a:schemeClr val="tx2"/>
              </a:buClr>
            </a:pPr>
            <a:endParaRPr lang="en-US" sz="1200" b="1" dirty="0"/>
          </a:p>
          <a:p>
            <a:pPr lvl="1">
              <a:buClr>
                <a:schemeClr val="tx2"/>
              </a:buClr>
            </a:pPr>
            <a:endParaRPr lang="en-US" b="1" dirty="0"/>
          </a:p>
          <a:p>
            <a:pPr lvl="1">
              <a:buClr>
                <a:schemeClr val="tx2"/>
              </a:buClr>
            </a:pPr>
            <a:endParaRPr lang="en-US" dirty="0">
              <a:solidFill>
                <a:schemeClr val="tx2"/>
              </a:solidFill>
            </a:endParaRPr>
          </a:p>
          <a:p>
            <a:pPr lvl="1">
              <a:buClr>
                <a:schemeClr val="tx2"/>
              </a:buClr>
            </a:pPr>
            <a:endParaRPr lang="en-US" dirty="0">
              <a:solidFill>
                <a:schemeClr val="tx2"/>
              </a:solidFill>
            </a:endParaRPr>
          </a:p>
          <a:p>
            <a:pPr lvl="1">
              <a:buClr>
                <a:schemeClr val="tx2"/>
              </a:buClr>
            </a:pPr>
            <a:r>
              <a:rPr lang="en-US" dirty="0">
                <a:solidFill>
                  <a:schemeClr val="tx2"/>
                </a:solidFill>
              </a:rPr>
              <a:t>The Convention for the Protection of Human Rights and Dignity of the Human Being with regard to the Application of Biology and Medicine: Convention on Human Rights and Biomedicine (1997)</a:t>
            </a:r>
          </a:p>
          <a:p>
            <a:pPr lvl="1">
              <a:buClr>
                <a:schemeClr val="tx2"/>
              </a:buClr>
            </a:pPr>
            <a:endParaRPr lang="en-US" dirty="0">
              <a:solidFill>
                <a:schemeClr val="tx2"/>
              </a:solidFill>
            </a:endParaRPr>
          </a:p>
          <a:p>
            <a:pPr lvl="1">
              <a:buClr>
                <a:schemeClr val="tx2"/>
              </a:buClr>
            </a:pPr>
            <a:r>
              <a:rPr lang="en-US" dirty="0">
                <a:solidFill>
                  <a:schemeClr val="tx2"/>
                </a:solidFill>
              </a:rPr>
              <a:t>The Convention on the Rights of Persons with Disabilities (2006)</a:t>
            </a:r>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pic>
        <p:nvPicPr>
          <p:cNvPr id="6" name="Picture 5">
            <a:extLst>
              <a:ext uri="{FF2B5EF4-FFF2-40B4-BE49-F238E27FC236}">
                <a16:creationId xmlns:a16="http://schemas.microsoft.com/office/drawing/2014/main" id="{49F61307-2A97-4615-B5D7-0BA0F06EF86B}"/>
              </a:ext>
            </a:extLst>
          </p:cNvPr>
          <p:cNvPicPr>
            <a:picLocks noChangeAspect="1"/>
          </p:cNvPicPr>
          <p:nvPr/>
        </p:nvPicPr>
        <p:blipFill rotWithShape="1">
          <a:blip r:embed="rId4"/>
          <a:srcRect l="25727" t="20310" r="57878" b="60465"/>
          <a:stretch/>
        </p:blipFill>
        <p:spPr>
          <a:xfrm>
            <a:off x="7407283" y="1369244"/>
            <a:ext cx="1726032" cy="1138447"/>
          </a:xfrm>
          <a:prstGeom prst="rect">
            <a:avLst/>
          </a:prstGeom>
        </p:spPr>
      </p:pic>
      <p:pic>
        <p:nvPicPr>
          <p:cNvPr id="7" name="Picture 6">
            <a:extLst>
              <a:ext uri="{FF2B5EF4-FFF2-40B4-BE49-F238E27FC236}">
                <a16:creationId xmlns:a16="http://schemas.microsoft.com/office/drawing/2014/main" id="{8F152803-31D3-4914-8CBC-4E3DF557AEC8}"/>
              </a:ext>
            </a:extLst>
          </p:cNvPr>
          <p:cNvPicPr>
            <a:picLocks noChangeAspect="1"/>
          </p:cNvPicPr>
          <p:nvPr/>
        </p:nvPicPr>
        <p:blipFill rotWithShape="1">
          <a:blip r:embed="rId5"/>
          <a:srcRect l="27209" t="48837" r="53779" b="32093"/>
          <a:stretch/>
        </p:blipFill>
        <p:spPr>
          <a:xfrm>
            <a:off x="9742556" y="1408556"/>
            <a:ext cx="1950601" cy="1100568"/>
          </a:xfrm>
          <a:prstGeom prst="rect">
            <a:avLst/>
          </a:prstGeom>
        </p:spPr>
      </p:pic>
      <p:pic>
        <p:nvPicPr>
          <p:cNvPr id="1026" name="Picture 2" descr="Council of Europe - Wikipedia">
            <a:extLst>
              <a:ext uri="{FF2B5EF4-FFF2-40B4-BE49-F238E27FC236}">
                <a16:creationId xmlns:a16="http://schemas.microsoft.com/office/drawing/2014/main" id="{5FE81798-1E29-4B6E-BDC4-463EFCA99D8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1018" y="1483482"/>
            <a:ext cx="1120070" cy="89248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ile:Logo of the United Nations.svg - Wikipedia">
            <a:extLst>
              <a:ext uri="{FF2B5EF4-FFF2-40B4-BE49-F238E27FC236}">
                <a16:creationId xmlns:a16="http://schemas.microsoft.com/office/drawing/2014/main" id="{091B9A7F-8830-44C1-AA5B-C33A08D671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4061" y="4938877"/>
            <a:ext cx="2076999" cy="64263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ile:Office of the United Nations High Commissioner for Human Rights logo  in blue.png - Wikimedia Commons">
            <a:extLst>
              <a:ext uri="{FF2B5EF4-FFF2-40B4-BE49-F238E27FC236}">
                <a16:creationId xmlns:a16="http://schemas.microsoft.com/office/drawing/2014/main" id="{828D8896-B3DC-42BF-84F7-9102D461D0D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67246" y="4731717"/>
            <a:ext cx="2406502" cy="84979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6FE518EA-B31F-4443-BD17-98BEE303A7DA}"/>
              </a:ext>
            </a:extLst>
          </p:cNvPr>
          <p:cNvPicPr>
            <a:picLocks noChangeAspect="1"/>
          </p:cNvPicPr>
          <p:nvPr/>
        </p:nvPicPr>
        <p:blipFill rotWithShape="1">
          <a:blip r:embed="rId4"/>
          <a:srcRect l="25727" t="20310" r="57878" b="60465"/>
          <a:stretch/>
        </p:blipFill>
        <p:spPr>
          <a:xfrm>
            <a:off x="7107327" y="4919532"/>
            <a:ext cx="1726032" cy="1138447"/>
          </a:xfrm>
          <a:prstGeom prst="rect">
            <a:avLst/>
          </a:prstGeom>
        </p:spPr>
      </p:pic>
      <p:pic>
        <p:nvPicPr>
          <p:cNvPr id="15" name="Picture 14">
            <a:extLst>
              <a:ext uri="{FF2B5EF4-FFF2-40B4-BE49-F238E27FC236}">
                <a16:creationId xmlns:a16="http://schemas.microsoft.com/office/drawing/2014/main" id="{B91B5ED2-898F-4EB7-99DC-4ECCBCBBA61D}"/>
              </a:ext>
            </a:extLst>
          </p:cNvPr>
          <p:cNvPicPr>
            <a:picLocks noChangeAspect="1"/>
          </p:cNvPicPr>
          <p:nvPr/>
        </p:nvPicPr>
        <p:blipFill rotWithShape="1">
          <a:blip r:embed="rId5"/>
          <a:srcRect l="27209" t="48837" r="53779" b="32093"/>
          <a:stretch/>
        </p:blipFill>
        <p:spPr>
          <a:xfrm>
            <a:off x="9683614" y="4938876"/>
            <a:ext cx="1921756" cy="1084293"/>
          </a:xfrm>
          <a:prstGeom prst="rect">
            <a:avLst/>
          </a:prstGeom>
        </p:spPr>
      </p:pic>
      <p:sp>
        <p:nvSpPr>
          <p:cNvPr id="16" name="Rectangle 15">
            <a:extLst>
              <a:ext uri="{FF2B5EF4-FFF2-40B4-BE49-F238E27FC236}">
                <a16:creationId xmlns:a16="http://schemas.microsoft.com/office/drawing/2014/main" id="{49F967ED-7C52-42FE-A286-19FA45EFEB2A}"/>
              </a:ext>
            </a:extLst>
          </p:cNvPr>
          <p:cNvSpPr/>
          <p:nvPr/>
        </p:nvSpPr>
        <p:spPr>
          <a:xfrm>
            <a:off x="9709136" y="5354331"/>
            <a:ext cx="2053065" cy="637352"/>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hr-HR" sz="1200" dirty="0">
                <a:solidFill>
                  <a:schemeClr val="tx1"/>
                </a:solidFill>
              </a:rPr>
              <a:t>Signature: 30 Mar 2007</a:t>
            </a:r>
            <a:endParaRPr lang="en-US" sz="1200" dirty="0">
              <a:solidFill>
                <a:schemeClr val="tx1"/>
              </a:solidFill>
            </a:endParaRPr>
          </a:p>
          <a:p>
            <a:pPr marL="285750" indent="-285750">
              <a:buFont typeface="Arial" panose="020B0604020202020204" pitchFamily="34" charset="0"/>
              <a:buChar char="•"/>
            </a:pPr>
            <a:r>
              <a:rPr lang="en-US" sz="1200" dirty="0">
                <a:solidFill>
                  <a:schemeClr val="tx1"/>
                </a:solidFill>
              </a:rPr>
              <a:t>Ratification: 15 Aug 2007</a:t>
            </a:r>
            <a:r>
              <a:rPr lang="hr-HR" sz="1200" dirty="0">
                <a:solidFill>
                  <a:schemeClr val="tx1"/>
                </a:solidFill>
              </a:rPr>
              <a:t> </a:t>
            </a:r>
          </a:p>
        </p:txBody>
      </p:sp>
      <p:sp>
        <p:nvSpPr>
          <p:cNvPr id="17" name="Rectangle 16">
            <a:extLst>
              <a:ext uri="{FF2B5EF4-FFF2-40B4-BE49-F238E27FC236}">
                <a16:creationId xmlns:a16="http://schemas.microsoft.com/office/drawing/2014/main" id="{BA10BDA9-3522-4A97-AA76-2964BEC65739}"/>
              </a:ext>
            </a:extLst>
          </p:cNvPr>
          <p:cNvSpPr/>
          <p:nvPr/>
        </p:nvSpPr>
        <p:spPr>
          <a:xfrm>
            <a:off x="7105030" y="5354331"/>
            <a:ext cx="2076999" cy="691581"/>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hr-HR" sz="1200" dirty="0">
                <a:solidFill>
                  <a:schemeClr val="tx1"/>
                </a:solidFill>
              </a:rPr>
              <a:t>Signature: 30 Mar 2007</a:t>
            </a:r>
            <a:endParaRPr lang="en-US" sz="1200" dirty="0">
              <a:solidFill>
                <a:schemeClr val="tx1"/>
              </a:solidFill>
            </a:endParaRPr>
          </a:p>
          <a:p>
            <a:pPr marL="285750" indent="-285750">
              <a:buFont typeface="Arial" panose="020B0604020202020204" pitchFamily="34" charset="0"/>
              <a:buChar char="•"/>
            </a:pPr>
            <a:r>
              <a:rPr lang="en-US" sz="1200" dirty="0">
                <a:solidFill>
                  <a:schemeClr val="tx1"/>
                </a:solidFill>
              </a:rPr>
              <a:t>Ratification: 15 May 2009</a:t>
            </a:r>
            <a:r>
              <a:rPr lang="hr-HR" sz="1200" dirty="0">
                <a:solidFill>
                  <a:schemeClr val="tx1"/>
                </a:solidFill>
              </a:rPr>
              <a:t> </a:t>
            </a:r>
          </a:p>
        </p:txBody>
      </p:sp>
      <p:pic>
        <p:nvPicPr>
          <p:cNvPr id="10" name="Picture 9">
            <a:extLst>
              <a:ext uri="{FF2B5EF4-FFF2-40B4-BE49-F238E27FC236}">
                <a16:creationId xmlns:a16="http://schemas.microsoft.com/office/drawing/2014/main" id="{F6AB40B5-6FCA-42BE-8F0B-16DCDCA1436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950037" y="169851"/>
            <a:ext cx="870710" cy="928757"/>
          </a:xfrm>
          <a:prstGeom prst="rect">
            <a:avLst/>
          </a:prstGeom>
        </p:spPr>
      </p:pic>
    </p:spTree>
    <p:extLst>
      <p:ext uri="{BB962C8B-B14F-4D97-AF65-F5344CB8AC3E}">
        <p14:creationId xmlns:p14="http://schemas.microsoft.com/office/powerpoint/2010/main" val="7757620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3"/>
            <a:ext cx="11704675" cy="792661"/>
          </a:xfrm>
        </p:spPr>
        <p:txBody>
          <a:bodyPr>
            <a:normAutofit/>
          </a:bodyPr>
          <a:lstStyle/>
          <a:p>
            <a:r>
              <a:rPr lang="en-US" sz="2800" b="1" dirty="0">
                <a:solidFill>
                  <a:schemeClr val="tx2"/>
                </a:solidFill>
              </a:rPr>
              <a:t>The Convention on the Rights of Persons with Disabilities</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243662" y="552893"/>
            <a:ext cx="11518130" cy="5460943"/>
          </a:xfrm>
        </p:spPr>
        <p:txBody>
          <a:bodyPr>
            <a:normAutofit/>
          </a:bodyPr>
          <a:lstStyle/>
          <a:p>
            <a:pPr lvl="1">
              <a:buClr>
                <a:schemeClr val="tx2"/>
              </a:buClr>
            </a:pPr>
            <a:endParaRPr lang="en-US" b="1" dirty="0"/>
          </a:p>
          <a:p>
            <a:pPr>
              <a:buClr>
                <a:schemeClr val="tx2"/>
              </a:buClr>
            </a:pPr>
            <a:r>
              <a:rPr lang="en-US" b="1" dirty="0">
                <a:solidFill>
                  <a:schemeClr val="accent1"/>
                </a:solidFill>
              </a:rPr>
              <a:t>a turning point in the protection of the rights </a:t>
            </a:r>
          </a:p>
          <a:p>
            <a:pPr marL="0" indent="0">
              <a:buClr>
                <a:schemeClr val="tx2"/>
              </a:buClr>
              <a:buNone/>
            </a:pPr>
            <a:r>
              <a:rPr lang="en-US" b="1" dirty="0">
                <a:solidFill>
                  <a:schemeClr val="accent1"/>
                </a:solidFill>
              </a:rPr>
              <a:t>   of persons with disabilities</a:t>
            </a:r>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cxnSp>
        <p:nvCxnSpPr>
          <p:cNvPr id="7" name="Straight Arrow Connector 6">
            <a:extLst>
              <a:ext uri="{FF2B5EF4-FFF2-40B4-BE49-F238E27FC236}">
                <a16:creationId xmlns:a16="http://schemas.microsoft.com/office/drawing/2014/main" id="{642855EB-1F44-4384-9553-E699470CE5DB}"/>
              </a:ext>
            </a:extLst>
          </p:cNvPr>
          <p:cNvCxnSpPr/>
          <p:nvPr/>
        </p:nvCxnSpPr>
        <p:spPr>
          <a:xfrm>
            <a:off x="1156862" y="3397145"/>
            <a:ext cx="2232248" cy="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9" name="Rounded Rectangle 5">
            <a:extLst>
              <a:ext uri="{FF2B5EF4-FFF2-40B4-BE49-F238E27FC236}">
                <a16:creationId xmlns:a16="http://schemas.microsoft.com/office/drawing/2014/main" id="{465AB6B0-BC5B-4AF9-8CF2-F07BFDE2ABFC}"/>
              </a:ext>
            </a:extLst>
          </p:cNvPr>
          <p:cNvSpPr/>
          <p:nvPr/>
        </p:nvSpPr>
        <p:spPr>
          <a:xfrm>
            <a:off x="3647728" y="2225159"/>
            <a:ext cx="4896544" cy="187220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700" i="1" dirty="0"/>
              <a:t>is an evolving concept that </a:t>
            </a:r>
            <a:r>
              <a:rPr lang="en-US" sz="1700" i="1" u="sng" dirty="0"/>
              <a:t>results from the interaction between persons with </a:t>
            </a:r>
            <a:r>
              <a:rPr lang="en-US" sz="1700" i="1" u="sng" dirty="0">
                <a:solidFill>
                  <a:srgbClr val="C00000"/>
                </a:solidFill>
              </a:rPr>
              <a:t>impairments</a:t>
            </a:r>
            <a:r>
              <a:rPr lang="en-US" sz="1700" i="1" u="sng" dirty="0"/>
              <a:t> and attitudinal and environmental </a:t>
            </a:r>
            <a:r>
              <a:rPr lang="en-US" sz="1700" i="1" u="sng" dirty="0">
                <a:solidFill>
                  <a:srgbClr val="C00000"/>
                </a:solidFill>
              </a:rPr>
              <a:t>barriers</a:t>
            </a:r>
            <a:r>
              <a:rPr lang="en-US" sz="1700" i="1" dirty="0"/>
              <a:t> that </a:t>
            </a:r>
            <a:r>
              <a:rPr lang="en-US" sz="1700" i="1" dirty="0">
                <a:solidFill>
                  <a:srgbClr val="008000"/>
                </a:solidFill>
              </a:rPr>
              <a:t>hinders their full and effective participation in society on an equal basis with others</a:t>
            </a:r>
            <a:r>
              <a:rPr lang="hr-HR" sz="1700" dirty="0"/>
              <a:t>.</a:t>
            </a:r>
            <a:endParaRPr lang="en-US" sz="1700" dirty="0"/>
          </a:p>
          <a:p>
            <a:pPr algn="r"/>
            <a:r>
              <a:rPr lang="en-US" sz="1600" dirty="0"/>
              <a:t>Preamble (e)</a:t>
            </a:r>
            <a:endParaRPr lang="hr-HR" sz="1600" dirty="0"/>
          </a:p>
        </p:txBody>
      </p:sp>
      <p:cxnSp>
        <p:nvCxnSpPr>
          <p:cNvPr id="10" name="Straight Arrow Connector 9">
            <a:extLst>
              <a:ext uri="{FF2B5EF4-FFF2-40B4-BE49-F238E27FC236}">
                <a16:creationId xmlns:a16="http://schemas.microsoft.com/office/drawing/2014/main" id="{EAC8E76E-CCB5-442C-9149-DA4970A74131}"/>
              </a:ext>
            </a:extLst>
          </p:cNvPr>
          <p:cNvCxnSpPr>
            <a:stCxn id="9" idx="2"/>
          </p:cNvCxnSpPr>
          <p:nvPr/>
        </p:nvCxnSpPr>
        <p:spPr>
          <a:xfrm flipH="1">
            <a:off x="6095999" y="4097367"/>
            <a:ext cx="1" cy="717293"/>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11" name="Rounded Rectangle 9">
            <a:extLst>
              <a:ext uri="{FF2B5EF4-FFF2-40B4-BE49-F238E27FC236}">
                <a16:creationId xmlns:a16="http://schemas.microsoft.com/office/drawing/2014/main" id="{E6CF6B26-04DD-41F8-8A1A-1142991AEC03}"/>
              </a:ext>
            </a:extLst>
          </p:cNvPr>
          <p:cNvSpPr/>
          <p:nvPr/>
        </p:nvSpPr>
        <p:spPr>
          <a:xfrm>
            <a:off x="3268262" y="4814659"/>
            <a:ext cx="5655475" cy="123091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700" dirty="0">
                <a:cs typeface="Aharoni" panose="02010803020104030203" pitchFamily="2" charset="-79"/>
              </a:rPr>
              <a:t>Persons with disabilities include those who have long-term </a:t>
            </a:r>
            <a:r>
              <a:rPr lang="en-US" sz="1700" i="1" dirty="0">
                <a:solidFill>
                  <a:srgbClr val="008000"/>
                </a:solidFill>
                <a:cs typeface="Aharoni" panose="02010803020104030203" pitchFamily="2" charset="-79"/>
              </a:rPr>
              <a:t>physical</a:t>
            </a:r>
            <a:r>
              <a:rPr lang="en-US" sz="1700" dirty="0">
                <a:cs typeface="Aharoni" panose="02010803020104030203" pitchFamily="2" charset="-79"/>
              </a:rPr>
              <a:t>, </a:t>
            </a:r>
            <a:r>
              <a:rPr lang="en-US" sz="1700" i="1" dirty="0">
                <a:solidFill>
                  <a:srgbClr val="C00000"/>
                </a:solidFill>
                <a:cs typeface="Aharoni" panose="02010803020104030203" pitchFamily="2" charset="-79"/>
              </a:rPr>
              <a:t>mental</a:t>
            </a:r>
            <a:r>
              <a:rPr lang="en-US" sz="1700" dirty="0">
                <a:cs typeface="Aharoni" panose="02010803020104030203" pitchFamily="2" charset="-79"/>
              </a:rPr>
              <a:t>, </a:t>
            </a:r>
            <a:r>
              <a:rPr lang="en-US" sz="1700" dirty="0">
                <a:solidFill>
                  <a:srgbClr val="008000"/>
                </a:solidFill>
                <a:cs typeface="Aharoni" panose="02010803020104030203" pitchFamily="2" charset="-79"/>
              </a:rPr>
              <a:t>intellectual</a:t>
            </a:r>
            <a:r>
              <a:rPr lang="en-US" sz="1700" dirty="0">
                <a:cs typeface="Aharoni" panose="02010803020104030203" pitchFamily="2" charset="-79"/>
              </a:rPr>
              <a:t> or </a:t>
            </a:r>
            <a:r>
              <a:rPr lang="en-US" sz="1700" dirty="0">
                <a:solidFill>
                  <a:srgbClr val="008000"/>
                </a:solidFill>
                <a:cs typeface="Aharoni" panose="02010803020104030203" pitchFamily="2" charset="-79"/>
              </a:rPr>
              <a:t>sensory</a:t>
            </a:r>
            <a:r>
              <a:rPr lang="en-US" sz="1700" dirty="0">
                <a:cs typeface="Aharoni" panose="02010803020104030203" pitchFamily="2" charset="-79"/>
              </a:rPr>
              <a:t> </a:t>
            </a:r>
            <a:r>
              <a:rPr lang="en-US" sz="1700" dirty="0">
                <a:solidFill>
                  <a:srgbClr val="008000"/>
                </a:solidFill>
                <a:cs typeface="Aharoni" panose="02010803020104030203" pitchFamily="2" charset="-79"/>
              </a:rPr>
              <a:t>impairments</a:t>
            </a:r>
            <a:r>
              <a:rPr lang="vi-VN" sz="1700" dirty="0">
                <a:cs typeface="Aharoni" panose="02010803020104030203" pitchFamily="2" charset="-79"/>
              </a:rPr>
              <a:t>.</a:t>
            </a:r>
            <a:endParaRPr lang="en-US" sz="1700" dirty="0">
              <a:cs typeface="Aharoni" panose="02010803020104030203" pitchFamily="2" charset="-79"/>
            </a:endParaRPr>
          </a:p>
          <a:p>
            <a:pPr algn="r"/>
            <a:r>
              <a:rPr lang="en-US" sz="1600" dirty="0">
                <a:cs typeface="Aharoni" panose="02010803020104030203" pitchFamily="2" charset="-79"/>
              </a:rPr>
              <a:t>Art. 1</a:t>
            </a:r>
            <a:endParaRPr lang="vi-VN" sz="1600" dirty="0">
              <a:cs typeface="Aharoni" panose="02010803020104030203" pitchFamily="2" charset="-79"/>
            </a:endParaRPr>
          </a:p>
        </p:txBody>
      </p:sp>
      <p:sp>
        <p:nvSpPr>
          <p:cNvPr id="6" name="TextBox 5">
            <a:extLst>
              <a:ext uri="{FF2B5EF4-FFF2-40B4-BE49-F238E27FC236}">
                <a16:creationId xmlns:a16="http://schemas.microsoft.com/office/drawing/2014/main" id="{E46FCA90-067F-4613-B573-00D79808572E}"/>
              </a:ext>
            </a:extLst>
          </p:cNvPr>
          <p:cNvSpPr txBox="1"/>
          <p:nvPr/>
        </p:nvSpPr>
        <p:spPr>
          <a:xfrm>
            <a:off x="1387448" y="3027813"/>
            <a:ext cx="1021433" cy="369332"/>
          </a:xfrm>
          <a:prstGeom prst="rect">
            <a:avLst/>
          </a:prstGeom>
          <a:noFill/>
        </p:spPr>
        <p:txBody>
          <a:bodyPr wrap="none" rtlCol="0">
            <a:spAutoFit/>
          </a:bodyPr>
          <a:lstStyle/>
          <a:p>
            <a:r>
              <a:rPr lang="en-US" i="1" dirty="0">
                <a:solidFill>
                  <a:schemeClr val="accent1"/>
                </a:solidFill>
              </a:rPr>
              <a:t>disability</a:t>
            </a:r>
            <a:endParaRPr lang="hr-HR" dirty="0">
              <a:solidFill>
                <a:schemeClr val="accent1"/>
              </a:solidFill>
            </a:endParaRPr>
          </a:p>
        </p:txBody>
      </p:sp>
      <p:pic>
        <p:nvPicPr>
          <p:cNvPr id="14" name="Picture 13">
            <a:extLst>
              <a:ext uri="{FF2B5EF4-FFF2-40B4-BE49-F238E27FC236}">
                <a16:creationId xmlns:a16="http://schemas.microsoft.com/office/drawing/2014/main" id="{7B9AC741-5341-44E2-A956-F0B74BA9E8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06662" y="2489618"/>
            <a:ext cx="821742" cy="821742"/>
          </a:xfrm>
          <a:prstGeom prst="rect">
            <a:avLst/>
          </a:prstGeom>
        </p:spPr>
      </p:pic>
      <p:pic>
        <p:nvPicPr>
          <p:cNvPr id="1028" name="Picture 4" descr="13th session of the Conference of States Parties to the CRPD | United  Nations Enable">
            <a:extLst>
              <a:ext uri="{FF2B5EF4-FFF2-40B4-BE49-F238E27FC236}">
                <a16:creationId xmlns:a16="http://schemas.microsoft.com/office/drawing/2014/main" id="{8B068332-B1FE-4DF9-95C0-B683C232A4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95062" y="83749"/>
            <a:ext cx="2176437" cy="1224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2391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3"/>
            <a:ext cx="11704675" cy="792661"/>
          </a:xfrm>
        </p:spPr>
        <p:txBody>
          <a:bodyPr>
            <a:normAutofit/>
          </a:bodyPr>
          <a:lstStyle/>
          <a:p>
            <a:r>
              <a:rPr lang="en-US" sz="2800" b="1" dirty="0">
                <a:solidFill>
                  <a:schemeClr val="tx2"/>
                </a:solidFill>
              </a:rPr>
              <a:t>The Convention on the Rights of Persons with Disabilities</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60986" y="1043645"/>
            <a:ext cx="11704674" cy="4981221"/>
          </a:xfrm>
        </p:spPr>
        <p:txBody>
          <a:bodyPr>
            <a:normAutofit/>
          </a:bodyPr>
          <a:lstStyle/>
          <a:p>
            <a:pPr lvl="1">
              <a:buClr>
                <a:schemeClr val="tx2"/>
              </a:buClr>
            </a:pPr>
            <a:endParaRPr lang="en-US" b="1" dirty="0"/>
          </a:p>
          <a:p>
            <a:pPr lvl="1">
              <a:buClr>
                <a:schemeClr val="tx2"/>
              </a:buClr>
            </a:pPr>
            <a:endParaRPr lang="en-US" sz="1200" b="1" dirty="0"/>
          </a:p>
          <a:p>
            <a:pPr lvl="1">
              <a:buClr>
                <a:schemeClr val="tx2"/>
              </a:buClr>
            </a:pPr>
            <a:endParaRPr lang="en-US" b="1" dirty="0"/>
          </a:p>
          <a:p>
            <a:pPr lvl="1">
              <a:buClr>
                <a:schemeClr val="tx2"/>
              </a:buClr>
            </a:pPr>
            <a:r>
              <a:rPr lang="en-US" sz="2200" dirty="0"/>
              <a:t>Respect for inherent dignity, individual autonomy including the freedom to make one's own choices, and independence of persons;</a:t>
            </a:r>
          </a:p>
          <a:p>
            <a:pPr lvl="1">
              <a:buClr>
                <a:schemeClr val="tx2"/>
              </a:buClr>
            </a:pPr>
            <a:r>
              <a:rPr lang="en-US" sz="2200" dirty="0"/>
              <a:t>Non-discrimination;</a:t>
            </a:r>
          </a:p>
          <a:p>
            <a:pPr lvl="1">
              <a:buClr>
                <a:schemeClr val="tx2"/>
              </a:buClr>
            </a:pPr>
            <a:r>
              <a:rPr lang="en-US" sz="2200" dirty="0"/>
              <a:t>Full and effective participation and inclusion in society;</a:t>
            </a:r>
          </a:p>
          <a:p>
            <a:pPr lvl="1">
              <a:buClr>
                <a:schemeClr val="tx2"/>
              </a:buClr>
            </a:pPr>
            <a:r>
              <a:rPr lang="en-US" sz="2200" dirty="0"/>
              <a:t>Respect for difference and acceptance of persons with disabilities as part of human diversity and humanity;</a:t>
            </a:r>
          </a:p>
          <a:p>
            <a:pPr lvl="1">
              <a:buClr>
                <a:schemeClr val="tx2"/>
              </a:buClr>
            </a:pPr>
            <a:r>
              <a:rPr lang="en-US" sz="2200" dirty="0"/>
              <a:t>Equality of opportunity;</a:t>
            </a:r>
          </a:p>
          <a:p>
            <a:pPr lvl="1">
              <a:buClr>
                <a:schemeClr val="tx2"/>
              </a:buClr>
            </a:pPr>
            <a:r>
              <a:rPr lang="en-US" sz="2200" dirty="0"/>
              <a:t>Accessibility;</a:t>
            </a:r>
          </a:p>
          <a:p>
            <a:pPr lvl="1">
              <a:buClr>
                <a:schemeClr val="tx2"/>
              </a:buClr>
            </a:pPr>
            <a:r>
              <a:rPr lang="en-US" sz="2200" dirty="0"/>
              <a:t>Equality between men and women;</a:t>
            </a:r>
          </a:p>
          <a:p>
            <a:pPr lvl="1">
              <a:buClr>
                <a:schemeClr val="tx2"/>
              </a:buClr>
            </a:pPr>
            <a:r>
              <a:rPr lang="en-US" sz="2200" dirty="0"/>
              <a:t>Respect for the evolving capacities of children with disabilities and respect for the right of children with disabilities to preserve their identities.</a:t>
            </a:r>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7" name="Rounded Rectangle 3">
            <a:extLst>
              <a:ext uri="{FF2B5EF4-FFF2-40B4-BE49-F238E27FC236}">
                <a16:creationId xmlns:a16="http://schemas.microsoft.com/office/drawing/2014/main" id="{64E85AAB-547E-41EB-8DE4-F59B904CB3C6}"/>
              </a:ext>
            </a:extLst>
          </p:cNvPr>
          <p:cNvSpPr/>
          <p:nvPr/>
        </p:nvSpPr>
        <p:spPr>
          <a:xfrm>
            <a:off x="1994326" y="978071"/>
            <a:ext cx="2049427" cy="556598"/>
          </a:xfrm>
          <a:prstGeom prst="roundRect">
            <a:avLst/>
          </a:prstGeom>
          <a:ln w="19050">
            <a:solidFill>
              <a:srgbClr val="C0000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US" sz="2200" dirty="0"/>
              <a:t>Basic Principles</a:t>
            </a:r>
            <a:endParaRPr lang="hr-HR" sz="2200" dirty="0"/>
          </a:p>
        </p:txBody>
      </p:sp>
      <p:pic>
        <p:nvPicPr>
          <p:cNvPr id="9" name="Picture 8">
            <a:extLst>
              <a:ext uri="{FF2B5EF4-FFF2-40B4-BE49-F238E27FC236}">
                <a16:creationId xmlns:a16="http://schemas.microsoft.com/office/drawing/2014/main" id="{F8311FF4-F489-4024-9564-F938DB03D6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6530" y="833134"/>
            <a:ext cx="1046973" cy="1196540"/>
          </a:xfrm>
          <a:prstGeom prst="rect">
            <a:avLst/>
          </a:prstGeom>
        </p:spPr>
      </p:pic>
      <p:pic>
        <p:nvPicPr>
          <p:cNvPr id="10" name="Picture 4" descr="13th session of the Conference of States Parties to the CRPD | United  Nations Enable">
            <a:extLst>
              <a:ext uri="{FF2B5EF4-FFF2-40B4-BE49-F238E27FC236}">
                <a16:creationId xmlns:a16="http://schemas.microsoft.com/office/drawing/2014/main" id="{6C081680-4A0A-4E1B-B006-1FC2F49709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95062" y="83749"/>
            <a:ext cx="2176437" cy="12242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F1863F5-130F-4922-B980-7594B70A1CA7}"/>
              </a:ext>
            </a:extLst>
          </p:cNvPr>
          <p:cNvSpPr txBox="1"/>
          <p:nvPr/>
        </p:nvSpPr>
        <p:spPr>
          <a:xfrm>
            <a:off x="6265614" y="4197835"/>
            <a:ext cx="4472250" cy="646331"/>
          </a:xfrm>
          <a:prstGeom prst="rect">
            <a:avLst/>
          </a:prstGeom>
          <a:noFill/>
        </p:spPr>
        <p:txBody>
          <a:bodyPr wrap="none" rtlCol="0">
            <a:spAutoFit/>
          </a:bodyPr>
          <a:lstStyle/>
          <a:p>
            <a:r>
              <a:rPr lang="en-US" dirty="0">
                <a:solidFill>
                  <a:srgbClr val="008000"/>
                </a:solidFill>
              </a:rPr>
              <a:t>The Committee on the Rights of Persons with </a:t>
            </a:r>
          </a:p>
          <a:p>
            <a:r>
              <a:rPr lang="en-US" dirty="0">
                <a:solidFill>
                  <a:srgbClr val="008000"/>
                </a:solidFill>
              </a:rPr>
              <a:t>Disabilities – a monitoring body</a:t>
            </a:r>
            <a:endParaRPr lang="hr-HR" dirty="0">
              <a:solidFill>
                <a:srgbClr val="008000"/>
              </a:solidFill>
            </a:endParaRPr>
          </a:p>
        </p:txBody>
      </p:sp>
    </p:spTree>
    <p:extLst>
      <p:ext uri="{BB962C8B-B14F-4D97-AF65-F5344CB8AC3E}">
        <p14:creationId xmlns:p14="http://schemas.microsoft.com/office/powerpoint/2010/main" val="1099858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80">
                                          <p:stCondLst>
                                            <p:cond delay="0"/>
                                          </p:stCondLst>
                                        </p:cTn>
                                        <p:tgtEl>
                                          <p:spTgt spid="11"/>
                                        </p:tgtEl>
                                      </p:cBhvr>
                                    </p:animEffect>
                                    <p:anim calcmode="lin" valueType="num">
                                      <p:cBhvr>
                                        <p:cTn id="8"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3" dur="26">
                                          <p:stCondLst>
                                            <p:cond delay="650"/>
                                          </p:stCondLst>
                                        </p:cTn>
                                        <p:tgtEl>
                                          <p:spTgt spid="11"/>
                                        </p:tgtEl>
                                      </p:cBhvr>
                                      <p:to x="100000" y="60000"/>
                                    </p:animScale>
                                    <p:animScale>
                                      <p:cBhvr>
                                        <p:cTn id="14" dur="166" decel="50000">
                                          <p:stCondLst>
                                            <p:cond delay="676"/>
                                          </p:stCondLst>
                                        </p:cTn>
                                        <p:tgtEl>
                                          <p:spTgt spid="11"/>
                                        </p:tgtEl>
                                      </p:cBhvr>
                                      <p:to x="100000" y="100000"/>
                                    </p:animScale>
                                    <p:animScale>
                                      <p:cBhvr>
                                        <p:cTn id="15" dur="26">
                                          <p:stCondLst>
                                            <p:cond delay="1312"/>
                                          </p:stCondLst>
                                        </p:cTn>
                                        <p:tgtEl>
                                          <p:spTgt spid="11"/>
                                        </p:tgtEl>
                                      </p:cBhvr>
                                      <p:to x="100000" y="80000"/>
                                    </p:animScale>
                                    <p:animScale>
                                      <p:cBhvr>
                                        <p:cTn id="16" dur="166" decel="50000">
                                          <p:stCondLst>
                                            <p:cond delay="1338"/>
                                          </p:stCondLst>
                                        </p:cTn>
                                        <p:tgtEl>
                                          <p:spTgt spid="11"/>
                                        </p:tgtEl>
                                      </p:cBhvr>
                                      <p:to x="100000" y="100000"/>
                                    </p:animScale>
                                    <p:animScale>
                                      <p:cBhvr>
                                        <p:cTn id="17" dur="26">
                                          <p:stCondLst>
                                            <p:cond delay="1642"/>
                                          </p:stCondLst>
                                        </p:cTn>
                                        <p:tgtEl>
                                          <p:spTgt spid="11"/>
                                        </p:tgtEl>
                                      </p:cBhvr>
                                      <p:to x="100000" y="90000"/>
                                    </p:animScale>
                                    <p:animScale>
                                      <p:cBhvr>
                                        <p:cTn id="18" dur="166" decel="50000">
                                          <p:stCondLst>
                                            <p:cond delay="1668"/>
                                          </p:stCondLst>
                                        </p:cTn>
                                        <p:tgtEl>
                                          <p:spTgt spid="11"/>
                                        </p:tgtEl>
                                      </p:cBhvr>
                                      <p:to x="100000" y="100000"/>
                                    </p:animScale>
                                    <p:animScale>
                                      <p:cBhvr>
                                        <p:cTn id="19" dur="26">
                                          <p:stCondLst>
                                            <p:cond delay="1808"/>
                                          </p:stCondLst>
                                        </p:cTn>
                                        <p:tgtEl>
                                          <p:spTgt spid="11"/>
                                        </p:tgtEl>
                                      </p:cBhvr>
                                      <p:to x="100000" y="95000"/>
                                    </p:animScale>
                                    <p:animScale>
                                      <p:cBhvr>
                                        <p:cTn id="20"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3"/>
            <a:ext cx="11704675" cy="792661"/>
          </a:xfrm>
        </p:spPr>
        <p:txBody>
          <a:bodyPr>
            <a:normAutofit fontScale="90000"/>
          </a:bodyPr>
          <a:lstStyle/>
          <a:p>
            <a:r>
              <a:rPr lang="en-US" sz="2800" b="1" dirty="0">
                <a:solidFill>
                  <a:schemeClr val="tx2"/>
                </a:solidFill>
              </a:rPr>
              <a:t>The Implementation of International Standards in national Law – Croatia Experience</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243663" y="824156"/>
            <a:ext cx="11704674" cy="5209688"/>
          </a:xfrm>
        </p:spPr>
        <p:txBody>
          <a:bodyPr>
            <a:normAutofit/>
          </a:bodyPr>
          <a:lstStyle/>
          <a:p>
            <a:pPr lvl="1">
              <a:buClr>
                <a:schemeClr val="tx2"/>
              </a:buClr>
            </a:pPr>
            <a:endParaRPr lang="en-US" b="1" dirty="0"/>
          </a:p>
          <a:p>
            <a:pPr lvl="1">
              <a:buClr>
                <a:schemeClr val="tx2"/>
              </a:buClr>
            </a:pPr>
            <a:endParaRPr lang="en-US" sz="1200" b="1"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6" name="Rectangle 5">
            <a:extLst>
              <a:ext uri="{FF2B5EF4-FFF2-40B4-BE49-F238E27FC236}">
                <a16:creationId xmlns:a16="http://schemas.microsoft.com/office/drawing/2014/main" id="{A1426578-5485-46DD-9EB8-D5754EC4672F}"/>
              </a:ext>
            </a:extLst>
          </p:cNvPr>
          <p:cNvSpPr/>
          <p:nvPr/>
        </p:nvSpPr>
        <p:spPr>
          <a:xfrm>
            <a:off x="627321" y="898209"/>
            <a:ext cx="7931888" cy="914400"/>
          </a:xfrm>
          <a:prstGeom prst="rect">
            <a:avLst/>
          </a:prstGeom>
          <a:ln w="19050">
            <a:prstDash val="dashDot"/>
          </a:ln>
        </p:spPr>
        <p:style>
          <a:lnRef idx="2">
            <a:schemeClr val="accent5"/>
          </a:lnRef>
          <a:fillRef idx="1">
            <a:schemeClr val="lt1"/>
          </a:fillRef>
          <a:effectRef idx="0">
            <a:schemeClr val="accent5"/>
          </a:effectRef>
          <a:fontRef idx="minor">
            <a:schemeClr val="dk1"/>
          </a:fontRef>
        </p:style>
        <p:txBody>
          <a:bodyPr rtlCol="0" anchor="ctr"/>
          <a:lstStyle/>
          <a:p>
            <a:pPr algn="ctr"/>
            <a:r>
              <a:rPr lang="en-US" dirty="0"/>
              <a:t>The legal position of persons with mental disorders in Croatia until the adoption of the 1997 Law on Protection of Persons with Mental Difficulties</a:t>
            </a:r>
            <a:endParaRPr lang="hr-HR" dirty="0"/>
          </a:p>
        </p:txBody>
      </p:sp>
      <p:sp>
        <p:nvSpPr>
          <p:cNvPr id="9" name="Content Placeholder 2">
            <a:extLst>
              <a:ext uri="{FF2B5EF4-FFF2-40B4-BE49-F238E27FC236}">
                <a16:creationId xmlns:a16="http://schemas.microsoft.com/office/drawing/2014/main" id="{A371CC3F-412C-46D6-83DF-42BAF232D95D}"/>
              </a:ext>
            </a:extLst>
          </p:cNvPr>
          <p:cNvSpPr txBox="1">
            <a:spLocks/>
          </p:cNvSpPr>
          <p:nvPr/>
        </p:nvSpPr>
        <p:spPr>
          <a:xfrm>
            <a:off x="2508295" y="4733003"/>
            <a:ext cx="1234480" cy="3669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t>1934</a:t>
            </a:r>
            <a:endParaRPr lang="hr-HR" sz="1800" dirty="0"/>
          </a:p>
        </p:txBody>
      </p:sp>
      <p:cxnSp>
        <p:nvCxnSpPr>
          <p:cNvPr id="10" name="Straight Arrow Connector 9">
            <a:extLst>
              <a:ext uri="{FF2B5EF4-FFF2-40B4-BE49-F238E27FC236}">
                <a16:creationId xmlns:a16="http://schemas.microsoft.com/office/drawing/2014/main" id="{311F34C3-16C4-4C32-B721-AF83F555A51A}"/>
              </a:ext>
            </a:extLst>
          </p:cNvPr>
          <p:cNvCxnSpPr/>
          <p:nvPr/>
        </p:nvCxnSpPr>
        <p:spPr>
          <a:xfrm>
            <a:off x="2301186" y="4494002"/>
            <a:ext cx="8029167" cy="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2A0065-8E51-41D1-AE76-F2F15C3CE295}"/>
              </a:ext>
            </a:extLst>
          </p:cNvPr>
          <p:cNvSpPr/>
          <p:nvPr/>
        </p:nvSpPr>
        <p:spPr>
          <a:xfrm>
            <a:off x="2164279" y="2323179"/>
            <a:ext cx="1922512" cy="91440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pl-PL" dirty="0"/>
              <a:t>Law on Non-Contentious Procedure</a:t>
            </a:r>
            <a:endParaRPr lang="hr-HR" dirty="0"/>
          </a:p>
        </p:txBody>
      </p:sp>
      <p:sp>
        <p:nvSpPr>
          <p:cNvPr id="12" name="Rectangle 11">
            <a:extLst>
              <a:ext uri="{FF2B5EF4-FFF2-40B4-BE49-F238E27FC236}">
                <a16:creationId xmlns:a16="http://schemas.microsoft.com/office/drawing/2014/main" id="{53202621-1B81-4B7E-9A5F-656EFFD7B8E6}"/>
              </a:ext>
            </a:extLst>
          </p:cNvPr>
          <p:cNvSpPr/>
          <p:nvPr/>
        </p:nvSpPr>
        <p:spPr>
          <a:xfrm>
            <a:off x="5325522" y="2323179"/>
            <a:ext cx="3024336" cy="91440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dirty="0"/>
              <a:t>Law on Health Care and Health Insurance</a:t>
            </a:r>
            <a:endParaRPr lang="hr-HR" dirty="0"/>
          </a:p>
        </p:txBody>
      </p:sp>
      <p:sp>
        <p:nvSpPr>
          <p:cNvPr id="13" name="Content Placeholder 2">
            <a:extLst>
              <a:ext uri="{FF2B5EF4-FFF2-40B4-BE49-F238E27FC236}">
                <a16:creationId xmlns:a16="http://schemas.microsoft.com/office/drawing/2014/main" id="{57555D55-FC30-4CD3-A893-04DDD2F8DC62}"/>
              </a:ext>
            </a:extLst>
          </p:cNvPr>
          <p:cNvSpPr txBox="1">
            <a:spLocks/>
          </p:cNvSpPr>
          <p:nvPr/>
        </p:nvSpPr>
        <p:spPr>
          <a:xfrm>
            <a:off x="8751074" y="4733003"/>
            <a:ext cx="1234480" cy="366936"/>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r>
              <a:rPr lang="en-US" sz="1800" dirty="0"/>
              <a:t>1993</a:t>
            </a:r>
            <a:endParaRPr lang="hr-HR" sz="1800" dirty="0"/>
          </a:p>
        </p:txBody>
      </p:sp>
      <p:sp>
        <p:nvSpPr>
          <p:cNvPr id="14" name="Content Placeholder 2">
            <a:extLst>
              <a:ext uri="{FF2B5EF4-FFF2-40B4-BE49-F238E27FC236}">
                <a16:creationId xmlns:a16="http://schemas.microsoft.com/office/drawing/2014/main" id="{F9A0AB00-DA22-4CD3-BFC4-10917D3369A4}"/>
              </a:ext>
            </a:extLst>
          </p:cNvPr>
          <p:cNvSpPr txBox="1">
            <a:spLocks/>
          </p:cNvSpPr>
          <p:nvPr/>
        </p:nvSpPr>
        <p:spPr>
          <a:xfrm>
            <a:off x="7516594" y="4733003"/>
            <a:ext cx="1234480" cy="366936"/>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r>
              <a:rPr lang="en-US" sz="1800" dirty="0"/>
              <a:t>1980</a:t>
            </a:r>
            <a:endParaRPr lang="hr-HR" sz="1800" dirty="0"/>
          </a:p>
        </p:txBody>
      </p:sp>
      <p:sp>
        <p:nvSpPr>
          <p:cNvPr id="15" name="Rectangle 14">
            <a:extLst>
              <a:ext uri="{FF2B5EF4-FFF2-40B4-BE49-F238E27FC236}">
                <a16:creationId xmlns:a16="http://schemas.microsoft.com/office/drawing/2014/main" id="{26F2F0C7-D892-4A11-A5AF-C622D48B1E14}"/>
              </a:ext>
            </a:extLst>
          </p:cNvPr>
          <p:cNvSpPr/>
          <p:nvPr/>
        </p:nvSpPr>
        <p:spPr>
          <a:xfrm>
            <a:off x="8818185" y="2323179"/>
            <a:ext cx="1835929" cy="91440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pl-PL" dirty="0"/>
              <a:t>Law on Health Care</a:t>
            </a:r>
            <a:endParaRPr lang="hr-HR" dirty="0"/>
          </a:p>
        </p:txBody>
      </p:sp>
      <p:sp>
        <p:nvSpPr>
          <p:cNvPr id="16" name="Rounded Rectangle 17">
            <a:extLst>
              <a:ext uri="{FF2B5EF4-FFF2-40B4-BE49-F238E27FC236}">
                <a16:creationId xmlns:a16="http://schemas.microsoft.com/office/drawing/2014/main" id="{A4431184-3A32-48C9-8EAC-17DB0B48257D}"/>
              </a:ext>
            </a:extLst>
          </p:cNvPr>
          <p:cNvSpPr/>
          <p:nvPr/>
        </p:nvSpPr>
        <p:spPr>
          <a:xfrm>
            <a:off x="3742774" y="5238359"/>
            <a:ext cx="5075411" cy="1026573"/>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a:t>Legal framework was </a:t>
            </a:r>
            <a:r>
              <a:rPr lang="en-US" i="1" dirty="0"/>
              <a:t>partial</a:t>
            </a:r>
            <a:r>
              <a:rPr lang="en-US" dirty="0"/>
              <a:t>, </a:t>
            </a:r>
            <a:r>
              <a:rPr lang="en-US" i="1" dirty="0"/>
              <a:t>inadequate</a:t>
            </a:r>
            <a:r>
              <a:rPr lang="en-US" dirty="0"/>
              <a:t>, </a:t>
            </a:r>
            <a:r>
              <a:rPr lang="en-US" i="1" dirty="0"/>
              <a:t>outdated</a:t>
            </a:r>
            <a:r>
              <a:rPr lang="en-US" dirty="0"/>
              <a:t> and in most cases it was </a:t>
            </a:r>
            <a:r>
              <a:rPr lang="en-US" i="1" dirty="0"/>
              <a:t>not applied</a:t>
            </a:r>
            <a:endParaRPr lang="hr-HR" i="1" dirty="0"/>
          </a:p>
        </p:txBody>
      </p:sp>
      <p:cxnSp>
        <p:nvCxnSpPr>
          <p:cNvPr id="17" name="Straight Connector 16">
            <a:extLst>
              <a:ext uri="{FF2B5EF4-FFF2-40B4-BE49-F238E27FC236}">
                <a16:creationId xmlns:a16="http://schemas.microsoft.com/office/drawing/2014/main" id="{DB751D3C-2046-448D-BBF3-6A6B6779481E}"/>
              </a:ext>
            </a:extLst>
          </p:cNvPr>
          <p:cNvCxnSpPr>
            <a:stCxn id="11" idx="2"/>
          </p:cNvCxnSpPr>
          <p:nvPr/>
        </p:nvCxnSpPr>
        <p:spPr>
          <a:xfrm>
            <a:off x="3125535" y="3237579"/>
            <a:ext cx="0" cy="1172484"/>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82CE2BC-8927-4C0A-B4CB-48F2A353A8EF}"/>
              </a:ext>
            </a:extLst>
          </p:cNvPr>
          <p:cNvCxnSpPr/>
          <p:nvPr/>
        </p:nvCxnSpPr>
        <p:spPr>
          <a:xfrm>
            <a:off x="8130231" y="3237579"/>
            <a:ext cx="0" cy="1172484"/>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C053CA86-949A-4F81-818A-93B87B8018F1}"/>
              </a:ext>
            </a:extLst>
          </p:cNvPr>
          <p:cNvCxnSpPr/>
          <p:nvPr/>
        </p:nvCxnSpPr>
        <p:spPr>
          <a:xfrm>
            <a:off x="9280670" y="3237579"/>
            <a:ext cx="0" cy="1172484"/>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35027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3"/>
            <a:ext cx="11704675" cy="792661"/>
          </a:xfrm>
        </p:spPr>
        <p:txBody>
          <a:bodyPr>
            <a:normAutofit/>
          </a:bodyPr>
          <a:lstStyle/>
          <a:p>
            <a:r>
              <a:rPr lang="en-US" sz="2800" b="1" dirty="0">
                <a:solidFill>
                  <a:schemeClr val="tx2"/>
                </a:solidFill>
              </a:rPr>
              <a:t>The 1997 Law on Protection of Persons with Mental Difficulties</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243663" y="978195"/>
            <a:ext cx="9262781" cy="5055649"/>
          </a:xfrm>
        </p:spPr>
        <p:txBody>
          <a:bodyPr>
            <a:normAutofit/>
          </a:bodyPr>
          <a:lstStyle/>
          <a:p>
            <a:pPr lvl="1">
              <a:buClr>
                <a:schemeClr val="tx2"/>
              </a:buClr>
            </a:pPr>
            <a:endParaRPr lang="en-US" sz="2000" b="1" dirty="0"/>
          </a:p>
          <a:p>
            <a:pPr lvl="1">
              <a:buClr>
                <a:schemeClr val="tx2"/>
              </a:buClr>
            </a:pPr>
            <a:endParaRPr lang="en-US" sz="1200" b="1" dirty="0"/>
          </a:p>
          <a:p>
            <a:pPr lvl="1">
              <a:buClr>
                <a:schemeClr val="tx2"/>
              </a:buClr>
            </a:pPr>
            <a:r>
              <a:rPr lang="en-US" dirty="0">
                <a:solidFill>
                  <a:schemeClr val="accent1"/>
                </a:solidFill>
              </a:rPr>
              <a:t>An important legal mechanism that regulates the legal, medical, and social status of people with mental disorders and </a:t>
            </a:r>
          </a:p>
          <a:p>
            <a:pPr lvl="1">
              <a:buClr>
                <a:schemeClr val="tx2"/>
              </a:buClr>
            </a:pPr>
            <a:endParaRPr lang="en-US" dirty="0"/>
          </a:p>
          <a:p>
            <a:pPr lvl="2">
              <a:buClr>
                <a:schemeClr val="tx2"/>
              </a:buClr>
            </a:pPr>
            <a:r>
              <a:rPr lang="en-US" sz="2200" dirty="0"/>
              <a:t>serves to protect people with mental disorders </a:t>
            </a:r>
          </a:p>
          <a:p>
            <a:pPr lvl="2">
              <a:buClr>
                <a:schemeClr val="tx2"/>
              </a:buClr>
            </a:pPr>
            <a:r>
              <a:rPr lang="en-US" sz="2200" dirty="0"/>
              <a:t>contains well-known and generally accepted international standards that decades earlier formed the basis for the legal status of these individuals in most Western European and American countries.</a:t>
            </a:r>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pic>
        <p:nvPicPr>
          <p:cNvPr id="7" name="Picture 6">
            <a:extLst>
              <a:ext uri="{FF2B5EF4-FFF2-40B4-BE49-F238E27FC236}">
                <a16:creationId xmlns:a16="http://schemas.microsoft.com/office/drawing/2014/main" id="{761C797B-4588-44EE-85DE-79254EADCA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78352" y="142924"/>
            <a:ext cx="2452577" cy="1547353"/>
          </a:xfrm>
          <a:prstGeom prst="rect">
            <a:avLst/>
          </a:prstGeom>
        </p:spPr>
      </p:pic>
      <p:pic>
        <p:nvPicPr>
          <p:cNvPr id="9" name="Picture 8">
            <a:extLst>
              <a:ext uri="{FF2B5EF4-FFF2-40B4-BE49-F238E27FC236}">
                <a16:creationId xmlns:a16="http://schemas.microsoft.com/office/drawing/2014/main" id="{8086D3FD-979D-48C0-8FD6-4C6FB9C32452}"/>
              </a:ext>
            </a:extLst>
          </p:cNvPr>
          <p:cNvPicPr>
            <a:picLocks noChangeAspect="1"/>
          </p:cNvPicPr>
          <p:nvPr/>
        </p:nvPicPr>
        <p:blipFill>
          <a:blip r:embed="rId5"/>
          <a:stretch>
            <a:fillRect/>
          </a:stretch>
        </p:blipFill>
        <p:spPr>
          <a:xfrm>
            <a:off x="10061353" y="2487126"/>
            <a:ext cx="1700439" cy="2394984"/>
          </a:xfrm>
          <a:prstGeom prst="rect">
            <a:avLst/>
          </a:prstGeom>
        </p:spPr>
      </p:pic>
    </p:spTree>
    <p:extLst>
      <p:ext uri="{BB962C8B-B14F-4D97-AF65-F5344CB8AC3E}">
        <p14:creationId xmlns:p14="http://schemas.microsoft.com/office/powerpoint/2010/main" val="34619195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3"/>
            <a:ext cx="11704675" cy="792661"/>
          </a:xfrm>
        </p:spPr>
        <p:txBody>
          <a:bodyPr>
            <a:normAutofit/>
          </a:bodyPr>
          <a:lstStyle/>
          <a:p>
            <a:r>
              <a:rPr lang="en-US" sz="2800" b="1" dirty="0">
                <a:solidFill>
                  <a:schemeClr val="tx2"/>
                </a:solidFill>
              </a:rPr>
              <a:t>The 2014 Law on Protection of Persons with Mental Difficulties</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243663" y="824156"/>
            <a:ext cx="10920523" cy="5209688"/>
          </a:xfrm>
        </p:spPr>
        <p:txBody>
          <a:bodyPr>
            <a:normAutofit/>
          </a:bodyPr>
          <a:lstStyle/>
          <a:p>
            <a:pPr lvl="1">
              <a:buClr>
                <a:schemeClr val="tx2"/>
              </a:buClr>
            </a:pPr>
            <a:endParaRPr lang="en-US" b="1" dirty="0"/>
          </a:p>
          <a:p>
            <a:pPr lvl="1">
              <a:buClr>
                <a:schemeClr val="tx2"/>
              </a:buClr>
            </a:pPr>
            <a:endParaRPr lang="en-US" sz="1200" b="1" dirty="0"/>
          </a:p>
          <a:p>
            <a:pPr lvl="1">
              <a:buClr>
                <a:schemeClr val="tx2"/>
              </a:buClr>
            </a:pPr>
            <a:r>
              <a:rPr lang="en-US" dirty="0"/>
              <a:t>High standards of convention law are incorporated </a:t>
            </a:r>
          </a:p>
          <a:p>
            <a:pPr lvl="2">
              <a:buClr>
                <a:schemeClr val="tx2"/>
              </a:buClr>
            </a:pPr>
            <a:r>
              <a:rPr lang="en-US" dirty="0"/>
              <a:t>Recognition of the autonomy of a person with mental disorders</a:t>
            </a:r>
          </a:p>
          <a:p>
            <a:pPr lvl="2">
              <a:buClr>
                <a:schemeClr val="tx2"/>
              </a:buClr>
            </a:pPr>
            <a:r>
              <a:rPr lang="en-US" dirty="0"/>
              <a:t>Recognition of the right to self-determination </a:t>
            </a:r>
          </a:p>
          <a:p>
            <a:pPr lvl="2">
              <a:buClr>
                <a:schemeClr val="tx2"/>
              </a:buClr>
            </a:pPr>
            <a:r>
              <a:rPr lang="en-US" dirty="0"/>
              <a:t>Protection of mental integrity </a:t>
            </a:r>
          </a:p>
          <a:p>
            <a:pPr lvl="2">
              <a:buClr>
                <a:schemeClr val="tx2"/>
              </a:buClr>
            </a:pPr>
            <a:r>
              <a:rPr lang="en-US" dirty="0"/>
              <a:t>Priority of the welfare of the individual over the interests of society</a:t>
            </a:r>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cxnSp>
        <p:nvCxnSpPr>
          <p:cNvPr id="7" name="Straight Arrow Connector 6">
            <a:extLst>
              <a:ext uri="{FF2B5EF4-FFF2-40B4-BE49-F238E27FC236}">
                <a16:creationId xmlns:a16="http://schemas.microsoft.com/office/drawing/2014/main" id="{E7932D99-6ED8-432C-AEBD-54190649D782}"/>
              </a:ext>
            </a:extLst>
          </p:cNvPr>
          <p:cNvCxnSpPr>
            <a:cxnSpLocks/>
          </p:cNvCxnSpPr>
          <p:nvPr/>
        </p:nvCxnSpPr>
        <p:spPr>
          <a:xfrm>
            <a:off x="2570853" y="3352192"/>
            <a:ext cx="0" cy="115212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9" name="Rounded Rectangle 5">
            <a:extLst>
              <a:ext uri="{FF2B5EF4-FFF2-40B4-BE49-F238E27FC236}">
                <a16:creationId xmlns:a16="http://schemas.microsoft.com/office/drawing/2014/main" id="{1CB95130-8910-4A3D-B2BB-B56D4AC95EE0}"/>
              </a:ext>
            </a:extLst>
          </p:cNvPr>
          <p:cNvSpPr/>
          <p:nvPr/>
        </p:nvSpPr>
        <p:spPr>
          <a:xfrm>
            <a:off x="828674" y="4613202"/>
            <a:ext cx="2808378" cy="7406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BASIC PRINCIPLES</a:t>
            </a:r>
            <a:endParaRPr lang="hr-HR" dirty="0"/>
          </a:p>
        </p:txBody>
      </p:sp>
      <p:cxnSp>
        <p:nvCxnSpPr>
          <p:cNvPr id="10" name="Straight Arrow Connector 9">
            <a:extLst>
              <a:ext uri="{FF2B5EF4-FFF2-40B4-BE49-F238E27FC236}">
                <a16:creationId xmlns:a16="http://schemas.microsoft.com/office/drawing/2014/main" id="{DE197E74-0945-40AE-962D-13E26AE84769}"/>
              </a:ext>
            </a:extLst>
          </p:cNvPr>
          <p:cNvCxnSpPr>
            <a:cxnSpLocks/>
          </p:cNvCxnSpPr>
          <p:nvPr/>
        </p:nvCxnSpPr>
        <p:spPr>
          <a:xfrm>
            <a:off x="3779829" y="4970974"/>
            <a:ext cx="1580581"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1" name="Rectangle: Rounded Corners 10">
            <a:extLst>
              <a:ext uri="{FF2B5EF4-FFF2-40B4-BE49-F238E27FC236}">
                <a16:creationId xmlns:a16="http://schemas.microsoft.com/office/drawing/2014/main" id="{89277524-0206-400B-9C78-E8CA0523C5E6}"/>
              </a:ext>
            </a:extLst>
          </p:cNvPr>
          <p:cNvSpPr/>
          <p:nvPr/>
        </p:nvSpPr>
        <p:spPr>
          <a:xfrm>
            <a:off x="5503187" y="4436956"/>
            <a:ext cx="3003103" cy="109318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pt-BR" sz="1600" dirty="0"/>
              <a:t>Section III</a:t>
            </a:r>
          </a:p>
          <a:p>
            <a:pPr algn="ctr"/>
            <a:r>
              <a:rPr lang="en-US" sz="1600" dirty="0"/>
              <a:t>RIGHTS OF PERSONS WITH MENTAL DISABILITIES</a:t>
            </a:r>
            <a:endParaRPr lang="hr-HR" sz="1600" dirty="0"/>
          </a:p>
        </p:txBody>
      </p:sp>
      <p:pic>
        <p:nvPicPr>
          <p:cNvPr id="12" name="Picture 11">
            <a:extLst>
              <a:ext uri="{FF2B5EF4-FFF2-40B4-BE49-F238E27FC236}">
                <a16:creationId xmlns:a16="http://schemas.microsoft.com/office/drawing/2014/main" id="{F24BCDDB-3AED-4006-B5C1-76ADBFE150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99139" y="299676"/>
            <a:ext cx="1522248" cy="1720509"/>
          </a:xfrm>
          <a:prstGeom prst="rect">
            <a:avLst/>
          </a:prstGeom>
        </p:spPr>
      </p:pic>
      <p:pic>
        <p:nvPicPr>
          <p:cNvPr id="2050" name="Picture 2" descr="Sveučilište u Rijeci, Pravni fakultet - Komentar Zakona o zaštiti osoba s duševnim  smetnjama">
            <a:extLst>
              <a:ext uri="{FF2B5EF4-FFF2-40B4-BE49-F238E27FC236}">
                <a16:creationId xmlns:a16="http://schemas.microsoft.com/office/drawing/2014/main" id="{1B893D52-88DF-44D7-9FBD-CBEA09EF35B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66185" y="3352192"/>
            <a:ext cx="1485900"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8163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3"/>
            <a:ext cx="11704675" cy="792661"/>
          </a:xfrm>
        </p:spPr>
        <p:txBody>
          <a:bodyPr>
            <a:normAutofit/>
          </a:bodyPr>
          <a:lstStyle/>
          <a:p>
            <a:r>
              <a:rPr lang="en-US" sz="2800" b="1" dirty="0" err="1">
                <a:solidFill>
                  <a:schemeClr val="tx2"/>
                </a:solidFill>
              </a:rPr>
              <a:t>Winterwerp</a:t>
            </a:r>
            <a:r>
              <a:rPr lang="en-US" sz="2800" b="1" dirty="0">
                <a:solidFill>
                  <a:schemeClr val="tx2"/>
                </a:solidFill>
              </a:rPr>
              <a:t> v. The Netherlands, Application no. 6301/73, 24 October 1979</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60986" y="876967"/>
            <a:ext cx="11704675" cy="5342728"/>
          </a:xfrm>
        </p:spPr>
        <p:txBody>
          <a:bodyPr>
            <a:normAutofit/>
          </a:bodyPr>
          <a:lstStyle/>
          <a:p>
            <a:pPr lvl="1">
              <a:buClr>
                <a:schemeClr val="tx2"/>
              </a:buClr>
            </a:pPr>
            <a:endParaRPr lang="en-US" sz="1400" b="1" dirty="0"/>
          </a:p>
          <a:p>
            <a:pPr lvl="1">
              <a:buClr>
                <a:schemeClr val="tx2"/>
              </a:buClr>
            </a:pPr>
            <a:r>
              <a:rPr lang="en-US" sz="1400" dirty="0"/>
              <a:t>In 1968, Mr. </a:t>
            </a:r>
            <a:r>
              <a:rPr lang="en-US" sz="1400" dirty="0" err="1"/>
              <a:t>Winterwerp</a:t>
            </a:r>
            <a:r>
              <a:rPr lang="en-US" sz="1400" dirty="0"/>
              <a:t>, the applicant, was </a:t>
            </a:r>
            <a:r>
              <a:rPr lang="en-US" sz="1400" dirty="0">
                <a:solidFill>
                  <a:srgbClr val="C00000"/>
                </a:solidFill>
              </a:rPr>
              <a:t>involuntarily hospitalized </a:t>
            </a:r>
            <a:r>
              <a:rPr lang="en-US" sz="1400" dirty="0"/>
              <a:t>in the </a:t>
            </a:r>
            <a:r>
              <a:rPr lang="en-US" sz="1400" dirty="0" err="1"/>
              <a:t>Zon</a:t>
            </a:r>
            <a:r>
              <a:rPr lang="en-US" sz="1400" dirty="0"/>
              <a:t> an </a:t>
            </a:r>
            <a:r>
              <a:rPr lang="en-US" sz="1400" dirty="0" err="1"/>
              <a:t>Schild</a:t>
            </a:r>
            <a:r>
              <a:rPr lang="en-US" sz="1400" dirty="0"/>
              <a:t> psychiatric hospital in Amersfoort in an emergency procedure by order of the </a:t>
            </a:r>
            <a:r>
              <a:rPr lang="en-US" sz="1400" i="1" dirty="0">
                <a:solidFill>
                  <a:srgbClr val="0066FF"/>
                </a:solidFill>
              </a:rPr>
              <a:t>competent burgomaster in charge</a:t>
            </a:r>
            <a:r>
              <a:rPr lang="en-US" sz="1400" dirty="0"/>
              <a:t>, after events occurred that made it clear that he needed psychiatric help. Six weeks later, </a:t>
            </a:r>
            <a:r>
              <a:rPr lang="en-US" sz="1400" i="1" dirty="0">
                <a:solidFill>
                  <a:srgbClr val="0066FF"/>
                </a:solidFill>
              </a:rPr>
              <a:t>at the request of his wife</a:t>
            </a:r>
            <a:r>
              <a:rPr lang="en-US" sz="1400" dirty="0"/>
              <a:t>, Mr. </a:t>
            </a:r>
            <a:r>
              <a:rPr lang="en-US" sz="1400" dirty="0" err="1"/>
              <a:t>Winterwerp</a:t>
            </a:r>
            <a:r>
              <a:rPr lang="en-US" sz="1400" dirty="0"/>
              <a:t> was </a:t>
            </a:r>
            <a:r>
              <a:rPr lang="en-US" sz="1400" dirty="0">
                <a:solidFill>
                  <a:srgbClr val="C00000"/>
                </a:solidFill>
              </a:rPr>
              <a:t>forcibly placed in the same hospital </a:t>
            </a:r>
            <a:r>
              <a:rPr lang="en-US" sz="1400" u="sng" dirty="0"/>
              <a:t>by order of the competent Amersfoort District Court </a:t>
            </a:r>
            <a:r>
              <a:rPr lang="en-US" sz="1400" dirty="0"/>
              <a:t>after the conclusion of the regular court proceedings. </a:t>
            </a:r>
          </a:p>
          <a:p>
            <a:pPr lvl="1">
              <a:buClr>
                <a:schemeClr val="tx2"/>
              </a:buClr>
            </a:pPr>
            <a:r>
              <a:rPr lang="en-US" sz="1400" dirty="0"/>
              <a:t>In the course of time, </a:t>
            </a:r>
            <a:r>
              <a:rPr lang="en-US" sz="1400" dirty="0">
                <a:solidFill>
                  <a:srgbClr val="C00000"/>
                </a:solidFill>
              </a:rPr>
              <a:t>the forced confinement was periodically extended </a:t>
            </a:r>
            <a:r>
              <a:rPr lang="en-US" sz="1400" dirty="0"/>
              <a:t>by the Regional Court at </a:t>
            </a:r>
            <a:r>
              <a:rPr lang="en-US" sz="1400" dirty="0">
                <a:solidFill>
                  <a:srgbClr val="0066FF"/>
                </a:solidFill>
              </a:rPr>
              <a:t>Mrs. </a:t>
            </a:r>
            <a:r>
              <a:rPr lang="en-US" sz="1400" dirty="0" err="1">
                <a:solidFill>
                  <a:srgbClr val="0066FF"/>
                </a:solidFill>
              </a:rPr>
              <a:t>Winterwerp’s</a:t>
            </a:r>
            <a:r>
              <a:rPr lang="en-US" sz="1400" dirty="0">
                <a:solidFill>
                  <a:srgbClr val="0066FF"/>
                </a:solidFill>
              </a:rPr>
              <a:t> further requests </a:t>
            </a:r>
            <a:r>
              <a:rPr lang="en-US" sz="1400" dirty="0"/>
              <a:t>and subsequently on application by </a:t>
            </a:r>
            <a:r>
              <a:rPr lang="en-US" sz="1400" dirty="0">
                <a:solidFill>
                  <a:srgbClr val="0066FF"/>
                </a:solidFill>
              </a:rPr>
              <a:t>the public prosecutor </a:t>
            </a:r>
            <a:r>
              <a:rPr lang="en-US" sz="1400" dirty="0"/>
              <a:t>on the basis </a:t>
            </a:r>
            <a:r>
              <a:rPr lang="en-US" sz="1400" u="sng" dirty="0"/>
              <a:t>of the monthly records of the doctors </a:t>
            </a:r>
            <a:r>
              <a:rPr lang="en-US" sz="1400" dirty="0"/>
              <a:t>who had successively treated Mr. </a:t>
            </a:r>
            <a:r>
              <a:rPr lang="en-US" sz="1400" dirty="0" err="1"/>
              <a:t>Winterwerp</a:t>
            </a:r>
            <a:r>
              <a:rPr lang="en-US" sz="1400" dirty="0"/>
              <a:t>. According to medical records, the applicant showed </a:t>
            </a:r>
            <a:r>
              <a:rPr lang="en-US" sz="1400" i="1" u="sng" dirty="0"/>
              <a:t>schizophrenic</a:t>
            </a:r>
            <a:r>
              <a:rPr lang="en-US" sz="1400" u="sng" dirty="0"/>
              <a:t> and </a:t>
            </a:r>
            <a:r>
              <a:rPr lang="en-US" sz="1400" i="1" u="sng" dirty="0"/>
              <a:t>paranoiac</a:t>
            </a:r>
            <a:r>
              <a:rPr lang="en-US" sz="1400" u="sng" dirty="0"/>
              <a:t> </a:t>
            </a:r>
            <a:r>
              <a:rPr lang="en-US" sz="1400" i="1" u="sng" dirty="0"/>
              <a:t>reactions</a:t>
            </a:r>
            <a:r>
              <a:rPr lang="en-US" sz="1400" u="sng" dirty="0"/>
              <a:t>, he was unaware of his pathological condition and, on several occasions, he had committed quite serious acts without appreciating their consequences</a:t>
            </a:r>
            <a:r>
              <a:rPr lang="en-US" sz="1400" dirty="0"/>
              <a:t>.   </a:t>
            </a:r>
          </a:p>
          <a:p>
            <a:pPr lvl="1">
              <a:buClr>
                <a:schemeClr val="tx2"/>
              </a:buClr>
            </a:pPr>
            <a:r>
              <a:rPr lang="en-US" sz="1400" dirty="0"/>
              <a:t>Mr. </a:t>
            </a:r>
            <a:r>
              <a:rPr lang="en-US" sz="1400" dirty="0" err="1"/>
              <a:t>Winterwerp</a:t>
            </a:r>
            <a:r>
              <a:rPr lang="en-US" sz="1400" dirty="0"/>
              <a:t> submitted </a:t>
            </a:r>
            <a:r>
              <a:rPr lang="en-US" sz="1400" dirty="0">
                <a:solidFill>
                  <a:srgbClr val="008000"/>
                </a:solidFill>
              </a:rPr>
              <a:t>requests for suspension of the compulsory detention </a:t>
            </a:r>
            <a:r>
              <a:rPr lang="en-US" sz="1400" dirty="0"/>
              <a:t>to the hospital authorities, which duly forwarded them to the competent public prosecutor. In 1969, the public prosecutor forwarded the first application </a:t>
            </a:r>
            <a:r>
              <a:rPr lang="en-US" sz="1400" dirty="0">
                <a:solidFill>
                  <a:srgbClr val="008000"/>
                </a:solidFill>
              </a:rPr>
              <a:t>to the Regional Court</a:t>
            </a:r>
            <a:r>
              <a:rPr lang="en-US" sz="1400" dirty="0"/>
              <a:t>, which denied it after hearing Mr. </a:t>
            </a:r>
            <a:r>
              <a:rPr lang="en-US" sz="1400" dirty="0" err="1"/>
              <a:t>Winterwerp</a:t>
            </a:r>
            <a:r>
              <a:rPr lang="en-US" sz="1400" dirty="0"/>
              <a:t> at the psychiatric institution. </a:t>
            </a:r>
            <a:r>
              <a:rPr lang="en-US" sz="1400" dirty="0">
                <a:solidFill>
                  <a:srgbClr val="C00000"/>
                </a:solidFill>
              </a:rPr>
              <a:t>The prosecutor rejected the other three requests </a:t>
            </a:r>
            <a:r>
              <a:rPr lang="en-US" sz="1400" dirty="0"/>
              <a:t>without referring them to the Regional Court for decision because it appeared manifestly impossible to grant them.</a:t>
            </a:r>
          </a:p>
          <a:p>
            <a:pPr lvl="1">
              <a:buClr>
                <a:schemeClr val="tx2"/>
              </a:buClr>
            </a:pPr>
            <a:r>
              <a:rPr lang="en-US" sz="1400" dirty="0"/>
              <a:t>Mr. </a:t>
            </a:r>
            <a:r>
              <a:rPr lang="en-US" sz="1400" dirty="0" err="1"/>
              <a:t>Winterwerp</a:t>
            </a:r>
            <a:r>
              <a:rPr lang="en-US" sz="1400" dirty="0"/>
              <a:t> automatically </a:t>
            </a:r>
            <a:r>
              <a:rPr lang="en-US" sz="1400" dirty="0">
                <a:solidFill>
                  <a:srgbClr val="0066FF"/>
                </a:solidFill>
              </a:rPr>
              <a:t>lost the capacity to administer his property </a:t>
            </a:r>
            <a:r>
              <a:rPr lang="en-US" sz="1400" dirty="0"/>
              <a:t>on being detained in a psychiatric hospital. It seems that, at the beginning, his affairs were managed by his wife, and later, a guardian was nominated by the Regional Court. </a:t>
            </a:r>
          </a:p>
          <a:p>
            <a:pPr lvl="1">
              <a:buClr>
                <a:schemeClr val="tx2"/>
              </a:buClr>
            </a:pPr>
            <a:r>
              <a:rPr lang="en-US" sz="1400" dirty="0"/>
              <a:t>Mr. </a:t>
            </a:r>
            <a:r>
              <a:rPr lang="en-US" sz="1400" dirty="0" err="1"/>
              <a:t>Winterwerp</a:t>
            </a:r>
            <a:r>
              <a:rPr lang="en-US" sz="1400" dirty="0"/>
              <a:t> submitted </a:t>
            </a:r>
            <a:r>
              <a:rPr lang="en-US" sz="1400" dirty="0">
                <a:solidFill>
                  <a:srgbClr val="008000"/>
                </a:solidFill>
              </a:rPr>
              <a:t>an application to the ECtHR</a:t>
            </a:r>
            <a:r>
              <a:rPr lang="en-US" sz="1400" dirty="0"/>
              <a:t>, complaining that he was being </a:t>
            </a:r>
            <a:r>
              <a:rPr lang="en-US" sz="1400" u="sng" dirty="0"/>
              <a:t>arbitrarily deprived of his liberty</a:t>
            </a:r>
            <a:r>
              <a:rPr lang="en-US" sz="1400" dirty="0"/>
              <a:t>, that he </a:t>
            </a:r>
            <a:r>
              <a:rPr lang="en-US" sz="1400" u="sng" dirty="0"/>
              <a:t>had not been allowed a hearing by a cour</a:t>
            </a:r>
            <a:r>
              <a:rPr lang="en-US" sz="1400" dirty="0"/>
              <a:t>t and that he </a:t>
            </a:r>
            <a:r>
              <a:rPr lang="en-US" sz="1400" u="sng" dirty="0"/>
              <a:t>had not been informed of the decisions by which his confinement was several times prolonged</a:t>
            </a:r>
            <a:r>
              <a:rPr lang="en-US" sz="1400" dirty="0"/>
              <a:t>.</a:t>
            </a:r>
          </a:p>
          <a:p>
            <a:pPr lvl="1">
              <a:buClr>
                <a:schemeClr val="tx2"/>
              </a:buClr>
            </a:pPr>
            <a:r>
              <a:rPr lang="en-US" sz="1400" dirty="0"/>
              <a:t>The procedure by which his compulsory confinement was decided violated the provisions of the EC. In particular, he pointed out that he was never questioned before the various courts that ruled on his case and that he had neither legal counsel nor the opportunity to challenge the medical findings and opinions.  In considering Mr. </a:t>
            </a:r>
            <a:r>
              <a:rPr lang="en-US" sz="1400" dirty="0" err="1"/>
              <a:t>Winterwerp's</a:t>
            </a:r>
            <a:r>
              <a:rPr lang="en-US" sz="1400" dirty="0"/>
              <a:t> application, </a:t>
            </a:r>
            <a:r>
              <a:rPr lang="en-US" sz="1400" dirty="0">
                <a:solidFill>
                  <a:srgbClr val="008000"/>
                </a:solidFill>
              </a:rPr>
              <a:t>the Commission </a:t>
            </a:r>
            <a:r>
              <a:rPr lang="en-US" sz="1400" dirty="0"/>
              <a:t>unanimously concluded that the circumstances of the case indicated that Mr. </a:t>
            </a:r>
            <a:r>
              <a:rPr lang="en-US" sz="1400" dirty="0" err="1"/>
              <a:t>Winterwerp's</a:t>
            </a:r>
            <a:r>
              <a:rPr lang="en-US" sz="1400" dirty="0"/>
              <a:t> rights under Art. 5, Para. 1 of EC had not been violated, but that there had been a violation with respect to rights under Art. 5, Para. 4 of EC. In the further course of the proceedings, </a:t>
            </a:r>
            <a:r>
              <a:rPr lang="en-US" sz="1400" dirty="0">
                <a:solidFill>
                  <a:srgbClr val="008000"/>
                </a:solidFill>
              </a:rPr>
              <a:t>the ECtHR</a:t>
            </a:r>
            <a:r>
              <a:rPr lang="en-US" sz="1400" dirty="0"/>
              <a:t> addressed the question of whether the deprivation of Mr. </a:t>
            </a:r>
            <a:r>
              <a:rPr lang="en-US" sz="1400" dirty="0" err="1"/>
              <a:t>Winterwerp's</a:t>
            </a:r>
            <a:r>
              <a:rPr lang="en-US" sz="1400" dirty="0"/>
              <a:t> liberty could be justified </a:t>
            </a:r>
            <a:r>
              <a:rPr lang="en-US" sz="1400" dirty="0">
                <a:solidFill>
                  <a:srgbClr val="008000"/>
                </a:solidFill>
              </a:rPr>
              <a:t>by Art. 5, Para. 1, letter e), </a:t>
            </a:r>
            <a:r>
              <a:rPr lang="en-US" sz="1400" dirty="0"/>
              <a:t>because he was a "</a:t>
            </a:r>
            <a:r>
              <a:rPr lang="en-US" sz="1400" dirty="0">
                <a:solidFill>
                  <a:srgbClr val="008000"/>
                </a:solidFill>
              </a:rPr>
              <a:t>mentally ill person</a:t>
            </a:r>
            <a:r>
              <a:rPr lang="en-US" sz="1400" dirty="0"/>
              <a:t>", and whether the </a:t>
            </a:r>
            <a:r>
              <a:rPr lang="en-US" sz="1400" dirty="0">
                <a:solidFill>
                  <a:srgbClr val="008000"/>
                </a:solidFill>
              </a:rPr>
              <a:t>decisions of the Public Prosecutor's Office not to forward Mr. </a:t>
            </a:r>
            <a:r>
              <a:rPr lang="en-US" sz="1400" dirty="0" err="1">
                <a:solidFill>
                  <a:srgbClr val="008000"/>
                </a:solidFill>
              </a:rPr>
              <a:t>Winterwerp's</a:t>
            </a:r>
            <a:r>
              <a:rPr lang="en-US" sz="1400" dirty="0">
                <a:solidFill>
                  <a:srgbClr val="008000"/>
                </a:solidFill>
              </a:rPr>
              <a:t> applications for release to the competent court </a:t>
            </a:r>
            <a:r>
              <a:rPr lang="en-US" sz="1400" dirty="0"/>
              <a:t>resulted in a violation of the rights referred to in </a:t>
            </a:r>
            <a:r>
              <a:rPr lang="en-US" sz="1400" dirty="0">
                <a:solidFill>
                  <a:srgbClr val="008000"/>
                </a:solidFill>
              </a:rPr>
              <a:t>Art. 5, Para. 4, </a:t>
            </a:r>
            <a:r>
              <a:rPr lang="en-US" sz="1400" dirty="0"/>
              <a:t>because the facts for which the compulsory placement was determined could be subsequently changed. </a:t>
            </a:r>
            <a:endParaRPr lang="en-US" sz="1400" b="1" dirty="0"/>
          </a:p>
          <a:p>
            <a:pPr lvl="1">
              <a:buClr>
                <a:schemeClr val="tx2"/>
              </a:buClr>
            </a:pPr>
            <a:endParaRPr lang="en-US" sz="1400"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Tree>
    <p:extLst>
      <p:ext uri="{BB962C8B-B14F-4D97-AF65-F5344CB8AC3E}">
        <p14:creationId xmlns:p14="http://schemas.microsoft.com/office/powerpoint/2010/main" val="938141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4"/>
            <a:ext cx="11704675" cy="553998"/>
          </a:xfrm>
        </p:spPr>
        <p:txBody>
          <a:bodyPr>
            <a:normAutofit/>
          </a:bodyPr>
          <a:lstStyle/>
          <a:p>
            <a:r>
              <a:rPr lang="en-US" sz="2800" b="1" dirty="0" err="1">
                <a:solidFill>
                  <a:schemeClr val="tx2"/>
                </a:solidFill>
              </a:rPr>
              <a:t>Winterwerp</a:t>
            </a:r>
            <a:r>
              <a:rPr lang="en-US" sz="2800" b="1" dirty="0">
                <a:solidFill>
                  <a:schemeClr val="tx2"/>
                </a:solidFill>
              </a:rPr>
              <a:t> v. The Netherlands, Application no. 6301/73, 24 October 1979</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120501" y="770451"/>
            <a:ext cx="11827836" cy="5481888"/>
          </a:xfrm>
        </p:spPr>
        <p:txBody>
          <a:bodyPr>
            <a:normAutofit/>
          </a:bodyPr>
          <a:lstStyle/>
          <a:p>
            <a:pPr marL="457200" lvl="1" indent="0">
              <a:buClr>
                <a:schemeClr val="tx2"/>
              </a:buClr>
              <a:buNone/>
            </a:pPr>
            <a:r>
              <a:rPr lang="en-US" sz="1600" dirty="0">
                <a:solidFill>
                  <a:srgbClr val="0066FF"/>
                </a:solidFill>
              </a:rPr>
              <a:t>A. "The lawful detention of persons of unsound mind“</a:t>
            </a:r>
          </a:p>
          <a:p>
            <a:pPr lvl="1">
              <a:buClr>
                <a:schemeClr val="tx2"/>
              </a:buClr>
            </a:pPr>
            <a:r>
              <a:rPr lang="en-US" sz="1600" dirty="0"/>
              <a:t>The EC does not state what is to be understood by the words "</a:t>
            </a:r>
            <a:r>
              <a:rPr lang="en-US" sz="1600" dirty="0">
                <a:solidFill>
                  <a:srgbClr val="C00000"/>
                </a:solidFill>
              </a:rPr>
              <a:t>persons of unsound mind</a:t>
            </a:r>
            <a:r>
              <a:rPr lang="en-US" sz="1600" dirty="0"/>
              <a:t>". This is a term whose </a:t>
            </a:r>
            <a:r>
              <a:rPr lang="en-US" sz="1600" dirty="0">
                <a:solidFill>
                  <a:srgbClr val="008000"/>
                </a:solidFill>
              </a:rPr>
              <a:t>meaning is continually evolving</a:t>
            </a:r>
            <a:r>
              <a:rPr lang="en-US" sz="1600" dirty="0"/>
              <a:t> as research in psychiatry progresses, an increasing flexibility in treatment is developing and society’s attitude to mental illness changes. However, state authorities cannot detain a person simply because their views or behavior deviate from the norms prevailing in a particular society.</a:t>
            </a:r>
          </a:p>
          <a:p>
            <a:pPr lvl="1">
              <a:buClr>
                <a:schemeClr val="tx2"/>
              </a:buClr>
            </a:pPr>
            <a:r>
              <a:rPr lang="en-US" sz="1600" dirty="0"/>
              <a:t>There must be a medical declaration to the effect that the person concerned "</a:t>
            </a:r>
            <a:r>
              <a:rPr lang="en-US" sz="1600" dirty="0">
                <a:solidFill>
                  <a:srgbClr val="008000"/>
                </a:solidFill>
              </a:rPr>
              <a:t>is in a state of mental illness and that it is necessary or desirable to treat him in a psychiatric hospital</a:t>
            </a:r>
            <a:r>
              <a:rPr lang="en-US" sz="1600" dirty="0"/>
              <a:t>“. The Netherlands courts </a:t>
            </a:r>
            <a:r>
              <a:rPr lang="en-US" sz="1600" dirty="0" err="1"/>
              <a:t>authorise</a:t>
            </a:r>
            <a:r>
              <a:rPr lang="en-US" sz="1600" dirty="0"/>
              <a:t> the confinement of a "</a:t>
            </a:r>
            <a:r>
              <a:rPr lang="en-US" sz="1600" dirty="0">
                <a:solidFill>
                  <a:srgbClr val="C00000"/>
                </a:solidFill>
              </a:rPr>
              <a:t>mentally ill person</a:t>
            </a:r>
            <a:r>
              <a:rPr lang="en-US" sz="1600" dirty="0"/>
              <a:t>" only if his </a:t>
            </a:r>
            <a:r>
              <a:rPr lang="en-US" sz="1600" i="1" u="sng" dirty="0">
                <a:solidFill>
                  <a:srgbClr val="C00000"/>
                </a:solidFill>
              </a:rPr>
              <a:t>mental disorder is of such a kind or of such gravity as to make him an </a:t>
            </a:r>
            <a:r>
              <a:rPr lang="en-US" sz="1600" b="1" i="1" u="sng" dirty="0">
                <a:solidFill>
                  <a:srgbClr val="C00000"/>
                </a:solidFill>
              </a:rPr>
              <a:t>actual danger </a:t>
            </a:r>
            <a:r>
              <a:rPr lang="en-US" sz="1600" i="1" u="sng" dirty="0">
                <a:solidFill>
                  <a:srgbClr val="C00000"/>
                </a:solidFill>
              </a:rPr>
              <a:t>to himself or to others</a:t>
            </a:r>
            <a:r>
              <a:rPr lang="en-US" sz="1600" dirty="0"/>
              <a:t>. </a:t>
            </a:r>
          </a:p>
          <a:p>
            <a:pPr lvl="1">
              <a:buClr>
                <a:schemeClr val="tx2"/>
              </a:buClr>
            </a:pPr>
            <a:endParaRPr lang="en-US" sz="1600" dirty="0"/>
          </a:p>
          <a:p>
            <a:pPr lvl="1">
              <a:buClr>
                <a:schemeClr val="tx2"/>
              </a:buClr>
            </a:pPr>
            <a:endParaRPr lang="en-US" sz="1600" dirty="0"/>
          </a:p>
          <a:p>
            <a:pPr lvl="1">
              <a:buClr>
                <a:schemeClr val="tx2"/>
              </a:buClr>
            </a:pPr>
            <a:endParaRPr lang="en-US" sz="1600" dirty="0"/>
          </a:p>
          <a:p>
            <a:pPr lvl="1">
              <a:buClr>
                <a:schemeClr val="tx2"/>
              </a:buClr>
            </a:pPr>
            <a:endParaRPr lang="en-US" sz="1600" dirty="0"/>
          </a:p>
          <a:p>
            <a:pPr marL="457200" lvl="1" indent="0">
              <a:buClr>
                <a:schemeClr val="tx2"/>
              </a:buClr>
              <a:buNone/>
            </a:pPr>
            <a:endParaRPr lang="en-US" sz="800" dirty="0">
              <a:solidFill>
                <a:srgbClr val="0066FF"/>
              </a:solidFill>
            </a:endParaRPr>
          </a:p>
          <a:p>
            <a:pPr marL="457200" lvl="1" indent="0">
              <a:buClr>
                <a:schemeClr val="tx2"/>
              </a:buClr>
              <a:buNone/>
            </a:pPr>
            <a:endParaRPr lang="en-US" sz="800" dirty="0">
              <a:solidFill>
                <a:srgbClr val="0066FF"/>
              </a:solidFill>
            </a:endParaRPr>
          </a:p>
          <a:p>
            <a:pPr marL="457200" lvl="1" indent="0">
              <a:buClr>
                <a:schemeClr val="tx2"/>
              </a:buClr>
              <a:buNone/>
            </a:pPr>
            <a:r>
              <a:rPr lang="en-US" sz="1600" dirty="0">
                <a:solidFill>
                  <a:srgbClr val="0066FF"/>
                </a:solidFill>
              </a:rPr>
              <a:t>B. "In accordance with a procedure prescribed by law“</a:t>
            </a:r>
          </a:p>
          <a:p>
            <a:pPr lvl="1">
              <a:buClr>
                <a:schemeClr val="tx2"/>
              </a:buClr>
            </a:pPr>
            <a:r>
              <a:rPr lang="en-US" sz="1600" dirty="0"/>
              <a:t>The notion underlying the term in question is one of </a:t>
            </a:r>
            <a:r>
              <a:rPr lang="en-US" sz="1600" dirty="0">
                <a:solidFill>
                  <a:srgbClr val="008000"/>
                </a:solidFill>
              </a:rPr>
              <a:t>fair and proper procedure</a:t>
            </a:r>
            <a:r>
              <a:rPr lang="en-US" sz="1600" dirty="0"/>
              <a:t>, namely that any measure depriving a person of his liberty should issue from and be executed by an appropriate authority and should not be arbitrary. </a:t>
            </a:r>
          </a:p>
          <a:p>
            <a:pPr lvl="1">
              <a:buClr>
                <a:schemeClr val="tx2"/>
              </a:buClr>
            </a:pPr>
            <a:endParaRPr lang="en-US" sz="800" dirty="0"/>
          </a:p>
          <a:p>
            <a:pPr marL="457200" lvl="1" indent="0">
              <a:buClr>
                <a:schemeClr val="tx2"/>
              </a:buClr>
              <a:buNone/>
            </a:pPr>
            <a:r>
              <a:rPr lang="en-US" sz="1600" dirty="0">
                <a:solidFill>
                  <a:srgbClr val="0066FF"/>
                </a:solidFill>
              </a:rPr>
              <a:t>C. The alleged right to treatment</a:t>
            </a:r>
          </a:p>
          <a:p>
            <a:pPr lvl="1">
              <a:buClr>
                <a:schemeClr val="tx2"/>
              </a:buClr>
            </a:pPr>
            <a:r>
              <a:rPr lang="en-US" sz="1600" dirty="0"/>
              <a:t>A mental patient’s right to treatment appropriate to his condition </a:t>
            </a:r>
            <a:r>
              <a:rPr lang="en-US" sz="1600" dirty="0">
                <a:solidFill>
                  <a:srgbClr val="FF0000"/>
                </a:solidFill>
              </a:rPr>
              <a:t>cannot</a:t>
            </a:r>
            <a:r>
              <a:rPr lang="en-US" sz="1600" dirty="0"/>
              <a:t> as such be derived from Art. 5 Para. 1 (e). </a:t>
            </a:r>
          </a:p>
          <a:p>
            <a:pPr lvl="1">
              <a:buClr>
                <a:schemeClr val="tx2"/>
              </a:buClr>
            </a:pPr>
            <a:endParaRPr lang="en-US" sz="1600" dirty="0"/>
          </a:p>
          <a:p>
            <a:pPr lvl="1">
              <a:buClr>
                <a:schemeClr val="tx2"/>
              </a:buClr>
            </a:pPr>
            <a:endParaRPr lang="en-US" sz="1600" dirty="0">
              <a:solidFill>
                <a:srgbClr val="0066FF"/>
              </a:solidFill>
            </a:endParaRPr>
          </a:p>
          <a:p>
            <a:pPr lvl="1">
              <a:buClr>
                <a:schemeClr val="tx2"/>
              </a:buClr>
            </a:pPr>
            <a:endParaRPr lang="en-US" sz="1200"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cxnSp>
        <p:nvCxnSpPr>
          <p:cNvPr id="7" name="Straight Arrow Connector 6">
            <a:extLst>
              <a:ext uri="{FF2B5EF4-FFF2-40B4-BE49-F238E27FC236}">
                <a16:creationId xmlns:a16="http://schemas.microsoft.com/office/drawing/2014/main" id="{2B43C660-D9DD-4B98-B786-17414FF563D9}"/>
              </a:ext>
            </a:extLst>
          </p:cNvPr>
          <p:cNvCxnSpPr/>
          <p:nvPr/>
        </p:nvCxnSpPr>
        <p:spPr>
          <a:xfrm>
            <a:off x="648586" y="2167268"/>
            <a:ext cx="0" cy="11855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Rectangle: Rounded Corners 8">
            <a:extLst>
              <a:ext uri="{FF2B5EF4-FFF2-40B4-BE49-F238E27FC236}">
                <a16:creationId xmlns:a16="http://schemas.microsoft.com/office/drawing/2014/main" id="{493F29B9-4933-45A5-8979-5755F52AB802}"/>
              </a:ext>
            </a:extLst>
          </p:cNvPr>
          <p:cNvSpPr/>
          <p:nvPr/>
        </p:nvSpPr>
        <p:spPr>
          <a:xfrm>
            <a:off x="804421" y="3220059"/>
            <a:ext cx="10165666" cy="740145"/>
          </a:xfrm>
          <a:prstGeom prst="roundRect">
            <a:avLst/>
          </a:prstGeom>
          <a:ln>
            <a:solidFill>
              <a:srgbClr val="C0000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US" sz="1600" dirty="0">
                <a:solidFill>
                  <a:srgbClr val="C00000"/>
                </a:solidFill>
              </a:rPr>
              <a:t>*</a:t>
            </a:r>
            <a:r>
              <a:rPr lang="en-US" sz="1600" dirty="0"/>
              <a:t>objective medical expertise + </a:t>
            </a:r>
            <a:r>
              <a:rPr lang="en-US" sz="1600" dirty="0">
                <a:solidFill>
                  <a:srgbClr val="C00000"/>
                </a:solidFill>
              </a:rPr>
              <a:t>*</a:t>
            </a:r>
            <a:r>
              <a:rPr lang="en-US" sz="1600" dirty="0"/>
              <a:t> m.d. a kind or degree warranting compulsory confinement + </a:t>
            </a:r>
            <a:r>
              <a:rPr lang="en-US" sz="1600" dirty="0">
                <a:solidFill>
                  <a:srgbClr val="C00000"/>
                </a:solidFill>
              </a:rPr>
              <a:t>*</a:t>
            </a:r>
            <a:r>
              <a:rPr lang="en-US" sz="1600" dirty="0"/>
              <a:t>the validity of continued confinement depends upon the persistence of such a disorder  </a:t>
            </a:r>
            <a:endParaRPr lang="hr-HR" sz="1600" dirty="0"/>
          </a:p>
        </p:txBody>
      </p:sp>
      <p:sp>
        <p:nvSpPr>
          <p:cNvPr id="10" name="TextBox 9">
            <a:extLst>
              <a:ext uri="{FF2B5EF4-FFF2-40B4-BE49-F238E27FC236}">
                <a16:creationId xmlns:a16="http://schemas.microsoft.com/office/drawing/2014/main" id="{49D57DCF-77A4-4BFE-A00B-381AF22FCEC9}"/>
              </a:ext>
            </a:extLst>
          </p:cNvPr>
          <p:cNvSpPr txBox="1"/>
          <p:nvPr/>
        </p:nvSpPr>
        <p:spPr>
          <a:xfrm>
            <a:off x="1015842" y="2860272"/>
            <a:ext cx="3442832" cy="369332"/>
          </a:xfrm>
          <a:prstGeom prst="rect">
            <a:avLst/>
          </a:prstGeom>
          <a:noFill/>
        </p:spPr>
        <p:txBody>
          <a:bodyPr wrap="square" rtlCol="0">
            <a:spAutoFit/>
          </a:bodyPr>
          <a:lstStyle/>
          <a:p>
            <a:r>
              <a:rPr lang="en-US" dirty="0">
                <a:solidFill>
                  <a:srgbClr val="C00000"/>
                </a:solidFill>
              </a:rPr>
              <a:t>Criteria for lawfulness of detention</a:t>
            </a:r>
          </a:p>
        </p:txBody>
      </p:sp>
      <p:sp>
        <p:nvSpPr>
          <p:cNvPr id="11" name="TextBox 10">
            <a:extLst>
              <a:ext uri="{FF2B5EF4-FFF2-40B4-BE49-F238E27FC236}">
                <a16:creationId xmlns:a16="http://schemas.microsoft.com/office/drawing/2014/main" id="{BA98CB28-DC79-453A-9EB2-A97F7547D994}"/>
              </a:ext>
            </a:extLst>
          </p:cNvPr>
          <p:cNvSpPr txBox="1"/>
          <p:nvPr/>
        </p:nvSpPr>
        <p:spPr>
          <a:xfrm>
            <a:off x="7357947" y="5715356"/>
            <a:ext cx="3183422" cy="584775"/>
          </a:xfrm>
          <a:prstGeom prst="rect">
            <a:avLst/>
          </a:prstGeom>
          <a:noFill/>
        </p:spPr>
        <p:txBody>
          <a:bodyPr wrap="square" rtlCol="0">
            <a:spAutoFit/>
          </a:bodyPr>
          <a:lstStyle/>
          <a:p>
            <a:r>
              <a:rPr lang="en-US" sz="1600" dirty="0">
                <a:solidFill>
                  <a:srgbClr val="008000"/>
                </a:solidFill>
              </a:rPr>
              <a:t>No violation of </a:t>
            </a:r>
            <a:r>
              <a:rPr lang="pt-BR" sz="1600" dirty="0">
                <a:solidFill>
                  <a:srgbClr val="008000"/>
                </a:solidFill>
              </a:rPr>
              <a:t>Art. 5 Para. 1 (e).</a:t>
            </a:r>
          </a:p>
          <a:p>
            <a:r>
              <a:rPr lang="en-US" sz="1600" dirty="0">
                <a:solidFill>
                  <a:srgbClr val="008000"/>
                </a:solidFill>
              </a:rPr>
              <a:t>Right to liberty and security</a:t>
            </a:r>
            <a:endParaRPr lang="hr-HR" sz="1600" dirty="0">
              <a:solidFill>
                <a:srgbClr val="008000"/>
              </a:solidFill>
            </a:endParaRPr>
          </a:p>
        </p:txBody>
      </p:sp>
      <p:cxnSp>
        <p:nvCxnSpPr>
          <p:cNvPr id="13" name="Straight Connector 12">
            <a:extLst>
              <a:ext uri="{FF2B5EF4-FFF2-40B4-BE49-F238E27FC236}">
                <a16:creationId xmlns:a16="http://schemas.microsoft.com/office/drawing/2014/main" id="{ECE49F02-5145-4CAA-A2E6-91BDBC7A2D29}"/>
              </a:ext>
            </a:extLst>
          </p:cNvPr>
          <p:cNvCxnSpPr/>
          <p:nvPr/>
        </p:nvCxnSpPr>
        <p:spPr>
          <a:xfrm flipV="1">
            <a:off x="10167256" y="5020341"/>
            <a:ext cx="1186543" cy="1284514"/>
          </a:xfrm>
          <a:prstGeom prst="line">
            <a:avLst/>
          </a:prstGeom>
          <a:ln w="19050">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4BC0173-1E40-4141-A5BC-7C62B44D8A89}"/>
              </a:ext>
            </a:extLst>
          </p:cNvPr>
          <p:cNvCxnSpPr/>
          <p:nvPr/>
        </p:nvCxnSpPr>
        <p:spPr>
          <a:xfrm>
            <a:off x="10025741" y="6149784"/>
            <a:ext cx="141515" cy="167268"/>
          </a:xfrm>
          <a:prstGeom prst="line">
            <a:avLst/>
          </a:prstGeom>
          <a:ln w="19050">
            <a:solidFill>
              <a:srgbClr val="008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8287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nodeType="clickEffect">
                                  <p:stCondLst>
                                    <p:cond delay="0"/>
                                  </p:stCondLst>
                                  <p:childTnLst>
                                    <p:set>
                                      <p:cBhvr>
                                        <p:cTn id="23" dur="1" fill="hold">
                                          <p:stCondLst>
                                            <p:cond delay="0"/>
                                          </p:stCondLst>
                                        </p:cTn>
                                        <p:tgtEl>
                                          <p:spTgt spid="3">
                                            <p:txEl>
                                              <p:pRg st="9" end="9"/>
                                            </p:txEl>
                                          </p:spTgt>
                                        </p:tgtEl>
                                        <p:attrNameLst>
                                          <p:attrName>style.visibility</p:attrName>
                                        </p:attrNameLst>
                                      </p:cBhvr>
                                      <p:to>
                                        <p:strVal val="visible"/>
                                      </p:to>
                                    </p:set>
                                    <p:animEffect transition="in" filter="fade">
                                      <p:cBhvr>
                                        <p:cTn id="24" dur="1000"/>
                                        <p:tgtEl>
                                          <p:spTgt spid="3">
                                            <p:txEl>
                                              <p:pRg st="9" end="9"/>
                                            </p:txEl>
                                          </p:spTgt>
                                        </p:tgtEl>
                                      </p:cBhvr>
                                    </p:animEffect>
                                    <p:anim calcmode="lin" valueType="num">
                                      <p:cBhvr>
                                        <p:cTn id="25"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9" end="9"/>
                                            </p:txEl>
                                          </p:spTgt>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animEffect transition="in" filter="fade">
                                      <p:cBhvr>
                                        <p:cTn id="29" dur="1000"/>
                                        <p:tgtEl>
                                          <p:spTgt spid="3">
                                            <p:txEl>
                                              <p:pRg st="10" end="10"/>
                                            </p:txEl>
                                          </p:spTgt>
                                        </p:tgtEl>
                                      </p:cBhvr>
                                    </p:animEffect>
                                    <p:anim calcmode="lin" valueType="num">
                                      <p:cBhvr>
                                        <p:cTn id="30"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7" presetClass="entr" presetSubtype="0" fill="hold" nodeType="clickEffect">
                                  <p:stCondLst>
                                    <p:cond delay="0"/>
                                  </p:stCondLst>
                                  <p:childTnLst>
                                    <p:set>
                                      <p:cBhvr>
                                        <p:cTn id="35" dur="1" fill="hold">
                                          <p:stCondLst>
                                            <p:cond delay="0"/>
                                          </p:stCondLst>
                                        </p:cTn>
                                        <p:tgtEl>
                                          <p:spTgt spid="3">
                                            <p:txEl>
                                              <p:pRg st="12" end="12"/>
                                            </p:txEl>
                                          </p:spTgt>
                                        </p:tgtEl>
                                        <p:attrNameLst>
                                          <p:attrName>style.visibility</p:attrName>
                                        </p:attrNameLst>
                                      </p:cBhvr>
                                      <p:to>
                                        <p:strVal val="visible"/>
                                      </p:to>
                                    </p:set>
                                    <p:animEffect transition="in" filter="fade">
                                      <p:cBhvr>
                                        <p:cTn id="36" dur="1000"/>
                                        <p:tgtEl>
                                          <p:spTgt spid="3">
                                            <p:txEl>
                                              <p:pRg st="12" end="12"/>
                                            </p:txEl>
                                          </p:spTgt>
                                        </p:tgtEl>
                                      </p:cBhvr>
                                    </p:animEffect>
                                    <p:anim calcmode="lin" valueType="num">
                                      <p:cBhvr>
                                        <p:cTn id="37"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0"/>
                                  </p:stCondLst>
                                  <p:childTnLst>
                                    <p:set>
                                      <p:cBhvr>
                                        <p:cTn id="40" dur="1" fill="hold">
                                          <p:stCondLst>
                                            <p:cond delay="0"/>
                                          </p:stCondLst>
                                        </p:cTn>
                                        <p:tgtEl>
                                          <p:spTgt spid="3">
                                            <p:txEl>
                                              <p:pRg st="13" end="13"/>
                                            </p:txEl>
                                          </p:spTgt>
                                        </p:tgtEl>
                                        <p:attrNameLst>
                                          <p:attrName>style.visibility</p:attrName>
                                        </p:attrNameLst>
                                      </p:cBhvr>
                                      <p:to>
                                        <p:strVal val="visible"/>
                                      </p:to>
                                    </p:set>
                                    <p:animEffect transition="in" filter="fade">
                                      <p:cBhvr>
                                        <p:cTn id="41" dur="1000"/>
                                        <p:tgtEl>
                                          <p:spTgt spid="3">
                                            <p:txEl>
                                              <p:pRg st="13" end="13"/>
                                            </p:txEl>
                                          </p:spTgt>
                                        </p:tgtEl>
                                      </p:cBhvr>
                                    </p:animEffect>
                                    <p:anim calcmode="lin" valueType="num">
                                      <p:cBhvr>
                                        <p:cTn id="42"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12" fill="hold"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0-#ppt_w/2"/>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par>
                                <p:cTn id="50" presetID="2" presetClass="entr" presetSubtype="12" fill="hold"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0-#ppt_w/2"/>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par>
                                <p:cTn id="54" presetID="2" presetClass="entr" presetSubtype="12"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additive="base">
                                        <p:cTn id="56" dur="500" fill="hold"/>
                                        <p:tgtEl>
                                          <p:spTgt spid="11"/>
                                        </p:tgtEl>
                                        <p:attrNameLst>
                                          <p:attrName>ppt_x</p:attrName>
                                        </p:attrNameLst>
                                      </p:cBhvr>
                                      <p:tavLst>
                                        <p:tav tm="0">
                                          <p:val>
                                            <p:strVal val="0-#ppt_w/2"/>
                                          </p:val>
                                        </p:tav>
                                        <p:tav tm="100000">
                                          <p:val>
                                            <p:strVal val="#ppt_x"/>
                                          </p:val>
                                        </p:tav>
                                      </p:tavLst>
                                    </p:anim>
                                    <p:anim calcmode="lin" valueType="num">
                                      <p:cBhvr additive="base">
                                        <p:cTn id="5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4"/>
            <a:ext cx="11704675" cy="553998"/>
          </a:xfrm>
        </p:spPr>
        <p:txBody>
          <a:bodyPr>
            <a:normAutofit/>
          </a:bodyPr>
          <a:lstStyle/>
          <a:p>
            <a:r>
              <a:rPr lang="en-US" sz="2800" b="1" dirty="0" err="1">
                <a:solidFill>
                  <a:schemeClr val="tx2"/>
                </a:solidFill>
              </a:rPr>
              <a:t>Winterwerp</a:t>
            </a:r>
            <a:r>
              <a:rPr lang="en-US" sz="2800" b="1" dirty="0">
                <a:solidFill>
                  <a:schemeClr val="tx2"/>
                </a:solidFill>
              </a:rPr>
              <a:t> v. The Netherlands, Application no. 6301/73, 24 October 1979</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60986" y="693093"/>
            <a:ext cx="11887351" cy="5471814"/>
          </a:xfrm>
        </p:spPr>
        <p:txBody>
          <a:bodyPr>
            <a:normAutofit/>
          </a:bodyPr>
          <a:lstStyle/>
          <a:p>
            <a:pPr marL="457200" lvl="1" indent="0">
              <a:buClr>
                <a:schemeClr val="tx2"/>
              </a:buClr>
              <a:buNone/>
            </a:pPr>
            <a:r>
              <a:rPr lang="en-US" sz="1600" dirty="0">
                <a:solidFill>
                  <a:srgbClr val="0066FF"/>
                </a:solidFill>
              </a:rPr>
              <a:t>A. As concerns the initial direction to detain made by the burgomaster and the subsequent orders issued by the District Court and the Regional Court</a:t>
            </a:r>
          </a:p>
          <a:p>
            <a:pPr lvl="1">
              <a:buClr>
                <a:schemeClr val="tx2"/>
              </a:buClr>
            </a:pPr>
            <a:r>
              <a:rPr lang="en-US" sz="1600" dirty="0"/>
              <a:t>The very nature of the deprivation of liberty under consideration would appear to require a review of lawfulness to be available at reasonable intervals. Neither the burgomaster, who made the initial direction to detain, nor the public prosecutor, who prolonged its validity, can be regarded as possessing the characteristics of a "</a:t>
            </a:r>
            <a:r>
              <a:rPr lang="en-US" sz="1600" dirty="0">
                <a:solidFill>
                  <a:srgbClr val="0066FF"/>
                </a:solidFill>
              </a:rPr>
              <a:t>court</a:t>
            </a:r>
            <a:r>
              <a:rPr lang="en-US" sz="1600" dirty="0"/>
              <a:t>". The intervention of a body will satisfy Art. 5 Para. 4 (art. 5-4) only on condition that "the procedure followed has a </a:t>
            </a:r>
            <a:r>
              <a:rPr lang="en-US" sz="1600" dirty="0">
                <a:solidFill>
                  <a:srgbClr val="0066FF"/>
                </a:solidFill>
              </a:rPr>
              <a:t>judicial character </a:t>
            </a:r>
            <a:r>
              <a:rPr lang="en-US" sz="1600" dirty="0"/>
              <a:t>and gives to the individual concerned </a:t>
            </a:r>
            <a:r>
              <a:rPr lang="en-US" sz="1600" dirty="0">
                <a:solidFill>
                  <a:srgbClr val="0066FF"/>
                </a:solidFill>
              </a:rPr>
              <a:t>guarantees appropriate to the kind of deprivation of liberty in question</a:t>
            </a:r>
            <a:r>
              <a:rPr lang="en-US" sz="1600" dirty="0"/>
              <a:t>"; "in order to determine whether a proceeding provides adequate guarantees, regard must be had to the particular </a:t>
            </a:r>
            <a:r>
              <a:rPr lang="en-US" sz="1600" i="1" dirty="0">
                <a:solidFill>
                  <a:srgbClr val="0066FF"/>
                </a:solidFill>
              </a:rPr>
              <a:t>nature of the circumstances </a:t>
            </a:r>
            <a:r>
              <a:rPr lang="en-US" sz="1600" dirty="0"/>
              <a:t>in which such proceeding takes place"</a:t>
            </a:r>
          </a:p>
          <a:p>
            <a:pPr lvl="1">
              <a:buClr>
                <a:schemeClr val="tx2"/>
              </a:buClr>
            </a:pPr>
            <a:r>
              <a:rPr lang="en-US" sz="1600" dirty="0"/>
              <a:t>A person of unsound mind has a right to present his own case and to challenge the medical and social evidence adduced in support of his detention. In view of his special situation, he </a:t>
            </a:r>
            <a:r>
              <a:rPr lang="en-US" sz="1600" dirty="0">
                <a:solidFill>
                  <a:srgbClr val="0066FF"/>
                </a:solidFill>
              </a:rPr>
              <a:t>has a right to be legally assisted</a:t>
            </a:r>
            <a:r>
              <a:rPr lang="en-US" sz="1600" dirty="0"/>
              <a:t>. It is essential that the person concerned should have </a:t>
            </a:r>
            <a:r>
              <a:rPr lang="en-US" sz="1600" dirty="0">
                <a:solidFill>
                  <a:srgbClr val="0066FF"/>
                </a:solidFill>
              </a:rPr>
              <a:t>access to a court </a:t>
            </a:r>
            <a:r>
              <a:rPr lang="en-US" sz="1600" dirty="0"/>
              <a:t>and the </a:t>
            </a:r>
            <a:r>
              <a:rPr lang="en-US" sz="1600" dirty="0">
                <a:solidFill>
                  <a:srgbClr val="0066FF"/>
                </a:solidFill>
              </a:rPr>
              <a:t>opportunity to be heard </a:t>
            </a:r>
            <a:r>
              <a:rPr lang="en-US" sz="1600" dirty="0"/>
              <a:t>either in person or, where necessary, through some form of representation. </a:t>
            </a:r>
            <a:r>
              <a:rPr lang="en-US" sz="1600" dirty="0">
                <a:solidFill>
                  <a:srgbClr val="C00000"/>
                </a:solidFill>
              </a:rPr>
              <a:t>Mental illness may entail restricting or modifying the manner of exercise of such a right</a:t>
            </a:r>
            <a:r>
              <a:rPr lang="en-US" sz="1600" dirty="0"/>
              <a:t>. </a:t>
            </a:r>
            <a:r>
              <a:rPr lang="en-US" sz="1600" u="sng" dirty="0"/>
              <a:t>The applicant was never associated, either personally or through a representative, in the proceedings: he was never notified of the proceedings or of their outcome; neither was he heard by the courts or given the opportunity to argue his detention case</a:t>
            </a:r>
            <a:r>
              <a:rPr lang="en-US" sz="1600" dirty="0"/>
              <a:t>.  </a:t>
            </a:r>
          </a:p>
          <a:p>
            <a:pPr lvl="1">
              <a:buClr>
                <a:schemeClr val="tx2"/>
              </a:buClr>
            </a:pPr>
            <a:endParaRPr lang="en-US" sz="800" dirty="0"/>
          </a:p>
          <a:p>
            <a:pPr marL="457200" lvl="1" indent="0">
              <a:buClr>
                <a:schemeClr val="tx2"/>
              </a:buClr>
              <a:buNone/>
            </a:pPr>
            <a:r>
              <a:rPr lang="en-US" sz="1600" dirty="0">
                <a:solidFill>
                  <a:srgbClr val="0066FF"/>
                </a:solidFill>
              </a:rPr>
              <a:t>B. As concerns the applicant’s requests for discharge</a:t>
            </a:r>
          </a:p>
          <a:p>
            <a:pPr lvl="1">
              <a:buClr>
                <a:schemeClr val="tx2"/>
              </a:buClr>
            </a:pPr>
            <a:r>
              <a:rPr lang="en-US" sz="1600" dirty="0"/>
              <a:t>Each time the public prosecutor declines to communicate a request to the Regional Court on the ground that it appears evidently ill-founded, </a:t>
            </a:r>
            <a:r>
              <a:rPr lang="en-US" sz="1600" u="sng" dirty="0"/>
              <a:t>he is not merely restricting but effectively denying the right to court proceedings as embodied in Art. 5 Para. 4 (art. 5-4)</a:t>
            </a:r>
            <a:r>
              <a:rPr lang="en-US" sz="1600" dirty="0"/>
              <a:t>. His decisions </a:t>
            </a:r>
            <a:r>
              <a:rPr lang="en-US" sz="1600" u="sng" dirty="0"/>
              <a:t>cannot be qualified as decisions taken by a "court“</a:t>
            </a:r>
            <a:r>
              <a:rPr lang="en-US" sz="1600" dirty="0"/>
              <a:t>.  </a:t>
            </a:r>
          </a:p>
          <a:p>
            <a:pPr lvl="1">
              <a:buClr>
                <a:schemeClr val="tx2"/>
              </a:buClr>
            </a:pPr>
            <a:endParaRPr lang="en-US" sz="800" dirty="0"/>
          </a:p>
          <a:p>
            <a:pPr marL="457200" lvl="1" indent="0">
              <a:buClr>
                <a:schemeClr val="tx2"/>
              </a:buClr>
              <a:buNone/>
            </a:pPr>
            <a:r>
              <a:rPr lang="en-US" sz="1600" dirty="0">
                <a:solidFill>
                  <a:srgbClr val="0066FF"/>
                </a:solidFill>
              </a:rPr>
              <a:t>C. As concerns the applicant’s alleged failure to seek legal representation</a:t>
            </a:r>
          </a:p>
          <a:p>
            <a:pPr lvl="1">
              <a:buClr>
                <a:schemeClr val="tx2"/>
              </a:buClr>
            </a:pPr>
            <a:r>
              <a:rPr lang="en-US" sz="1600" dirty="0"/>
              <a:t>Having "substantial and well-founded grounds for denying the lawfulness of [the] detention" </a:t>
            </a:r>
            <a:r>
              <a:rPr lang="en-US" sz="1600" u="sng" dirty="0"/>
              <a:t>cannot be a pre-condition </a:t>
            </a:r>
            <a:r>
              <a:rPr lang="en-US" sz="1600" dirty="0"/>
              <a:t>for access to the proceedings contemplated by Art. 5 Para. 4, since </a:t>
            </a:r>
            <a:r>
              <a:rPr lang="en-US" sz="1600" u="sng" dirty="0"/>
              <a:t>this is precisely the issue that the domestic court should decide</a:t>
            </a:r>
            <a:r>
              <a:rPr lang="en-US" sz="1600" dirty="0"/>
              <a:t>. </a:t>
            </a:r>
          </a:p>
          <a:p>
            <a:pPr marL="457200" lvl="1" indent="0">
              <a:buClr>
                <a:schemeClr val="tx2"/>
              </a:buClr>
              <a:buNone/>
            </a:pPr>
            <a:endParaRPr lang="en-US" sz="800" dirty="0">
              <a:solidFill>
                <a:srgbClr val="0066FF"/>
              </a:solidFill>
            </a:endParaRPr>
          </a:p>
          <a:p>
            <a:pPr lvl="1">
              <a:buClr>
                <a:schemeClr val="tx2"/>
              </a:buClr>
            </a:pPr>
            <a:endParaRPr lang="en-US" sz="1600" dirty="0"/>
          </a:p>
          <a:p>
            <a:pPr lvl="1">
              <a:buClr>
                <a:schemeClr val="tx2"/>
              </a:buClr>
            </a:pPr>
            <a:endParaRPr lang="en-US" sz="1600" dirty="0"/>
          </a:p>
          <a:p>
            <a:pPr lvl="1">
              <a:buClr>
                <a:schemeClr val="tx2"/>
              </a:buClr>
            </a:pPr>
            <a:endParaRPr lang="en-US" sz="1600" dirty="0">
              <a:solidFill>
                <a:srgbClr val="0066FF"/>
              </a:solidFill>
            </a:endParaRPr>
          </a:p>
          <a:p>
            <a:pPr lvl="1">
              <a:buClr>
                <a:schemeClr val="tx2"/>
              </a:buClr>
            </a:pPr>
            <a:endParaRPr lang="en-US" sz="1200"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14" name="TextBox 13">
            <a:extLst>
              <a:ext uri="{FF2B5EF4-FFF2-40B4-BE49-F238E27FC236}">
                <a16:creationId xmlns:a16="http://schemas.microsoft.com/office/drawing/2014/main" id="{576DE389-81D1-4B33-8974-3024A83ABBFA}"/>
              </a:ext>
            </a:extLst>
          </p:cNvPr>
          <p:cNvSpPr txBox="1"/>
          <p:nvPr/>
        </p:nvSpPr>
        <p:spPr>
          <a:xfrm>
            <a:off x="7211218" y="4965908"/>
            <a:ext cx="2519279" cy="584775"/>
          </a:xfrm>
          <a:prstGeom prst="rect">
            <a:avLst/>
          </a:prstGeom>
          <a:noFill/>
        </p:spPr>
        <p:txBody>
          <a:bodyPr wrap="none" rtlCol="0">
            <a:spAutoFit/>
          </a:bodyPr>
          <a:lstStyle/>
          <a:p>
            <a:r>
              <a:rPr lang="en-US" sz="1600" dirty="0">
                <a:solidFill>
                  <a:srgbClr val="C00000"/>
                </a:solidFill>
              </a:rPr>
              <a:t>Violation of </a:t>
            </a:r>
            <a:r>
              <a:rPr lang="pt-BR" sz="1600" dirty="0">
                <a:solidFill>
                  <a:srgbClr val="C00000"/>
                </a:solidFill>
              </a:rPr>
              <a:t>Art. 5 Para. 4</a:t>
            </a:r>
          </a:p>
          <a:p>
            <a:r>
              <a:rPr lang="en-US" sz="1600" dirty="0">
                <a:solidFill>
                  <a:srgbClr val="C00000"/>
                </a:solidFill>
              </a:rPr>
              <a:t>Right to liberty and security</a:t>
            </a:r>
            <a:endParaRPr lang="hr-HR" sz="1600" dirty="0">
              <a:solidFill>
                <a:srgbClr val="C00000"/>
              </a:solidFill>
            </a:endParaRPr>
          </a:p>
        </p:txBody>
      </p:sp>
    </p:spTree>
    <p:extLst>
      <p:ext uri="{BB962C8B-B14F-4D97-AF65-F5344CB8AC3E}">
        <p14:creationId xmlns:p14="http://schemas.microsoft.com/office/powerpoint/2010/main" val="2763866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3" y="139096"/>
            <a:ext cx="11704675" cy="553998"/>
          </a:xfrm>
        </p:spPr>
        <p:txBody>
          <a:bodyPr>
            <a:normAutofit/>
          </a:bodyPr>
          <a:lstStyle/>
          <a:p>
            <a:r>
              <a:rPr lang="en-US" sz="2800" b="1" dirty="0" err="1">
                <a:solidFill>
                  <a:schemeClr val="tx2"/>
                </a:solidFill>
              </a:rPr>
              <a:t>Winterwerp</a:t>
            </a:r>
            <a:r>
              <a:rPr lang="en-US" sz="2800" b="1" dirty="0">
                <a:solidFill>
                  <a:schemeClr val="tx2"/>
                </a:solidFill>
              </a:rPr>
              <a:t> v. The Netherlands, Application no. 6301/73, 24 October 1979</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243663" y="1063255"/>
            <a:ext cx="10888626" cy="5101651"/>
          </a:xfrm>
        </p:spPr>
        <p:txBody>
          <a:bodyPr>
            <a:normAutofit/>
          </a:bodyPr>
          <a:lstStyle/>
          <a:p>
            <a:pPr marL="457200" lvl="1" indent="0">
              <a:buClr>
                <a:schemeClr val="tx2"/>
              </a:buClr>
              <a:buNone/>
            </a:pPr>
            <a:r>
              <a:rPr lang="en-US" sz="1600" dirty="0">
                <a:solidFill>
                  <a:srgbClr val="0066FF"/>
                </a:solidFill>
              </a:rPr>
              <a:t>A. As concerns loss of civil capacity</a:t>
            </a:r>
          </a:p>
          <a:p>
            <a:pPr lvl="1">
              <a:buClr>
                <a:schemeClr val="tx2"/>
              </a:buClr>
            </a:pPr>
            <a:r>
              <a:rPr lang="en-US" sz="1600" dirty="0"/>
              <a:t>The applicant </a:t>
            </a:r>
            <a:r>
              <a:rPr lang="en-US" sz="1600" dirty="0">
                <a:solidFill>
                  <a:srgbClr val="FF0000"/>
                </a:solidFill>
              </a:rPr>
              <a:t>lost the capacity to administer his property on his confinement in a psychiatric hospital</a:t>
            </a:r>
            <a:r>
              <a:rPr lang="en-US" sz="1600" dirty="0"/>
              <a:t>. There had been </a:t>
            </a:r>
            <a:r>
              <a:rPr lang="en-US" sz="1600" dirty="0">
                <a:solidFill>
                  <a:srgbClr val="FF0000"/>
                </a:solidFill>
              </a:rPr>
              <a:t>no court hearing</a:t>
            </a:r>
            <a:r>
              <a:rPr lang="en-US" sz="1600" dirty="0"/>
              <a:t> in compliance with Art. 6 Para. 1 of the Convention.</a:t>
            </a:r>
          </a:p>
          <a:p>
            <a:pPr lvl="1">
              <a:buClr>
                <a:schemeClr val="tx2"/>
              </a:buClr>
            </a:pPr>
            <a:r>
              <a:rPr lang="en-US" sz="1600" dirty="0"/>
              <a:t>Neither in law nor in practice was Mr. </a:t>
            </a:r>
            <a:r>
              <a:rPr lang="en-US" sz="1600" dirty="0" err="1"/>
              <a:t>Winterwerp</a:t>
            </a:r>
            <a:r>
              <a:rPr lang="en-US" sz="1600" dirty="0"/>
              <a:t> afforded the opportunity of being heard, either in person or through a representative. What is more, that procedure was concerned solely with his deprivation of liberty. Consequently, </a:t>
            </a:r>
            <a:r>
              <a:rPr lang="en-US" sz="1600" u="sng" dirty="0"/>
              <a:t>it cannot be taken as having incorporated a "fair hearing</a:t>
            </a:r>
            <a:r>
              <a:rPr lang="en-US" sz="1600" dirty="0"/>
              <a:t>", within the meaning of Art. 6 Para. 1, on the question of his civil capacity. </a:t>
            </a:r>
          </a:p>
          <a:p>
            <a:pPr lvl="1">
              <a:buClr>
                <a:schemeClr val="tx2"/>
              </a:buClr>
            </a:pPr>
            <a:r>
              <a:rPr lang="en-US" sz="1600" dirty="0"/>
              <a:t>While mental illness may render legitimate certain limitations upon the exercise of the "right to a court", it cannot warrant the total absence of that right as embodied in Art. 6 Para. 1. </a:t>
            </a:r>
          </a:p>
          <a:p>
            <a:pPr lvl="1">
              <a:buClr>
                <a:schemeClr val="tx2"/>
              </a:buClr>
            </a:pPr>
            <a:endParaRPr lang="en-US" sz="800" dirty="0"/>
          </a:p>
          <a:p>
            <a:pPr marL="457200" lvl="1" indent="0">
              <a:buClr>
                <a:schemeClr val="tx2"/>
              </a:buClr>
              <a:buNone/>
            </a:pPr>
            <a:endParaRPr lang="en-US" sz="800" dirty="0">
              <a:solidFill>
                <a:srgbClr val="0066FF"/>
              </a:solidFill>
            </a:endParaRPr>
          </a:p>
          <a:p>
            <a:pPr lvl="1">
              <a:buClr>
                <a:schemeClr val="tx2"/>
              </a:buClr>
            </a:pPr>
            <a:endParaRPr lang="en-US" sz="1600" dirty="0"/>
          </a:p>
          <a:p>
            <a:pPr lvl="1">
              <a:buClr>
                <a:schemeClr val="tx2"/>
              </a:buClr>
            </a:pPr>
            <a:endParaRPr lang="en-US" sz="1600" dirty="0"/>
          </a:p>
          <a:p>
            <a:pPr lvl="1">
              <a:buClr>
                <a:schemeClr val="tx2"/>
              </a:buClr>
            </a:pPr>
            <a:endParaRPr lang="en-US" sz="1600" dirty="0">
              <a:solidFill>
                <a:srgbClr val="0066FF"/>
              </a:solidFill>
            </a:endParaRPr>
          </a:p>
          <a:p>
            <a:pPr lvl="1">
              <a:buClr>
                <a:schemeClr val="tx2"/>
              </a:buClr>
            </a:pPr>
            <a:endParaRPr lang="en-US" sz="1200"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14" name="TextBox 13">
            <a:extLst>
              <a:ext uri="{FF2B5EF4-FFF2-40B4-BE49-F238E27FC236}">
                <a16:creationId xmlns:a16="http://schemas.microsoft.com/office/drawing/2014/main" id="{576DE389-81D1-4B33-8974-3024A83ABBFA}"/>
              </a:ext>
            </a:extLst>
          </p:cNvPr>
          <p:cNvSpPr txBox="1"/>
          <p:nvPr/>
        </p:nvSpPr>
        <p:spPr>
          <a:xfrm>
            <a:off x="6709980" y="3701294"/>
            <a:ext cx="2607830" cy="646331"/>
          </a:xfrm>
          <a:prstGeom prst="rect">
            <a:avLst/>
          </a:prstGeom>
          <a:noFill/>
        </p:spPr>
        <p:txBody>
          <a:bodyPr wrap="none" rtlCol="0">
            <a:spAutoFit/>
          </a:bodyPr>
          <a:lstStyle/>
          <a:p>
            <a:r>
              <a:rPr lang="en-US" dirty="0">
                <a:solidFill>
                  <a:srgbClr val="C00000"/>
                </a:solidFill>
              </a:rPr>
              <a:t>Violation of </a:t>
            </a:r>
            <a:r>
              <a:rPr lang="pt-BR" dirty="0">
                <a:solidFill>
                  <a:srgbClr val="C00000"/>
                </a:solidFill>
              </a:rPr>
              <a:t>Art. 6 Para. 1</a:t>
            </a:r>
          </a:p>
          <a:p>
            <a:r>
              <a:rPr lang="en-US" dirty="0">
                <a:solidFill>
                  <a:srgbClr val="C00000"/>
                </a:solidFill>
              </a:rPr>
              <a:t>Right to a fair trial</a:t>
            </a:r>
            <a:endParaRPr lang="hr-HR" dirty="0">
              <a:solidFill>
                <a:srgbClr val="C00000"/>
              </a:solidFill>
            </a:endParaRPr>
          </a:p>
        </p:txBody>
      </p:sp>
      <p:sp>
        <p:nvSpPr>
          <p:cNvPr id="6" name="Rectangle: Rounded Corners 5">
            <a:extLst>
              <a:ext uri="{FF2B5EF4-FFF2-40B4-BE49-F238E27FC236}">
                <a16:creationId xmlns:a16="http://schemas.microsoft.com/office/drawing/2014/main" id="{C704FBEB-2556-4309-B3C9-2EB689F452CA}"/>
              </a:ext>
            </a:extLst>
          </p:cNvPr>
          <p:cNvSpPr/>
          <p:nvPr/>
        </p:nvSpPr>
        <p:spPr>
          <a:xfrm>
            <a:off x="254505" y="4688363"/>
            <a:ext cx="176567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Social exclusion and neglect</a:t>
            </a:r>
            <a:endParaRPr lang="hr-HR" dirty="0"/>
          </a:p>
        </p:txBody>
      </p:sp>
      <p:cxnSp>
        <p:nvCxnSpPr>
          <p:cNvPr id="9" name="Straight Arrow Connector 8">
            <a:extLst>
              <a:ext uri="{FF2B5EF4-FFF2-40B4-BE49-F238E27FC236}">
                <a16:creationId xmlns:a16="http://schemas.microsoft.com/office/drawing/2014/main" id="{853FBA9E-D2CB-4394-841C-FF7C657C02A1}"/>
              </a:ext>
            </a:extLst>
          </p:cNvPr>
          <p:cNvCxnSpPr>
            <a:cxnSpLocks/>
          </p:cNvCxnSpPr>
          <p:nvPr/>
        </p:nvCxnSpPr>
        <p:spPr>
          <a:xfrm>
            <a:off x="2147767" y="5145563"/>
            <a:ext cx="104200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Rectangle: Rounded Corners 10">
            <a:extLst>
              <a:ext uri="{FF2B5EF4-FFF2-40B4-BE49-F238E27FC236}">
                <a16:creationId xmlns:a16="http://schemas.microsoft.com/office/drawing/2014/main" id="{6D99BF4F-5EF7-40F3-94E6-53520A51803B}"/>
              </a:ext>
            </a:extLst>
          </p:cNvPr>
          <p:cNvSpPr/>
          <p:nvPr/>
        </p:nvSpPr>
        <p:spPr>
          <a:xfrm>
            <a:off x="3337119" y="4688363"/>
            <a:ext cx="176567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Separation</a:t>
            </a:r>
            <a:endParaRPr lang="hr-HR" dirty="0"/>
          </a:p>
        </p:txBody>
      </p:sp>
      <p:cxnSp>
        <p:nvCxnSpPr>
          <p:cNvPr id="12" name="Straight Arrow Connector 11">
            <a:extLst>
              <a:ext uri="{FF2B5EF4-FFF2-40B4-BE49-F238E27FC236}">
                <a16:creationId xmlns:a16="http://schemas.microsoft.com/office/drawing/2014/main" id="{62819132-A8C8-4FB3-81D3-B849C2B84D40}"/>
              </a:ext>
            </a:extLst>
          </p:cNvPr>
          <p:cNvCxnSpPr>
            <a:cxnSpLocks/>
          </p:cNvCxnSpPr>
          <p:nvPr/>
        </p:nvCxnSpPr>
        <p:spPr>
          <a:xfrm>
            <a:off x="5309176" y="5145563"/>
            <a:ext cx="120029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Rectangle: Rounded Corners 12">
            <a:extLst>
              <a:ext uri="{FF2B5EF4-FFF2-40B4-BE49-F238E27FC236}">
                <a16:creationId xmlns:a16="http://schemas.microsoft.com/office/drawing/2014/main" id="{C948075A-2B71-4FC2-B473-C0CB99C44416}"/>
              </a:ext>
            </a:extLst>
          </p:cNvPr>
          <p:cNvSpPr/>
          <p:nvPr/>
        </p:nvSpPr>
        <p:spPr>
          <a:xfrm>
            <a:off x="6709980" y="4688363"/>
            <a:ext cx="176567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Integration</a:t>
            </a:r>
            <a:endParaRPr lang="hr-HR" dirty="0"/>
          </a:p>
        </p:txBody>
      </p:sp>
      <p:cxnSp>
        <p:nvCxnSpPr>
          <p:cNvPr id="15" name="Straight Arrow Connector 14">
            <a:extLst>
              <a:ext uri="{FF2B5EF4-FFF2-40B4-BE49-F238E27FC236}">
                <a16:creationId xmlns:a16="http://schemas.microsoft.com/office/drawing/2014/main" id="{1AD15C58-CF7F-4598-9F61-99D96D6EBD1F}"/>
              </a:ext>
            </a:extLst>
          </p:cNvPr>
          <p:cNvCxnSpPr>
            <a:cxnSpLocks/>
          </p:cNvCxnSpPr>
          <p:nvPr/>
        </p:nvCxnSpPr>
        <p:spPr>
          <a:xfrm>
            <a:off x="8601728" y="5145563"/>
            <a:ext cx="111190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Rectangle: Rounded Corners 15">
            <a:extLst>
              <a:ext uri="{FF2B5EF4-FFF2-40B4-BE49-F238E27FC236}">
                <a16:creationId xmlns:a16="http://schemas.microsoft.com/office/drawing/2014/main" id="{4D778128-8A29-41DE-8C76-50BBB70945B5}"/>
              </a:ext>
            </a:extLst>
          </p:cNvPr>
          <p:cNvSpPr/>
          <p:nvPr/>
        </p:nvSpPr>
        <p:spPr>
          <a:xfrm>
            <a:off x="9835119" y="4688363"/>
            <a:ext cx="1948347"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Full socio-political inclusion</a:t>
            </a:r>
            <a:endParaRPr lang="hr-HR" dirty="0"/>
          </a:p>
        </p:txBody>
      </p:sp>
      <p:sp>
        <p:nvSpPr>
          <p:cNvPr id="20" name="TextBox 19">
            <a:extLst>
              <a:ext uri="{FF2B5EF4-FFF2-40B4-BE49-F238E27FC236}">
                <a16:creationId xmlns:a16="http://schemas.microsoft.com/office/drawing/2014/main" id="{F57085B2-EC16-409B-8699-BED62679685E}"/>
              </a:ext>
            </a:extLst>
          </p:cNvPr>
          <p:cNvSpPr txBox="1"/>
          <p:nvPr/>
        </p:nvSpPr>
        <p:spPr>
          <a:xfrm>
            <a:off x="10166479" y="3856951"/>
            <a:ext cx="1522468" cy="646331"/>
          </a:xfrm>
          <a:prstGeom prst="rect">
            <a:avLst/>
          </a:prstGeom>
          <a:noFill/>
        </p:spPr>
        <p:txBody>
          <a:bodyPr wrap="none" rtlCol="0">
            <a:spAutoFit/>
          </a:bodyPr>
          <a:lstStyle/>
          <a:p>
            <a:pPr algn="ctr"/>
            <a:r>
              <a:rPr lang="en-US" sz="1200" dirty="0">
                <a:solidFill>
                  <a:srgbClr val="0066FF"/>
                </a:solidFill>
              </a:rPr>
              <a:t>All-embracing</a:t>
            </a:r>
          </a:p>
          <a:p>
            <a:pPr algn="ctr"/>
            <a:r>
              <a:rPr lang="en-US" sz="1200" dirty="0">
                <a:solidFill>
                  <a:srgbClr val="0066FF"/>
                </a:solidFill>
              </a:rPr>
              <a:t>&amp;</a:t>
            </a:r>
          </a:p>
          <a:p>
            <a:pPr algn="ctr"/>
            <a:r>
              <a:rPr lang="en-US" sz="1200" dirty="0">
                <a:solidFill>
                  <a:srgbClr val="0066FF"/>
                </a:solidFill>
              </a:rPr>
              <a:t>Fully inclusive society</a:t>
            </a:r>
            <a:endParaRPr lang="hr-HR" sz="1200" dirty="0">
              <a:solidFill>
                <a:srgbClr val="0066FF"/>
              </a:solidFill>
            </a:endParaRPr>
          </a:p>
        </p:txBody>
      </p:sp>
    </p:spTree>
    <p:extLst>
      <p:ext uri="{BB962C8B-B14F-4D97-AF65-F5344CB8AC3E}">
        <p14:creationId xmlns:p14="http://schemas.microsoft.com/office/powerpoint/2010/main" val="1641130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0-#ppt_w/2"/>
                                          </p:val>
                                        </p:tav>
                                        <p:tav tm="100000">
                                          <p:val>
                                            <p:strVal val="#ppt_x"/>
                                          </p:val>
                                        </p:tav>
                                      </p:tavLst>
                                    </p:anim>
                                    <p:anim calcmode="lin" valueType="num">
                                      <p:cBhvr additive="base">
                                        <p:cTn id="30" dur="5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0-#ppt_w/2"/>
                                          </p:val>
                                        </p:tav>
                                        <p:tav tm="100000">
                                          <p:val>
                                            <p:strVal val="#ppt_x"/>
                                          </p:val>
                                        </p:tav>
                                      </p:tavLst>
                                    </p:anim>
                                    <p:anim calcmode="lin" valueType="num">
                                      <p:cBhvr additive="base">
                                        <p:cTn id="3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500" fill="hold"/>
                                        <p:tgtEl>
                                          <p:spTgt spid="20"/>
                                        </p:tgtEl>
                                        <p:attrNameLst>
                                          <p:attrName>ppt_x</p:attrName>
                                        </p:attrNameLst>
                                      </p:cBhvr>
                                      <p:tavLst>
                                        <p:tav tm="0">
                                          <p:val>
                                            <p:strVal val="0-#ppt_w/2"/>
                                          </p:val>
                                        </p:tav>
                                        <p:tav tm="100000">
                                          <p:val>
                                            <p:strVal val="#ppt_x"/>
                                          </p:val>
                                        </p:tav>
                                      </p:tavLst>
                                    </p:anim>
                                    <p:anim calcmode="lin" valueType="num">
                                      <p:cBhvr additive="base">
                                        <p:cTn id="4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6" grpId="0" animBg="1"/>
      <p:bldP spid="11" grpId="0" animBg="1"/>
      <p:bldP spid="13" grpId="0" animBg="1"/>
      <p:bldP spid="16" grpId="0" animBg="1"/>
      <p:bldP spid="2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ject pesentation.potx" id="{4AE80F29-148A-4B5E-9324-80090DBE2CFF}" vid="{22E307EF-AABA-4991-ADE4-456341D9120A}"/>
    </a:ext>
  </a:extLst>
</a:theme>
</file>

<file path=docProps/app.xml><?xml version="1.0" encoding="utf-8"?>
<Properties xmlns="http://schemas.openxmlformats.org/officeDocument/2006/extended-properties" xmlns:vt="http://schemas.openxmlformats.org/officeDocument/2006/docPropsVTypes">
  <Template/>
  <TotalTime>4771</TotalTime>
  <Words>3877</Words>
  <Application>Microsoft Office PowerPoint</Application>
  <PresentationFormat>Widescreen</PresentationFormat>
  <Paragraphs>405</Paragraphs>
  <Slides>16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Aharoni</vt:lpstr>
      <vt:lpstr>Arial</vt:lpstr>
      <vt:lpstr>Calibri</vt:lpstr>
      <vt:lpstr>Calibri Light</vt:lpstr>
      <vt:lpstr>Century Schoolbook</vt:lpstr>
      <vt:lpstr>Century Schoolbook (Body)</vt:lpstr>
      <vt:lpstr>Courier New</vt:lpstr>
      <vt:lpstr>Wingdings</vt:lpstr>
      <vt:lpstr>Office Theme</vt:lpstr>
      <vt:lpstr>Social Dangerousness and Crime Prevention. National and International Standards.</vt:lpstr>
      <vt:lpstr>Social Dangerousness and Crime Prevention</vt:lpstr>
      <vt:lpstr>International Standards and Mental Health – A Historical Overview</vt:lpstr>
      <vt:lpstr>International Standards and Mental Health – A Historical Overview</vt:lpstr>
      <vt:lpstr>PowerPoint Presentation</vt:lpstr>
      <vt:lpstr>International Standards and Mental Health – A Historical Overview</vt:lpstr>
      <vt:lpstr>International Standards and Mental Health – On the Threshold of the New Millennium</vt:lpstr>
      <vt:lpstr>The Convention on the Rights of Persons with Disabilities</vt:lpstr>
      <vt:lpstr>The Convention on the Rights of Persons with Disabilities</vt:lpstr>
      <vt:lpstr>The Implementation of International Standards in national Law – Croatia Experience</vt:lpstr>
      <vt:lpstr>The 1997 Law on Protection of Persons with Mental Difficulties</vt:lpstr>
      <vt:lpstr>The 2014 Law on Protection of Persons with Mental Difficulties</vt:lpstr>
      <vt:lpstr>Winterwerp v. The Netherlands, Application no. 6301/73, 24 October 1979</vt:lpstr>
      <vt:lpstr>Winterwerp v. The Netherlands, Application no. 6301/73, 24 October 1979</vt:lpstr>
      <vt:lpstr>Winterwerp v. The Netherlands, Application no. 6301/73, 24 October 1979</vt:lpstr>
      <vt:lpstr>Winterwerp v. The Netherlands, Application no. 6301/73, 24 October 1979</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Dalida Rittossa</dc:creator>
  <cp:lastModifiedBy>Dalida Rittossa</cp:lastModifiedBy>
  <cp:revision>415</cp:revision>
  <dcterms:created xsi:type="dcterms:W3CDTF">2020-09-04T15:18:48Z</dcterms:created>
  <dcterms:modified xsi:type="dcterms:W3CDTF">2023-04-26T19:50:27Z</dcterms:modified>
</cp:coreProperties>
</file>