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056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04F1A0B-9B51-4A3E-A194-D2A0EB4B2603}" type="datetimeFigureOut">
              <a:rPr lang="it-IT" smtClean="0"/>
              <a:pPr/>
              <a:t>27/11/2022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9607654-D84B-4943-9BDF-DB889C10AFE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Laboratorio di ricerca giuridica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977334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it-IT" b="1" dirty="0" smtClean="0"/>
              <a:t>Le regole per la corretta redazione della tesi in ambito </a:t>
            </a:r>
          </a:p>
          <a:p>
            <a:pPr algn="r"/>
            <a:r>
              <a:rPr lang="it-IT" b="1" dirty="0" smtClean="0"/>
              <a:t>processuale penale</a:t>
            </a:r>
          </a:p>
          <a:p>
            <a:pPr algn="r"/>
            <a:r>
              <a:rPr lang="it-IT" dirty="0" smtClean="0"/>
              <a:t>29 </a:t>
            </a:r>
            <a:r>
              <a:rPr lang="it-IT" dirty="0" smtClean="0"/>
              <a:t>novembre 2022, 9.30 – 11.00</a:t>
            </a:r>
          </a:p>
          <a:p>
            <a:pPr algn="r"/>
            <a:endParaRPr lang="it-IT" dirty="0" smtClean="0"/>
          </a:p>
          <a:p>
            <a:pPr algn="r"/>
            <a:r>
              <a:rPr lang="it-IT" b="1" dirty="0" smtClean="0"/>
              <a:t>Prof. Francesco </a:t>
            </a:r>
            <a:r>
              <a:rPr lang="it-IT" b="1" dirty="0" err="1" smtClean="0"/>
              <a:t>Trapella</a:t>
            </a:r>
            <a:endParaRPr lang="it-IT" b="1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Contenuti del seminario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dirty="0" smtClean="0"/>
          </a:p>
          <a:p>
            <a:pPr algn="just"/>
            <a:r>
              <a:rPr lang="it-IT" dirty="0" smtClean="0"/>
              <a:t>La ricerca delle informazioni giuridiche</a:t>
            </a:r>
          </a:p>
          <a:p>
            <a:pPr algn="just"/>
            <a:r>
              <a:rPr lang="it-IT" dirty="0" smtClean="0"/>
              <a:t>Le risorse </a:t>
            </a:r>
            <a:r>
              <a:rPr lang="it-IT" i="1" dirty="0" smtClean="0"/>
              <a:t>online</a:t>
            </a:r>
            <a:endParaRPr lang="it-IT" i="1" dirty="0" smtClean="0"/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Le norme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La dottrina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La giurisprudenza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Ricerca normativa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b="1" dirty="0" smtClean="0"/>
          </a:p>
          <a:p>
            <a:pPr algn="just"/>
            <a:r>
              <a:rPr lang="it-IT" b="1" dirty="0" err="1" smtClean="0"/>
              <a:t>Normattiva</a:t>
            </a:r>
            <a:r>
              <a:rPr lang="it-IT" dirty="0" smtClean="0"/>
              <a:t> (</a:t>
            </a:r>
            <a:r>
              <a:rPr lang="it-IT" i="1" dirty="0" smtClean="0"/>
              <a:t>www.normattiva.it</a:t>
            </a:r>
            <a:r>
              <a:rPr lang="it-IT" dirty="0" smtClean="0"/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Servizio finalizzato a promuovere l’informatizzazione, la classificazione e la ricerca della normativa vigente (art. 107 L. 388/2000).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Servizio erogato dalla Presidenza del Consiglio dei Ministri.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Servizio gratuito e sempre aggiornato.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Ricerca normativa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it-IT" b="1" dirty="0" smtClean="0"/>
              <a:t>Ricerca semplice:</a:t>
            </a:r>
            <a:r>
              <a:rPr lang="it-IT" dirty="0" smtClean="0"/>
              <a:t> inserire nell’apposita stringa alcune </a:t>
            </a:r>
            <a:r>
              <a:rPr lang="it-IT" u="sng" dirty="0" smtClean="0"/>
              <a:t>parole chiave</a:t>
            </a:r>
            <a:r>
              <a:rPr lang="it-IT" dirty="0" smtClean="0"/>
              <a:t> o gli </a:t>
            </a:r>
            <a:r>
              <a:rPr lang="it-IT" u="sng" dirty="0" smtClean="0"/>
              <a:t>estremi del provvedimento normativo di interesse</a:t>
            </a:r>
            <a:r>
              <a:rPr lang="it-IT" dirty="0" smtClean="0"/>
              <a:t>.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Attenzione!</a:t>
            </a:r>
            <a:r>
              <a:rPr lang="it-IT" dirty="0" smtClean="0">
                <a:solidFill>
                  <a:schemeClr val="tx1"/>
                </a:solidFill>
              </a:rPr>
              <a:t> Per inserire una </a:t>
            </a:r>
            <a:r>
              <a:rPr lang="it-IT" u="sng" dirty="0" smtClean="0">
                <a:solidFill>
                  <a:schemeClr val="tx1"/>
                </a:solidFill>
              </a:rPr>
              <a:t>sequenza di parole</a:t>
            </a:r>
            <a:r>
              <a:rPr lang="it-IT" dirty="0" smtClean="0">
                <a:solidFill>
                  <a:schemeClr val="tx1"/>
                </a:solidFill>
              </a:rPr>
              <a:t> e trovare i provvedimenti che la contengono integralmente, </a:t>
            </a:r>
            <a:r>
              <a:rPr lang="it-IT" u="sng" dirty="0" smtClean="0">
                <a:solidFill>
                  <a:schemeClr val="tx1"/>
                </a:solidFill>
              </a:rPr>
              <a:t>scriverla tra virgolette “…”</a:t>
            </a:r>
            <a:r>
              <a:rPr lang="it-IT" dirty="0" smtClean="0">
                <a:solidFill>
                  <a:schemeClr val="tx1"/>
                </a:solidFill>
              </a:rPr>
              <a:t> (es. cerco provvedimenti che parlano di detenzione domiciliare: se scrivo </a:t>
            </a:r>
            <a:r>
              <a:rPr lang="it-IT" i="1" dirty="0" smtClean="0">
                <a:solidFill>
                  <a:schemeClr val="tx1"/>
                </a:solidFill>
              </a:rPr>
              <a:t>detenzione domiciliare</a:t>
            </a:r>
            <a:r>
              <a:rPr lang="it-IT" dirty="0" smtClean="0">
                <a:solidFill>
                  <a:schemeClr val="tx1"/>
                </a:solidFill>
              </a:rPr>
              <a:t> il sistema trova i provvedimenti che contengono la parola detenzione, quelli che contengono la parola domiciliare e quelli che contengono l’intera locuzione; se scrivo </a:t>
            </a:r>
            <a:r>
              <a:rPr lang="it-IT" i="1" dirty="0" smtClean="0">
                <a:solidFill>
                  <a:schemeClr val="tx1"/>
                </a:solidFill>
              </a:rPr>
              <a:t>“detenzione domiciliare”</a:t>
            </a:r>
            <a:r>
              <a:rPr lang="it-IT" dirty="0" smtClean="0">
                <a:solidFill>
                  <a:schemeClr val="tx1"/>
                </a:solidFill>
              </a:rPr>
              <a:t> il sistema trova solo i provvedimenti che contengono la locuzione così come l’ho scritta).</a:t>
            </a:r>
            <a:endParaRPr lang="it-IT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Ricerca normativa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Ricerca avanzata:</a:t>
            </a:r>
            <a:r>
              <a:rPr lang="it-IT" dirty="0" smtClean="0"/>
              <a:t> il sistema dà la possibilità di ricercare l’atto attraverso: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Gli </a:t>
            </a:r>
            <a:r>
              <a:rPr lang="it-IT" u="sng" dirty="0" smtClean="0">
                <a:solidFill>
                  <a:schemeClr val="tx1"/>
                </a:solidFill>
              </a:rPr>
              <a:t>estremi dell’atto normativo</a:t>
            </a:r>
            <a:r>
              <a:rPr lang="it-IT" dirty="0" smtClean="0">
                <a:solidFill>
                  <a:schemeClr val="tx1"/>
                </a:solidFill>
              </a:rPr>
              <a:t> (numero, data, articolo);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La </a:t>
            </a:r>
            <a:r>
              <a:rPr lang="it-IT" u="sng" dirty="0" smtClean="0">
                <a:solidFill>
                  <a:schemeClr val="tx1"/>
                </a:solidFill>
              </a:rPr>
              <a:t>denominazione dell’atto</a:t>
            </a:r>
            <a:r>
              <a:rPr lang="it-IT" dirty="0" smtClean="0">
                <a:solidFill>
                  <a:schemeClr val="tx1"/>
                </a:solidFill>
              </a:rPr>
              <a:t> (cioè la sua tipologia, individuabile tra alcune alternative scelte dal sistema);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Parole nel titolo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Parole nel testo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u="sng" dirty="0" smtClean="0">
                <a:solidFill>
                  <a:schemeClr val="tx1"/>
                </a:solidFill>
              </a:rPr>
              <a:t>Periodo di pubblicazione</a:t>
            </a:r>
          </a:p>
          <a:p>
            <a:pPr lvl="1" algn="just"/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Ricerca normativa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it-IT" dirty="0" smtClean="0"/>
          </a:p>
          <a:p>
            <a:pPr algn="just"/>
            <a:r>
              <a:rPr lang="it-IT" dirty="0" smtClean="0"/>
              <a:t>Per ogni norma il sistema dà la possibilità di leggere: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Il </a:t>
            </a:r>
            <a:r>
              <a:rPr lang="it-IT" b="1" dirty="0" smtClean="0">
                <a:solidFill>
                  <a:schemeClr val="tx1"/>
                </a:solidFill>
              </a:rPr>
              <a:t>testo originario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Il </a:t>
            </a:r>
            <a:r>
              <a:rPr lang="it-IT" b="1" dirty="0" smtClean="0">
                <a:solidFill>
                  <a:schemeClr val="tx1"/>
                </a:solidFill>
              </a:rPr>
              <a:t>testo </a:t>
            </a:r>
            <a:r>
              <a:rPr lang="it-IT" b="1" dirty="0" err="1" smtClean="0">
                <a:solidFill>
                  <a:schemeClr val="tx1"/>
                </a:solidFill>
              </a:rPr>
              <a:t>multivigente</a:t>
            </a:r>
            <a:r>
              <a:rPr lang="it-IT" dirty="0" smtClean="0">
                <a:solidFill>
                  <a:schemeClr val="tx1"/>
                </a:solidFill>
              </a:rPr>
              <a:t>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Gli </a:t>
            </a:r>
            <a:r>
              <a:rPr lang="it-IT" b="1" dirty="0" smtClean="0">
                <a:solidFill>
                  <a:schemeClr val="tx1"/>
                </a:solidFill>
              </a:rPr>
              <a:t>aggiornamenti</a:t>
            </a:r>
            <a:r>
              <a:rPr lang="it-IT" dirty="0" smtClean="0">
                <a:solidFill>
                  <a:schemeClr val="tx1"/>
                </a:solidFill>
              </a:rPr>
              <a:t> intervenuti nel corso della vigenza della norma;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Per ogni versione, la </a:t>
            </a:r>
            <a:r>
              <a:rPr lang="it-IT" b="1" dirty="0" smtClean="0">
                <a:solidFill>
                  <a:schemeClr val="tx1"/>
                </a:solidFill>
              </a:rPr>
              <a:t>data di vigenza</a:t>
            </a:r>
            <a:r>
              <a:rPr lang="it-IT" dirty="0" smtClean="0">
                <a:solidFill>
                  <a:schemeClr val="tx1"/>
                </a:solidFill>
              </a:rPr>
              <a:t> della norma.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Ricerca normativa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endParaRPr lang="it-IT" u="sng" dirty="0" smtClean="0"/>
          </a:p>
          <a:p>
            <a:pPr algn="just"/>
            <a:r>
              <a:rPr lang="it-IT" u="sng" dirty="0" smtClean="0"/>
              <a:t>Siti istituzionali</a:t>
            </a:r>
            <a:r>
              <a:rPr lang="it-IT" dirty="0" smtClean="0"/>
              <a:t> della Camera (</a:t>
            </a:r>
            <a:r>
              <a:rPr lang="it-IT" i="1" dirty="0" smtClean="0"/>
              <a:t>www.camera.it</a:t>
            </a:r>
            <a:r>
              <a:rPr lang="it-IT" dirty="0" smtClean="0"/>
              <a:t>), del Senato (</a:t>
            </a:r>
            <a:r>
              <a:rPr lang="it-IT" i="1" dirty="0" smtClean="0"/>
              <a:t>www.senato.it</a:t>
            </a:r>
            <a:r>
              <a:rPr lang="it-IT" dirty="0" smtClean="0"/>
              <a:t>).</a:t>
            </a:r>
          </a:p>
          <a:p>
            <a:pPr algn="just"/>
            <a:r>
              <a:rPr lang="it-IT" dirty="0" smtClean="0"/>
              <a:t>Permettono di consultare </a:t>
            </a:r>
            <a:r>
              <a:rPr lang="it-IT" u="sng" dirty="0" smtClean="0"/>
              <a:t>i lavori</a:t>
            </a:r>
            <a:r>
              <a:rPr lang="it-IT" dirty="0" smtClean="0"/>
              <a:t> delle due camere e, quindi: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 leggere i </a:t>
            </a:r>
            <a:r>
              <a:rPr lang="it-IT" u="sng" dirty="0" smtClean="0">
                <a:solidFill>
                  <a:schemeClr val="tx1"/>
                </a:solidFill>
              </a:rPr>
              <a:t>resoconti delle discussioni</a:t>
            </a:r>
            <a:r>
              <a:rPr lang="it-IT" dirty="0" smtClean="0">
                <a:solidFill>
                  <a:schemeClr val="tx1"/>
                </a:solidFill>
              </a:rPr>
              <a:t> in aula;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 leggere i </a:t>
            </a:r>
            <a:r>
              <a:rPr lang="it-IT" u="sng" dirty="0" smtClean="0">
                <a:solidFill>
                  <a:schemeClr val="tx1"/>
                </a:solidFill>
              </a:rPr>
              <a:t>lavori preparatori</a:t>
            </a:r>
            <a:r>
              <a:rPr lang="it-IT" dirty="0" smtClean="0">
                <a:solidFill>
                  <a:schemeClr val="tx1"/>
                </a:solidFill>
              </a:rPr>
              <a:t> ai provvedimenti normativi;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di leggere le </a:t>
            </a:r>
            <a:r>
              <a:rPr lang="it-IT" u="sng" dirty="0" smtClean="0">
                <a:solidFill>
                  <a:schemeClr val="tx1"/>
                </a:solidFill>
              </a:rPr>
              <a:t>relazioni</a:t>
            </a:r>
            <a:r>
              <a:rPr lang="it-IT" dirty="0" smtClean="0">
                <a:solidFill>
                  <a:schemeClr val="tx1"/>
                </a:solidFill>
              </a:rPr>
              <a:t> dei promotori dei provvedimenti normativi, che hanno accompagnato la loro discussione in aula.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Ricerca giurisprudenziale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it-IT" dirty="0" smtClean="0"/>
              <a:t>Di nuovo … i siti istituzionali: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Corte costituzionale</a:t>
            </a:r>
            <a:r>
              <a:rPr lang="it-IT" dirty="0" smtClean="0">
                <a:solidFill>
                  <a:schemeClr val="tx1"/>
                </a:solidFill>
              </a:rPr>
              <a:t> (</a:t>
            </a:r>
            <a:r>
              <a:rPr lang="it-IT" i="1" dirty="0" smtClean="0">
                <a:solidFill>
                  <a:schemeClr val="tx1"/>
                </a:solidFill>
              </a:rPr>
              <a:t>www.cortecostituzionale.it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Dalla </a:t>
            </a:r>
            <a:r>
              <a:rPr lang="it-IT" i="1" dirty="0" smtClean="0">
                <a:solidFill>
                  <a:schemeClr val="tx1"/>
                </a:solidFill>
              </a:rPr>
              <a:t>home</a:t>
            </a:r>
            <a:r>
              <a:rPr lang="it-IT" dirty="0" smtClean="0">
                <a:solidFill>
                  <a:schemeClr val="tx1"/>
                </a:solidFill>
              </a:rPr>
              <a:t>, cliccare sul comando con le tre lineette in alto a destra, scegliere </a:t>
            </a:r>
            <a:r>
              <a:rPr lang="it-IT" i="1" dirty="0" smtClean="0">
                <a:solidFill>
                  <a:schemeClr val="tx1"/>
                </a:solidFill>
              </a:rPr>
              <a:t>Giurisprudenza e lavori</a:t>
            </a:r>
            <a:r>
              <a:rPr lang="it-IT" dirty="0" smtClean="0">
                <a:solidFill>
                  <a:schemeClr val="tx1"/>
                </a:solidFill>
              </a:rPr>
              <a:t>; si apre la pagina </a:t>
            </a:r>
            <a:r>
              <a:rPr lang="it-IT" i="1" dirty="0" smtClean="0">
                <a:solidFill>
                  <a:schemeClr val="tx1"/>
                </a:solidFill>
              </a:rPr>
              <a:t>Decisioni</a:t>
            </a:r>
            <a:r>
              <a:rPr lang="it-IT" dirty="0" smtClean="0">
                <a:solidFill>
                  <a:schemeClr val="tx1"/>
                </a:solidFill>
              </a:rPr>
              <a:t> ove è possibile ricercare liberamente le decisioni (sia sentenze che ordinanze), le massime e le note a sentenza</a:t>
            </a:r>
            <a:r>
              <a:rPr lang="it-IT" dirty="0" smtClean="0">
                <a:solidFill>
                  <a:schemeClr val="tx1"/>
                </a:solidFill>
              </a:rPr>
              <a:t>.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Banca dati della Cassazione</a:t>
            </a:r>
            <a:r>
              <a:rPr lang="it-IT" dirty="0" smtClean="0">
                <a:solidFill>
                  <a:schemeClr val="tx1"/>
                </a:solidFill>
              </a:rPr>
              <a:t> (servizio “</a:t>
            </a:r>
            <a:r>
              <a:rPr lang="it-IT" dirty="0" err="1" smtClean="0">
                <a:solidFill>
                  <a:schemeClr val="tx1"/>
                </a:solidFill>
              </a:rPr>
              <a:t>Italgiure</a:t>
            </a:r>
            <a:r>
              <a:rPr lang="it-IT" dirty="0" smtClean="0">
                <a:solidFill>
                  <a:schemeClr val="tx1"/>
                </a:solidFill>
              </a:rPr>
              <a:t>” – </a:t>
            </a:r>
            <a:r>
              <a:rPr lang="it-IT" i="1" dirty="0" smtClean="0">
                <a:solidFill>
                  <a:schemeClr val="tx1"/>
                </a:solidFill>
              </a:rPr>
              <a:t>www.italgiure.giustizia.it/</a:t>
            </a:r>
            <a:r>
              <a:rPr lang="it-IT" i="1" dirty="0" err="1" smtClean="0">
                <a:solidFill>
                  <a:schemeClr val="tx1"/>
                </a:solidFill>
              </a:rPr>
              <a:t>sncass</a:t>
            </a:r>
            <a:r>
              <a:rPr lang="it-IT" i="1" dirty="0" smtClean="0">
                <a:solidFill>
                  <a:schemeClr val="tx1"/>
                </a:solidFill>
              </a:rPr>
              <a:t>/</a:t>
            </a:r>
            <a:r>
              <a:rPr lang="it-IT" dirty="0" smtClean="0">
                <a:solidFill>
                  <a:schemeClr val="tx1"/>
                </a:solidFill>
              </a:rPr>
              <a:t>) </a:t>
            </a:r>
            <a:r>
              <a:rPr lang="it-IT" dirty="0" smtClean="0">
                <a:solidFill>
                  <a:srgbClr val="002060"/>
                </a:solidFill>
              </a:rPr>
              <a:t>[ULTIMI 5 ANNI]</a:t>
            </a:r>
          </a:p>
          <a:p>
            <a:pPr lvl="2" algn="just"/>
            <a:r>
              <a:rPr lang="it-IT" dirty="0" smtClean="0">
                <a:solidFill>
                  <a:schemeClr val="tx1"/>
                </a:solidFill>
              </a:rPr>
              <a:t>Sentenza ricercabile per </a:t>
            </a:r>
            <a:r>
              <a:rPr lang="it-IT" i="1" dirty="0" smtClean="0">
                <a:solidFill>
                  <a:schemeClr val="tx1"/>
                </a:solidFill>
              </a:rPr>
              <a:t>parole</a:t>
            </a:r>
            <a:r>
              <a:rPr lang="it-IT" dirty="0" smtClean="0">
                <a:solidFill>
                  <a:schemeClr val="tx1"/>
                </a:solidFill>
              </a:rPr>
              <a:t> </a:t>
            </a:r>
            <a:r>
              <a:rPr lang="it-IT" i="1" dirty="0" smtClean="0">
                <a:solidFill>
                  <a:schemeClr val="tx1"/>
                </a:solidFill>
              </a:rPr>
              <a:t>o</a:t>
            </a:r>
            <a:r>
              <a:rPr lang="it-IT" dirty="0" smtClean="0">
                <a:solidFill>
                  <a:schemeClr val="tx1"/>
                </a:solidFill>
              </a:rPr>
              <a:t> </a:t>
            </a:r>
            <a:r>
              <a:rPr lang="it-IT" i="1" dirty="0" smtClean="0">
                <a:solidFill>
                  <a:schemeClr val="tx1"/>
                </a:solidFill>
              </a:rPr>
              <a:t>numero/anno sentenza</a:t>
            </a:r>
            <a:r>
              <a:rPr lang="it-IT" dirty="0" smtClean="0">
                <a:solidFill>
                  <a:schemeClr val="tx1"/>
                </a:solidFill>
              </a:rPr>
              <a:t> o per </a:t>
            </a:r>
            <a:r>
              <a:rPr lang="it-IT" i="1" dirty="0" smtClean="0">
                <a:solidFill>
                  <a:schemeClr val="tx1"/>
                </a:solidFill>
              </a:rPr>
              <a:t>riferimenti normativi</a:t>
            </a:r>
            <a:r>
              <a:rPr lang="it-IT" dirty="0" smtClean="0">
                <a:solidFill>
                  <a:schemeClr val="tx1"/>
                </a:solidFill>
              </a:rPr>
              <a:t>. Possibile anche la ricerca per filtri, distinguendo la materia, la sezione, l’anno o il tipo di provvedimento (sentenza, ordinanza, decreto)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Corte europea dei diritti dell’uomo</a:t>
            </a:r>
            <a:r>
              <a:rPr lang="it-IT" dirty="0" smtClean="0">
                <a:solidFill>
                  <a:schemeClr val="tx1"/>
                </a:solidFill>
              </a:rPr>
              <a:t> (portale HUDOC – </a:t>
            </a:r>
            <a:r>
              <a:rPr lang="it-IT" i="1" dirty="0" err="1" smtClean="0">
                <a:solidFill>
                  <a:schemeClr val="tx1"/>
                </a:solidFill>
              </a:rPr>
              <a:t>hudoc.echr.coe.int</a:t>
            </a:r>
            <a:r>
              <a:rPr lang="it-IT" dirty="0" smtClean="0">
                <a:solidFill>
                  <a:schemeClr val="tx1"/>
                </a:solidFill>
              </a:rPr>
              <a:t>), ricerca libera inserendo i riferimenti di interesse sulla stringa </a:t>
            </a:r>
            <a:r>
              <a:rPr lang="it-IT" i="1" dirty="0" smtClean="0">
                <a:solidFill>
                  <a:schemeClr val="tx1"/>
                </a:solidFill>
              </a:rPr>
              <a:t>SEARCH</a:t>
            </a:r>
            <a:r>
              <a:rPr lang="it-IT" dirty="0" smtClean="0">
                <a:solidFill>
                  <a:schemeClr val="tx1"/>
                </a:solidFill>
              </a:rPr>
              <a:t> </a:t>
            </a:r>
            <a:r>
              <a:rPr lang="it-IT" dirty="0" smtClean="0">
                <a:solidFill>
                  <a:srgbClr val="002060"/>
                </a:solidFill>
              </a:rPr>
              <a:t>[SENTENZE IN INGLESE/FRANCESE]</a:t>
            </a:r>
          </a:p>
          <a:p>
            <a:pPr lvl="1" algn="just"/>
            <a:r>
              <a:rPr lang="it-IT" b="1" dirty="0" smtClean="0">
                <a:solidFill>
                  <a:schemeClr val="tx1"/>
                </a:solidFill>
              </a:rPr>
              <a:t>Corte di giustizia dell’Unione europea </a:t>
            </a:r>
            <a:r>
              <a:rPr lang="it-IT" dirty="0" smtClean="0">
                <a:solidFill>
                  <a:schemeClr val="tx1"/>
                </a:solidFill>
              </a:rPr>
              <a:t>(portale INFOCURIA – </a:t>
            </a:r>
            <a:r>
              <a:rPr lang="it-IT" i="1" dirty="0" err="1" smtClean="0">
                <a:solidFill>
                  <a:schemeClr val="tx1"/>
                </a:solidFill>
              </a:rPr>
              <a:t>curia.europa.eu</a:t>
            </a:r>
            <a:r>
              <a:rPr lang="it-IT" i="1" dirty="0" smtClean="0">
                <a:solidFill>
                  <a:schemeClr val="tx1"/>
                </a:solidFill>
              </a:rPr>
              <a:t>/</a:t>
            </a:r>
            <a:r>
              <a:rPr lang="it-IT" i="1" dirty="0" err="1" smtClean="0">
                <a:solidFill>
                  <a:schemeClr val="tx1"/>
                </a:solidFill>
              </a:rPr>
              <a:t>juris</a:t>
            </a:r>
            <a:r>
              <a:rPr lang="it-IT" i="1" dirty="0" smtClean="0">
                <a:solidFill>
                  <a:schemeClr val="tx1"/>
                </a:solidFill>
              </a:rPr>
              <a:t>/</a:t>
            </a:r>
            <a:r>
              <a:rPr lang="it-IT" i="1" dirty="0" err="1" smtClean="0">
                <a:solidFill>
                  <a:schemeClr val="tx1"/>
                </a:solidFill>
              </a:rPr>
              <a:t>recherche.jsf</a:t>
            </a:r>
            <a:r>
              <a:rPr lang="it-IT" i="1" dirty="0" smtClean="0">
                <a:solidFill>
                  <a:schemeClr val="tx1"/>
                </a:solidFill>
              </a:rPr>
              <a:t>?</a:t>
            </a:r>
            <a:r>
              <a:rPr lang="it-IT" i="1" dirty="0" err="1" smtClean="0">
                <a:solidFill>
                  <a:schemeClr val="tx1"/>
                </a:solidFill>
              </a:rPr>
              <a:t>language=it</a:t>
            </a:r>
            <a:r>
              <a:rPr lang="it-IT" dirty="0" smtClean="0">
                <a:solidFill>
                  <a:schemeClr val="tx1"/>
                </a:solidFill>
              </a:rPr>
              <a:t>). Ricerca libera sulla giurisprudenza dell’Unione europea, con possibilità di inserire i parametri del provvedimento di interesse.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Ricerca giurisprudenziale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b="1" dirty="0" smtClean="0"/>
              <a:t>Banche dati: </a:t>
            </a:r>
            <a:r>
              <a:rPr lang="it-IT" dirty="0" smtClean="0"/>
              <a:t>servizi solitamente a pagamento che consentono la ricerca tra sentenze (di merito, costituzionali, di legittimità) con reperimento sia delle massime, sia dei testi integrali.</a:t>
            </a:r>
          </a:p>
          <a:p>
            <a:pPr lvl="1" algn="just"/>
            <a:r>
              <a:rPr lang="it-IT" i="1" dirty="0" err="1" smtClean="0">
                <a:solidFill>
                  <a:schemeClr val="tx1"/>
                </a:solidFill>
              </a:rPr>
              <a:t>Dejure</a:t>
            </a:r>
            <a:endParaRPr lang="it-IT" i="1" dirty="0" smtClean="0">
              <a:solidFill>
                <a:schemeClr val="tx1"/>
              </a:solidFill>
            </a:endParaRPr>
          </a:p>
          <a:p>
            <a:pPr lvl="1" algn="just"/>
            <a:r>
              <a:rPr lang="it-IT" i="1" dirty="0" err="1" smtClean="0">
                <a:solidFill>
                  <a:schemeClr val="tx1"/>
                </a:solidFill>
              </a:rPr>
              <a:t>Pluris</a:t>
            </a:r>
            <a:endParaRPr lang="it-IT" i="1" dirty="0" smtClean="0">
              <a:solidFill>
                <a:schemeClr val="tx1"/>
              </a:solidFill>
            </a:endParaRPr>
          </a:p>
          <a:p>
            <a:pPr lvl="1" algn="just"/>
            <a:r>
              <a:rPr lang="it-IT" i="1" dirty="0" err="1" smtClean="0">
                <a:solidFill>
                  <a:schemeClr val="tx1"/>
                </a:solidFill>
              </a:rPr>
              <a:t>Italgiure</a:t>
            </a:r>
            <a:endParaRPr lang="it-IT" i="1" dirty="0" smtClean="0">
              <a:solidFill>
                <a:schemeClr val="tx1"/>
              </a:solidFill>
            </a:endParaRPr>
          </a:p>
          <a:p>
            <a:pPr lvl="1" algn="just"/>
            <a:r>
              <a:rPr lang="it-IT" i="1" dirty="0" err="1" smtClean="0">
                <a:solidFill>
                  <a:schemeClr val="tx1"/>
                </a:solidFill>
              </a:rPr>
              <a:t>Platinum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ecc.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Ricerca giurisprudenziale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it-IT" b="1" dirty="0" smtClean="0"/>
              <a:t>Riviste </a:t>
            </a:r>
            <a:r>
              <a:rPr lang="it-IT" b="1" i="1" dirty="0" smtClean="0"/>
              <a:t>open </a:t>
            </a:r>
            <a:r>
              <a:rPr lang="it-IT" b="1" i="1" dirty="0" err="1" smtClean="0"/>
              <a:t>access</a:t>
            </a:r>
            <a:r>
              <a:rPr lang="it-IT" b="1" dirty="0" smtClean="0"/>
              <a:t>: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Sezione </a:t>
            </a:r>
            <a:r>
              <a:rPr lang="it-IT" i="1" dirty="0" smtClean="0">
                <a:solidFill>
                  <a:schemeClr val="tx1"/>
                </a:solidFill>
              </a:rPr>
              <a:t>Novità</a:t>
            </a:r>
            <a:r>
              <a:rPr lang="it-IT" dirty="0" smtClean="0">
                <a:solidFill>
                  <a:schemeClr val="tx1"/>
                </a:solidFill>
              </a:rPr>
              <a:t> del portale </a:t>
            </a:r>
            <a:r>
              <a:rPr lang="it-IT" i="1" dirty="0" smtClean="0">
                <a:solidFill>
                  <a:schemeClr val="tx1"/>
                </a:solidFill>
              </a:rPr>
              <a:t>Processo penale e giustizia</a:t>
            </a:r>
            <a:r>
              <a:rPr lang="it-IT" dirty="0" smtClean="0">
                <a:solidFill>
                  <a:schemeClr val="tx1"/>
                </a:solidFill>
              </a:rPr>
              <a:t> (</a:t>
            </a:r>
            <a:r>
              <a:rPr lang="it-IT" i="1" dirty="0" smtClean="0">
                <a:solidFill>
                  <a:schemeClr val="tx1"/>
                </a:solidFill>
              </a:rPr>
              <a:t>www.processopenaleegiustizia.it</a:t>
            </a:r>
            <a:r>
              <a:rPr lang="it-IT" dirty="0" smtClean="0">
                <a:solidFill>
                  <a:schemeClr val="tx1"/>
                </a:solidFill>
              </a:rPr>
              <a:t>);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Sezioni </a:t>
            </a:r>
            <a:r>
              <a:rPr lang="it-IT" i="1" dirty="0" smtClean="0">
                <a:solidFill>
                  <a:schemeClr val="tx1"/>
                </a:solidFill>
              </a:rPr>
              <a:t>Giurisprudenza costituzionale, giurisprudenza di legittimità, giurisprudenza europea </a:t>
            </a:r>
            <a:r>
              <a:rPr lang="it-IT" dirty="0" smtClean="0">
                <a:solidFill>
                  <a:schemeClr val="tx1"/>
                </a:solidFill>
              </a:rPr>
              <a:t> del portale </a:t>
            </a:r>
            <a:r>
              <a:rPr lang="it-IT" i="1" dirty="0" smtClean="0">
                <a:solidFill>
                  <a:schemeClr val="tx1"/>
                </a:solidFill>
              </a:rPr>
              <a:t>Archivio penale </a:t>
            </a:r>
            <a:r>
              <a:rPr lang="it-IT" dirty="0" smtClean="0">
                <a:solidFill>
                  <a:schemeClr val="tx1"/>
                </a:solidFill>
              </a:rPr>
              <a:t>(</a:t>
            </a:r>
            <a:r>
              <a:rPr lang="it-IT" i="1" dirty="0" smtClean="0">
                <a:solidFill>
                  <a:schemeClr val="tx1"/>
                </a:solidFill>
              </a:rPr>
              <a:t>www.archiviopenale.it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 Sezione </a:t>
            </a:r>
            <a:r>
              <a:rPr lang="it-IT" i="1" dirty="0" smtClean="0">
                <a:solidFill>
                  <a:schemeClr val="tx1"/>
                </a:solidFill>
              </a:rPr>
              <a:t>Osservatori</a:t>
            </a:r>
            <a:r>
              <a:rPr lang="it-IT" dirty="0" smtClean="0">
                <a:solidFill>
                  <a:schemeClr val="tx1"/>
                </a:solidFill>
              </a:rPr>
              <a:t> del portale </a:t>
            </a:r>
            <a:r>
              <a:rPr lang="it-IT" i="1" dirty="0" smtClean="0">
                <a:solidFill>
                  <a:schemeClr val="tx1"/>
                </a:solidFill>
              </a:rPr>
              <a:t>Sistema penale</a:t>
            </a:r>
            <a:r>
              <a:rPr lang="it-IT" dirty="0" smtClean="0">
                <a:solidFill>
                  <a:schemeClr val="tx1"/>
                </a:solidFill>
              </a:rPr>
              <a:t> (</a:t>
            </a:r>
            <a:r>
              <a:rPr lang="it-IT" i="1" dirty="0" smtClean="0">
                <a:solidFill>
                  <a:schemeClr val="tx1"/>
                </a:solidFill>
              </a:rPr>
              <a:t>www.sistemapenale.it</a:t>
            </a:r>
            <a:r>
              <a:rPr lang="it-IT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 Altre riviste consultabili liberamente: </a:t>
            </a:r>
            <a:r>
              <a:rPr lang="it-IT" i="1" dirty="0" smtClean="0">
                <a:solidFill>
                  <a:schemeClr val="tx1"/>
                </a:solidFill>
              </a:rPr>
              <a:t>Diritto penale contemporaneo</a:t>
            </a:r>
            <a:r>
              <a:rPr lang="it-IT" dirty="0" smtClean="0">
                <a:solidFill>
                  <a:schemeClr val="tx1"/>
                </a:solidFill>
              </a:rPr>
              <a:t>; </a:t>
            </a:r>
            <a:r>
              <a:rPr lang="it-IT" i="1" dirty="0" smtClean="0">
                <a:solidFill>
                  <a:schemeClr val="tx1"/>
                </a:solidFill>
              </a:rPr>
              <a:t>Penale. Diritto e processo</a:t>
            </a:r>
            <a:r>
              <a:rPr lang="it-IT" dirty="0" smtClean="0">
                <a:solidFill>
                  <a:schemeClr val="tx1"/>
                </a:solidFill>
              </a:rPr>
              <a:t>; </a:t>
            </a:r>
            <a:r>
              <a:rPr lang="it-IT" i="1" dirty="0" smtClean="0">
                <a:solidFill>
                  <a:schemeClr val="tx1"/>
                </a:solidFill>
              </a:rPr>
              <a:t>Diritto penale e uomo</a:t>
            </a:r>
            <a:r>
              <a:rPr lang="it-IT" dirty="0" smtClean="0">
                <a:solidFill>
                  <a:schemeClr val="tx1"/>
                </a:solidFill>
              </a:rPr>
              <a:t>, ecc.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Tramont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229</TotalTime>
  <Words>626</Words>
  <Application>Microsoft Office PowerPoint</Application>
  <PresentationFormat>Presentazione su schermo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1" baseType="lpstr">
      <vt:lpstr>Tramonto</vt:lpstr>
      <vt:lpstr>Laboratorio di ricerca giuridica</vt:lpstr>
      <vt:lpstr>Contenuti del seminario</vt:lpstr>
      <vt:lpstr>Ricerca normativa</vt:lpstr>
      <vt:lpstr>Ricerca normativa</vt:lpstr>
      <vt:lpstr>Ricerca normativa</vt:lpstr>
      <vt:lpstr>Ricerca normativa</vt:lpstr>
      <vt:lpstr>Ricerca normativa</vt:lpstr>
      <vt:lpstr>Ricerca giurisprudenziale</vt:lpstr>
      <vt:lpstr>Ricerca giurisprudenziale</vt:lpstr>
      <vt:lpstr>Ricerca giurisprudenziale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Laboratorio di ricerca giuridica</dc:title>
  <dc:creator>Francesco Trapella</dc:creator>
  <cp:lastModifiedBy>Francesco Trapella</cp:lastModifiedBy>
  <cp:revision>29</cp:revision>
  <dcterms:created xsi:type="dcterms:W3CDTF">2022-11-14T09:56:22Z</dcterms:created>
  <dcterms:modified xsi:type="dcterms:W3CDTF">2022-11-27T10:30:52Z</dcterms:modified>
</cp:coreProperties>
</file>