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1056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04F1A0B-9B51-4A3E-A194-D2A0EB4B2603}" type="datetimeFigureOut">
              <a:rPr lang="it-IT" smtClean="0"/>
              <a:pPr/>
              <a:t>21/11/2022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21/11/2022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21/11/2022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21/11/2022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04F1A0B-9B51-4A3E-A194-D2A0EB4B2603}" type="datetimeFigureOut">
              <a:rPr lang="it-IT" smtClean="0"/>
              <a:pPr/>
              <a:t>21/11/2022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04F1A0B-9B51-4A3E-A194-D2A0EB4B2603}" type="datetimeFigureOut">
              <a:rPr lang="it-IT" smtClean="0"/>
              <a:pPr/>
              <a:t>21/11/2022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21/11/2022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21/11/2022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21/11/2022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21/11/2022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21/11/2022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04F1A0B-9B51-4A3E-A194-D2A0EB4B2603}" type="datetimeFigureOut">
              <a:rPr lang="it-IT" smtClean="0"/>
              <a:pPr/>
              <a:t>21/11/2022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Laboratorio di ricerca giuridica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977334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it-IT" b="1" dirty="0" smtClean="0"/>
              <a:t>Le regole per la corretta redazione della tesi in ambito </a:t>
            </a:r>
          </a:p>
          <a:p>
            <a:pPr algn="r"/>
            <a:r>
              <a:rPr lang="it-IT" b="1" dirty="0" smtClean="0"/>
              <a:t>processuale penale</a:t>
            </a:r>
          </a:p>
          <a:p>
            <a:pPr algn="r"/>
            <a:r>
              <a:rPr lang="it-IT" dirty="0" smtClean="0"/>
              <a:t>22 </a:t>
            </a:r>
            <a:r>
              <a:rPr lang="it-IT" dirty="0" smtClean="0"/>
              <a:t>novembre 2022, 9.30 – 11.00</a:t>
            </a:r>
          </a:p>
          <a:p>
            <a:pPr algn="r"/>
            <a:endParaRPr lang="it-IT" dirty="0" smtClean="0"/>
          </a:p>
          <a:p>
            <a:pPr algn="r"/>
            <a:r>
              <a:rPr lang="it-IT" b="1" dirty="0" smtClean="0"/>
              <a:t>Prof. Francesco </a:t>
            </a:r>
            <a:r>
              <a:rPr lang="it-IT" b="1" dirty="0" err="1" smtClean="0"/>
              <a:t>Trapella</a:t>
            </a:r>
            <a:endParaRPr lang="it-IT" b="1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Contenuti del seminario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it-IT" dirty="0" smtClean="0"/>
          </a:p>
          <a:p>
            <a:pPr algn="just"/>
            <a:r>
              <a:rPr lang="it-IT" dirty="0" smtClean="0"/>
              <a:t>La ricerca delle informazioni giuridiche</a:t>
            </a:r>
          </a:p>
          <a:p>
            <a:pPr algn="just"/>
            <a:r>
              <a:rPr lang="it-IT" dirty="0" smtClean="0"/>
              <a:t>Le risorse cartacee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Le norme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La dottrina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La giurisprudenza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La ricerca delle informazioni giuridiche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it-IT" dirty="0" smtClean="0"/>
              <a:t>Dopo l’individuazione del tema, degli obiettivi e del quesito giuridico, occorre costruire un </a:t>
            </a:r>
            <a:r>
              <a:rPr lang="it-IT" b="1" dirty="0" smtClean="0"/>
              <a:t>piano delle informazioni utili alla stesura</a:t>
            </a:r>
            <a:r>
              <a:rPr lang="it-IT" dirty="0" smtClean="0"/>
              <a:t>. Esse comprendono:</a:t>
            </a:r>
          </a:p>
          <a:p>
            <a:pPr lvl="1" algn="just"/>
            <a:r>
              <a:rPr lang="it-IT" b="1" dirty="0" smtClean="0">
                <a:solidFill>
                  <a:schemeClr val="tx1"/>
                </a:solidFill>
              </a:rPr>
              <a:t>Le norme</a:t>
            </a:r>
            <a:r>
              <a:rPr lang="it-IT" dirty="0" smtClean="0">
                <a:solidFill>
                  <a:schemeClr val="tx1"/>
                </a:solidFill>
              </a:rPr>
              <a:t> – ossia le </a:t>
            </a:r>
            <a:r>
              <a:rPr lang="it-IT" u="sng" dirty="0" smtClean="0">
                <a:solidFill>
                  <a:schemeClr val="tx1"/>
                </a:solidFill>
              </a:rPr>
              <a:t>regole da analizzare</a:t>
            </a:r>
            <a:r>
              <a:rPr lang="it-IT" dirty="0" smtClean="0">
                <a:solidFill>
                  <a:schemeClr val="tx1"/>
                </a:solidFill>
              </a:rPr>
              <a:t> per dare riscontro al quesito giuridico individuato (es. tesi sul tema del diritto alla salute dei detenuti – art. 32 Cost.; art. 3 </a:t>
            </a:r>
            <a:r>
              <a:rPr lang="it-IT" dirty="0" err="1" smtClean="0">
                <a:solidFill>
                  <a:schemeClr val="tx1"/>
                </a:solidFill>
              </a:rPr>
              <a:t>Cedu</a:t>
            </a:r>
            <a:r>
              <a:rPr lang="it-IT" dirty="0" smtClean="0">
                <a:solidFill>
                  <a:schemeClr val="tx1"/>
                </a:solidFill>
              </a:rPr>
              <a:t>; artt. 11 e 35-ter </a:t>
            </a:r>
            <a:r>
              <a:rPr lang="it-IT" dirty="0" err="1" smtClean="0">
                <a:solidFill>
                  <a:schemeClr val="tx1"/>
                </a:solidFill>
              </a:rPr>
              <a:t>ord</a:t>
            </a:r>
            <a:r>
              <a:rPr lang="it-IT" dirty="0" smtClean="0">
                <a:solidFill>
                  <a:schemeClr val="tx1"/>
                </a:solidFill>
              </a:rPr>
              <a:t>. </a:t>
            </a:r>
            <a:r>
              <a:rPr lang="it-IT" dirty="0" err="1" smtClean="0">
                <a:solidFill>
                  <a:schemeClr val="tx1"/>
                </a:solidFill>
              </a:rPr>
              <a:t>penit</a:t>
            </a:r>
            <a:r>
              <a:rPr lang="it-IT" dirty="0" smtClean="0">
                <a:solidFill>
                  <a:schemeClr val="tx1"/>
                </a:solidFill>
              </a:rPr>
              <a:t>.);</a:t>
            </a:r>
          </a:p>
          <a:p>
            <a:pPr lvl="1" algn="just"/>
            <a:r>
              <a:rPr lang="it-IT" b="1" dirty="0" smtClean="0">
                <a:solidFill>
                  <a:schemeClr val="tx1"/>
                </a:solidFill>
              </a:rPr>
              <a:t>Gli autori</a:t>
            </a:r>
            <a:r>
              <a:rPr lang="it-IT" dirty="0" smtClean="0">
                <a:solidFill>
                  <a:schemeClr val="tx1"/>
                </a:solidFill>
              </a:rPr>
              <a:t> – ossia gli scritti di coloro che hanno affrontato il tema, offrendo un </a:t>
            </a:r>
            <a:r>
              <a:rPr lang="it-IT" u="sng" dirty="0" smtClean="0">
                <a:solidFill>
                  <a:schemeClr val="tx1"/>
                </a:solidFill>
              </a:rPr>
              <a:t>contributo al nostro percorso argomentativo</a:t>
            </a:r>
            <a:r>
              <a:rPr lang="it-IT" dirty="0" smtClean="0">
                <a:solidFill>
                  <a:schemeClr val="tx1"/>
                </a:solidFill>
              </a:rPr>
              <a:t>. 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La ricerca delle informazioni giuridiche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b="1" dirty="0" smtClean="0"/>
              <a:t>La ricerca delle norme </a:t>
            </a:r>
            <a:endParaRPr lang="it-IT" b="1" dirty="0"/>
          </a:p>
        </p:txBody>
      </p:sp>
      <p:sp>
        <p:nvSpPr>
          <p:cNvPr id="4" name="Triangolo isoscele 3"/>
          <p:cNvSpPr/>
          <p:nvPr/>
        </p:nvSpPr>
        <p:spPr>
          <a:xfrm>
            <a:off x="4499992" y="2924944"/>
            <a:ext cx="4104456" cy="331236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6" name="Connettore 1 5"/>
          <p:cNvCxnSpPr/>
          <p:nvPr/>
        </p:nvCxnSpPr>
        <p:spPr>
          <a:xfrm>
            <a:off x="6012160" y="3861048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1 7"/>
          <p:cNvCxnSpPr/>
          <p:nvPr/>
        </p:nvCxnSpPr>
        <p:spPr>
          <a:xfrm>
            <a:off x="5940152" y="3933056"/>
            <a:ext cx="122413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1 9"/>
          <p:cNvCxnSpPr/>
          <p:nvPr/>
        </p:nvCxnSpPr>
        <p:spPr>
          <a:xfrm>
            <a:off x="5580112" y="4509120"/>
            <a:ext cx="19442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1 11"/>
          <p:cNvCxnSpPr/>
          <p:nvPr/>
        </p:nvCxnSpPr>
        <p:spPr>
          <a:xfrm>
            <a:off x="5220072" y="5085184"/>
            <a:ext cx="26642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1 13"/>
          <p:cNvCxnSpPr/>
          <p:nvPr/>
        </p:nvCxnSpPr>
        <p:spPr>
          <a:xfrm>
            <a:off x="4860032" y="5661248"/>
            <a:ext cx="33843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/>
          <p:cNvCxnSpPr/>
          <p:nvPr/>
        </p:nvCxnSpPr>
        <p:spPr>
          <a:xfrm flipH="1">
            <a:off x="4716016" y="3573016"/>
            <a:ext cx="16561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2 20"/>
          <p:cNvCxnSpPr/>
          <p:nvPr/>
        </p:nvCxnSpPr>
        <p:spPr>
          <a:xfrm flipH="1">
            <a:off x="4716016" y="4149080"/>
            <a:ext cx="16561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ttore 2 21"/>
          <p:cNvCxnSpPr/>
          <p:nvPr/>
        </p:nvCxnSpPr>
        <p:spPr>
          <a:xfrm flipH="1">
            <a:off x="4716016" y="4725144"/>
            <a:ext cx="16561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2 22"/>
          <p:cNvCxnSpPr/>
          <p:nvPr/>
        </p:nvCxnSpPr>
        <p:spPr>
          <a:xfrm flipH="1">
            <a:off x="4644008" y="5301208"/>
            <a:ext cx="158417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ttore 2 23"/>
          <p:cNvCxnSpPr/>
          <p:nvPr/>
        </p:nvCxnSpPr>
        <p:spPr>
          <a:xfrm flipH="1">
            <a:off x="4572000" y="5805264"/>
            <a:ext cx="158417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asellaDiTesto 27"/>
          <p:cNvSpPr txBox="1"/>
          <p:nvPr/>
        </p:nvSpPr>
        <p:spPr>
          <a:xfrm>
            <a:off x="1547664" y="3429000"/>
            <a:ext cx="288032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Costituzione</a:t>
            </a:r>
            <a:endParaRPr lang="it-IT" dirty="0"/>
          </a:p>
        </p:txBody>
      </p:sp>
      <p:sp>
        <p:nvSpPr>
          <p:cNvPr id="29" name="CasellaDiTesto 28"/>
          <p:cNvSpPr txBox="1"/>
          <p:nvPr/>
        </p:nvSpPr>
        <p:spPr>
          <a:xfrm>
            <a:off x="1547664" y="3933056"/>
            <a:ext cx="288032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Fonti europee (Diritto U.E. e </a:t>
            </a:r>
            <a:r>
              <a:rPr lang="it-IT" dirty="0" err="1" smtClean="0"/>
              <a:t>C.E.D.U.</a:t>
            </a:r>
            <a:r>
              <a:rPr lang="it-IT" dirty="0" smtClean="0"/>
              <a:t>) </a:t>
            </a:r>
            <a:endParaRPr lang="it-IT" dirty="0"/>
          </a:p>
        </p:txBody>
      </p:sp>
      <p:sp>
        <p:nvSpPr>
          <p:cNvPr id="30" name="CasellaDiTesto 29"/>
          <p:cNvSpPr txBox="1"/>
          <p:nvPr/>
        </p:nvSpPr>
        <p:spPr>
          <a:xfrm>
            <a:off x="1547664" y="4653136"/>
            <a:ext cx="288032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Leggi, d.lgs., decreti legge</a:t>
            </a:r>
            <a:endParaRPr lang="it-IT" dirty="0"/>
          </a:p>
        </p:txBody>
      </p:sp>
      <p:sp>
        <p:nvSpPr>
          <p:cNvPr id="31" name="CasellaDiTesto 30"/>
          <p:cNvSpPr txBox="1"/>
          <p:nvPr/>
        </p:nvSpPr>
        <p:spPr>
          <a:xfrm>
            <a:off x="1547664" y="5157192"/>
            <a:ext cx="288032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Regolamenti</a:t>
            </a:r>
            <a:endParaRPr lang="it-IT" dirty="0"/>
          </a:p>
        </p:txBody>
      </p:sp>
      <p:sp>
        <p:nvSpPr>
          <p:cNvPr id="32" name="CasellaDiTesto 31"/>
          <p:cNvSpPr txBox="1"/>
          <p:nvPr/>
        </p:nvSpPr>
        <p:spPr>
          <a:xfrm>
            <a:off x="1547664" y="5661248"/>
            <a:ext cx="288032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Consuetudini, prassi, protocolli, ecc.</a:t>
            </a:r>
            <a:endParaRPr lang="it-IT" dirty="0"/>
          </a:p>
        </p:txBody>
      </p:sp>
      <p:sp>
        <p:nvSpPr>
          <p:cNvPr id="33" name="CasellaDiTesto 32"/>
          <p:cNvSpPr txBox="1"/>
          <p:nvPr/>
        </p:nvSpPr>
        <p:spPr>
          <a:xfrm>
            <a:off x="827584" y="2852936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Cercare le fonti seguendo l’ordine</a:t>
            </a:r>
            <a:endParaRPr lang="it-IT" b="1" dirty="0"/>
          </a:p>
        </p:txBody>
      </p:sp>
      <p:cxnSp>
        <p:nvCxnSpPr>
          <p:cNvPr id="35" name="Connettore 2 34"/>
          <p:cNvCxnSpPr/>
          <p:nvPr/>
        </p:nvCxnSpPr>
        <p:spPr>
          <a:xfrm>
            <a:off x="1187624" y="3356992"/>
            <a:ext cx="0" cy="295232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La ricerca delle informazioni giuridiche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b="1" dirty="0" smtClean="0"/>
              <a:t>La ricerca degli autori</a:t>
            </a:r>
            <a:endParaRPr lang="it-IT" dirty="0" smtClean="0"/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Cercare sempre </a:t>
            </a:r>
            <a:r>
              <a:rPr lang="it-IT" u="sng" dirty="0" smtClean="0">
                <a:solidFill>
                  <a:schemeClr val="tx1"/>
                </a:solidFill>
              </a:rPr>
              <a:t>fonti di prima mano</a:t>
            </a:r>
            <a:r>
              <a:rPr lang="it-IT" dirty="0" smtClean="0">
                <a:solidFill>
                  <a:schemeClr val="tx1"/>
                </a:solidFill>
              </a:rPr>
              <a:t> (es. quello che ha scritto l’autore e non la citazione, magari da altri rimaneggiata);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Distinguere tra le fonti, in base ai loro </a:t>
            </a:r>
            <a:r>
              <a:rPr lang="it-IT" u="sng" dirty="0" smtClean="0">
                <a:solidFill>
                  <a:schemeClr val="tx1"/>
                </a:solidFill>
              </a:rPr>
              <a:t>contenuti</a:t>
            </a:r>
            <a:r>
              <a:rPr lang="it-IT" dirty="0" smtClean="0">
                <a:solidFill>
                  <a:schemeClr val="tx1"/>
                </a:solidFill>
              </a:rPr>
              <a:t> e alla loro </a:t>
            </a:r>
            <a:r>
              <a:rPr lang="it-IT" u="sng" dirty="0" smtClean="0">
                <a:solidFill>
                  <a:schemeClr val="tx1"/>
                </a:solidFill>
              </a:rPr>
              <a:t>autorevolezza</a:t>
            </a:r>
            <a:r>
              <a:rPr lang="it-IT" dirty="0" smtClean="0">
                <a:solidFill>
                  <a:schemeClr val="tx1"/>
                </a:solidFill>
              </a:rPr>
              <a:t>:</a:t>
            </a:r>
          </a:p>
          <a:p>
            <a:pPr lvl="2" algn="just"/>
            <a:r>
              <a:rPr lang="it-IT" dirty="0" smtClean="0">
                <a:solidFill>
                  <a:schemeClr val="tx1"/>
                </a:solidFill>
              </a:rPr>
              <a:t>Riviste giuridiche specializzate;</a:t>
            </a:r>
          </a:p>
          <a:p>
            <a:pPr lvl="2" algn="just"/>
            <a:r>
              <a:rPr lang="it-IT" dirty="0" smtClean="0">
                <a:solidFill>
                  <a:schemeClr val="tx1"/>
                </a:solidFill>
              </a:rPr>
              <a:t>Quotidiani e settimanali;</a:t>
            </a:r>
          </a:p>
          <a:p>
            <a:pPr lvl="2" algn="just"/>
            <a:r>
              <a:rPr lang="it-IT" dirty="0" smtClean="0">
                <a:solidFill>
                  <a:schemeClr val="tx1"/>
                </a:solidFill>
              </a:rPr>
              <a:t>Siti di divulgazione;</a:t>
            </a:r>
          </a:p>
          <a:p>
            <a:pPr lvl="2" algn="just"/>
            <a:r>
              <a:rPr lang="it-IT" dirty="0" smtClean="0">
                <a:solidFill>
                  <a:schemeClr val="tx1"/>
                </a:solidFill>
              </a:rPr>
              <a:t>Siti istituzionali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risorse cartacee – Le norme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b="1" dirty="0" smtClean="0"/>
              <a:t>Gazzetta Ufficiale</a:t>
            </a:r>
            <a:r>
              <a:rPr lang="it-IT" dirty="0" smtClean="0"/>
              <a:t> (fonte privilegiata di cognizione dei provvedimenti normativi nazionali), </a:t>
            </a:r>
            <a:r>
              <a:rPr lang="it-IT" b="1" dirty="0" smtClean="0"/>
              <a:t>Bollettini Ufficiali delle Regioni</a:t>
            </a:r>
            <a:r>
              <a:rPr lang="it-IT" dirty="0" smtClean="0"/>
              <a:t> (fonte cognitiva regionale) e </a:t>
            </a:r>
            <a:r>
              <a:rPr lang="it-IT" b="1" dirty="0" smtClean="0"/>
              <a:t>Gazzetta Ufficiale dell’Unione europea</a:t>
            </a:r>
            <a:r>
              <a:rPr lang="it-IT" dirty="0" smtClean="0"/>
              <a:t> (fonte cognitiva </a:t>
            </a:r>
            <a:r>
              <a:rPr lang="it-IT" dirty="0" err="1" smtClean="0"/>
              <a:t>eurounitaria</a:t>
            </a:r>
            <a:r>
              <a:rPr lang="it-IT" dirty="0" smtClean="0"/>
              <a:t>);</a:t>
            </a:r>
          </a:p>
          <a:p>
            <a:pPr algn="just"/>
            <a:r>
              <a:rPr lang="it-IT" b="1" dirty="0" smtClean="0"/>
              <a:t>Codici</a:t>
            </a:r>
            <a:r>
              <a:rPr lang="it-IT" dirty="0" smtClean="0"/>
              <a:t>;</a:t>
            </a:r>
          </a:p>
          <a:p>
            <a:pPr algn="just"/>
            <a:r>
              <a:rPr lang="it-IT" b="1" dirty="0" smtClean="0"/>
              <a:t>Raccolte di leggi</a:t>
            </a:r>
            <a:r>
              <a:rPr lang="it-IT" dirty="0" smtClean="0"/>
              <a:t>.</a:t>
            </a:r>
            <a:endParaRPr lang="it-IT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risorse cartacee – Le norme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b="1" dirty="0" smtClean="0"/>
              <a:t>Gazzetta Ufficiale</a:t>
            </a:r>
            <a:r>
              <a:rPr lang="it-IT" dirty="0" smtClean="0"/>
              <a:t> – perfettamente reperibile sul sito </a:t>
            </a:r>
            <a:r>
              <a:rPr lang="it-IT" i="1" dirty="0" smtClean="0"/>
              <a:t>www.gazzettaufficiale.it</a:t>
            </a:r>
            <a:r>
              <a:rPr lang="it-IT" dirty="0" smtClean="0"/>
              <a:t>. </a:t>
            </a:r>
            <a:endParaRPr lang="it-IT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68876"/>
            <a:ext cx="7020271" cy="3689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7236296" y="3356992"/>
            <a:ext cx="16561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Utile per consultare il </a:t>
            </a:r>
            <a:r>
              <a:rPr lang="it-IT" u="sng" dirty="0" smtClean="0"/>
              <a:t>testo ufficiale delle norme</a:t>
            </a:r>
            <a:r>
              <a:rPr lang="it-IT" dirty="0" smtClean="0"/>
              <a:t>, le </a:t>
            </a:r>
            <a:r>
              <a:rPr lang="it-IT" u="sng" dirty="0" smtClean="0"/>
              <a:t>sentenze della Consulta</a:t>
            </a:r>
            <a:r>
              <a:rPr lang="it-IT" dirty="0" smtClean="0"/>
              <a:t>, le notizie dall’</a:t>
            </a:r>
            <a:r>
              <a:rPr lang="it-IT" u="sng" dirty="0" smtClean="0"/>
              <a:t>U.E.</a:t>
            </a:r>
            <a:r>
              <a:rPr lang="it-IT" dirty="0" smtClean="0"/>
              <a:t> e dalle </a:t>
            </a:r>
            <a:r>
              <a:rPr lang="it-IT" u="sng" dirty="0" smtClean="0"/>
              <a:t>Regioni</a:t>
            </a:r>
            <a:endParaRPr lang="it-IT" u="sng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risorse cartacee – Le norme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b="1" dirty="0" smtClean="0"/>
              <a:t>Codici e raccolte di leggi </a:t>
            </a:r>
            <a:r>
              <a:rPr lang="it-IT" dirty="0" smtClean="0"/>
              <a:t>– vari siti, ormai, rendono disponibili i testi dei codici e delle leggi. 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Occorre cercare </a:t>
            </a:r>
            <a:r>
              <a:rPr lang="it-IT" u="sng" dirty="0" smtClean="0">
                <a:solidFill>
                  <a:schemeClr val="tx1"/>
                </a:solidFill>
              </a:rPr>
              <a:t>siti aggiornati</a:t>
            </a:r>
            <a:r>
              <a:rPr lang="it-IT" dirty="0" smtClean="0">
                <a:solidFill>
                  <a:schemeClr val="tx1"/>
                </a:solidFill>
              </a:rPr>
              <a:t>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È bene evitare testi con commenti, qualora non si sia sicuri dell’</a:t>
            </a:r>
            <a:r>
              <a:rPr lang="it-IT" u="sng" dirty="0" smtClean="0">
                <a:solidFill>
                  <a:schemeClr val="tx1"/>
                </a:solidFill>
              </a:rPr>
              <a:t>autorevolezza dei medesimi</a:t>
            </a:r>
            <a:r>
              <a:rPr lang="it-IT" dirty="0" smtClean="0">
                <a:solidFill>
                  <a:schemeClr val="tx1"/>
                </a:solidFill>
              </a:rPr>
              <a:t> (</a:t>
            </a:r>
            <a:r>
              <a:rPr lang="it-IT" i="1" dirty="0" smtClean="0">
                <a:solidFill>
                  <a:schemeClr val="tx1"/>
                </a:solidFill>
              </a:rPr>
              <a:t>in generale è auspicabile che lo studente lavori sul testo delle norme, si faccia un’idea e, poi, approfondisca il pensiero degli autori attraverso la letteratura</a:t>
            </a:r>
            <a:r>
              <a:rPr lang="it-IT" dirty="0" smtClean="0">
                <a:solidFill>
                  <a:schemeClr val="tx1"/>
                </a:solidFill>
              </a:rPr>
              <a:t>).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risorse cartacee – La dottrina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it-IT" b="1" dirty="0" smtClean="0"/>
              <a:t>Generi letterari – </a:t>
            </a:r>
            <a:r>
              <a:rPr lang="it-IT" dirty="0" smtClean="0"/>
              <a:t>Esistono diversi generi anche nella letteratura giuridica: </a:t>
            </a:r>
            <a:r>
              <a:rPr lang="it-IT" u="sng" dirty="0" smtClean="0"/>
              <a:t>ogni tipologia testuale assolve ad un determinato scopo</a:t>
            </a:r>
            <a:r>
              <a:rPr lang="it-IT" dirty="0" smtClean="0"/>
              <a:t>, per cui è bene che lo studente abbia </a:t>
            </a:r>
            <a:r>
              <a:rPr lang="it-IT" i="1" dirty="0" smtClean="0"/>
              <a:t>ben chiaro</a:t>
            </a:r>
            <a:r>
              <a:rPr lang="it-IT" dirty="0" smtClean="0"/>
              <a:t> il tipo di risultato che vuole ottenere consultando una certa fonte.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Monografie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Trattati scientifici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Enciclopedie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Rassegne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Articoli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Note a sentenza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Manuali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risorse cartacee – La dottrina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it-IT" b="1" dirty="0" smtClean="0"/>
          </a:p>
          <a:p>
            <a:pPr algn="just"/>
            <a:r>
              <a:rPr lang="it-IT" b="1" dirty="0" smtClean="0"/>
              <a:t>Perché non basta il manuale?</a:t>
            </a:r>
            <a:r>
              <a:rPr lang="it-IT" dirty="0" smtClean="0"/>
              <a:t> Perché è un tipo testuale che offre un’</a:t>
            </a:r>
            <a:r>
              <a:rPr lang="it-IT" u="sng" dirty="0" smtClean="0"/>
              <a:t>introduzione alla materia</a:t>
            </a:r>
            <a:r>
              <a:rPr lang="it-IT" dirty="0" smtClean="0"/>
              <a:t>, utile ad </a:t>
            </a:r>
            <a:r>
              <a:rPr lang="it-IT" u="sng" dirty="0" smtClean="0"/>
              <a:t>entrare in confidenza con essa</a:t>
            </a:r>
            <a:r>
              <a:rPr lang="it-IT" dirty="0" smtClean="0"/>
              <a:t> e a </a:t>
            </a:r>
            <a:r>
              <a:rPr lang="it-IT" u="sng" dirty="0" smtClean="0"/>
              <a:t>comprenderne l’impianto generale</a:t>
            </a:r>
            <a:r>
              <a:rPr lang="it-IT" dirty="0" smtClean="0"/>
              <a:t>. Il manuale è utile ad individuare l’argomento, ma </a:t>
            </a:r>
            <a:r>
              <a:rPr lang="it-IT" i="1" dirty="0" smtClean="0"/>
              <a:t>poi bisogna approfondire</a:t>
            </a:r>
            <a:r>
              <a:rPr lang="it-IT" dirty="0" smtClean="0"/>
              <a:t>.</a:t>
            </a:r>
            <a:endParaRPr lang="it-IT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Le risorse cartacee – La dottrina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it-IT" b="1" dirty="0" smtClean="0"/>
              <a:t>Riviste giuridiche – </a:t>
            </a:r>
            <a:r>
              <a:rPr lang="it-IT" dirty="0" smtClean="0"/>
              <a:t>sono la fonte principale delle ricerche: contengono articoli, rassegne, note a sentenza. 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Alcune sono </a:t>
            </a:r>
            <a:r>
              <a:rPr lang="it-IT" i="1" dirty="0" err="1" smtClean="0">
                <a:solidFill>
                  <a:schemeClr val="tx1"/>
                </a:solidFill>
              </a:rPr>
              <a:t>open-access</a:t>
            </a:r>
            <a:r>
              <a:rPr lang="it-IT" dirty="0" smtClean="0">
                <a:solidFill>
                  <a:schemeClr val="tx1"/>
                </a:solidFill>
              </a:rPr>
              <a:t> (es. </a:t>
            </a:r>
            <a:r>
              <a:rPr lang="it-IT" i="1" dirty="0" smtClean="0">
                <a:solidFill>
                  <a:schemeClr val="tx1"/>
                </a:solidFill>
              </a:rPr>
              <a:t>www.archiviopenale.it</a:t>
            </a:r>
            <a:r>
              <a:rPr lang="it-IT" dirty="0" smtClean="0">
                <a:solidFill>
                  <a:schemeClr val="tx1"/>
                </a:solidFill>
              </a:rPr>
              <a:t>; </a:t>
            </a:r>
            <a:r>
              <a:rPr lang="it-IT" i="1" dirty="0" smtClean="0">
                <a:solidFill>
                  <a:schemeClr val="tx1"/>
                </a:solidFill>
              </a:rPr>
              <a:t>www.sistemapenale.it</a:t>
            </a:r>
            <a:r>
              <a:rPr lang="it-IT" dirty="0" smtClean="0">
                <a:solidFill>
                  <a:schemeClr val="tx1"/>
                </a:solidFill>
              </a:rPr>
              <a:t>, ecc.);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Alcune hanno un sito di riferimento che pubblica materiali aggiuntivi (es. </a:t>
            </a:r>
            <a:r>
              <a:rPr lang="it-IT" i="1" dirty="0" smtClean="0">
                <a:solidFill>
                  <a:schemeClr val="tx1"/>
                </a:solidFill>
              </a:rPr>
              <a:t>www.processopenaleegiustizia.it</a:t>
            </a:r>
            <a:r>
              <a:rPr lang="it-IT" dirty="0" smtClean="0">
                <a:solidFill>
                  <a:schemeClr val="tx1"/>
                </a:solidFill>
              </a:rPr>
              <a:t> pubblica provvedimenti normativi e giurisprudenziali con aggiornamento costante). 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Un esempio …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it-IT" b="1" dirty="0" smtClean="0"/>
              <a:t>Tesi sul tema “diritto alla salute dei detenuti”.</a:t>
            </a:r>
          </a:p>
          <a:p>
            <a:pPr algn="just"/>
            <a:r>
              <a:rPr lang="it-IT" b="1" dirty="0" smtClean="0"/>
              <a:t>Quesito giuridico: </a:t>
            </a:r>
            <a:r>
              <a:rPr lang="it-IT" dirty="0" smtClean="0"/>
              <a:t>la “riforma” del 2018 si proponeva di incidere sul diritto alla salute dei ristretti; da un esame delle norme emerge una disattenzione per la salute psicologica; si può affermare che la novella abbia raggiunto il proprio obiettivo?</a:t>
            </a:r>
          </a:p>
          <a:p>
            <a:pPr algn="just"/>
            <a:r>
              <a:rPr lang="it-IT" b="1" dirty="0" smtClean="0"/>
              <a:t>Ricerca normativa: </a:t>
            </a:r>
            <a:r>
              <a:rPr lang="it-IT" dirty="0" smtClean="0"/>
              <a:t>art. 32 Cost.; art. 3 CEDU; artt. 146, 147 c.p.; artt. 11, 35-ter, 47-ter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.; regolamenti DAP.</a:t>
            </a:r>
          </a:p>
          <a:p>
            <a:pPr algn="just"/>
            <a:r>
              <a:rPr lang="it-IT" b="1" dirty="0" smtClean="0"/>
              <a:t>Ricerca dottrinale: </a:t>
            </a:r>
            <a:r>
              <a:rPr lang="it-IT" cap="small" dirty="0" err="1" smtClean="0"/>
              <a:t>Nataloni</a:t>
            </a:r>
            <a:r>
              <a:rPr lang="it-IT" dirty="0" smtClean="0"/>
              <a:t>, </a:t>
            </a:r>
            <a:r>
              <a:rPr lang="it-IT" i="1" dirty="0" smtClean="0"/>
              <a:t>Diritto alla salute e pericolosità sociale: un binomio inscindibile?</a:t>
            </a:r>
            <a:r>
              <a:rPr lang="it-IT" dirty="0" smtClean="0"/>
              <a:t>, in </a:t>
            </a:r>
            <a:r>
              <a:rPr lang="it-IT" i="1" dirty="0" smtClean="0"/>
              <a:t>Arch. </a:t>
            </a:r>
            <a:r>
              <a:rPr lang="it-IT" i="1" dirty="0" err="1" smtClean="0"/>
              <a:t>pen</a:t>
            </a:r>
            <a:r>
              <a:rPr lang="it-IT" i="1" dirty="0" smtClean="0"/>
              <a:t>.</a:t>
            </a:r>
            <a:r>
              <a:rPr lang="it-IT" dirty="0" smtClean="0"/>
              <a:t>, 2020;</a:t>
            </a:r>
            <a:r>
              <a:rPr lang="it-IT" cap="small" dirty="0" smtClean="0"/>
              <a:t> </a:t>
            </a:r>
            <a:r>
              <a:rPr lang="it-IT" cap="small" dirty="0" err="1" smtClean="0"/>
              <a:t>Trapella</a:t>
            </a:r>
            <a:r>
              <a:rPr lang="it-IT" dirty="0" smtClean="0"/>
              <a:t>, </a:t>
            </a:r>
            <a:r>
              <a:rPr lang="it-IT" i="1" dirty="0" smtClean="0"/>
              <a:t>Corte europea dei diritti dell’uomo</a:t>
            </a:r>
            <a:r>
              <a:rPr lang="it-IT" dirty="0" smtClean="0"/>
              <a:t>, in </a:t>
            </a:r>
            <a:r>
              <a:rPr lang="it-IT" i="1" dirty="0" smtClean="0"/>
              <a:t>Proc. </a:t>
            </a:r>
            <a:r>
              <a:rPr lang="it-IT" i="1" dirty="0" err="1" smtClean="0"/>
              <a:t>pen</a:t>
            </a:r>
            <a:r>
              <a:rPr lang="it-IT" i="1" dirty="0" smtClean="0"/>
              <a:t>. </a:t>
            </a:r>
            <a:r>
              <a:rPr lang="it-IT" i="1" dirty="0" err="1" smtClean="0"/>
              <a:t>giust</a:t>
            </a:r>
            <a:r>
              <a:rPr lang="it-IT" i="1" dirty="0" smtClean="0"/>
              <a:t>.</a:t>
            </a:r>
            <a:r>
              <a:rPr lang="it-IT" dirty="0" smtClean="0"/>
              <a:t>, 2022, 3, p. 622 ss., ecc. </a:t>
            </a:r>
            <a:r>
              <a:rPr lang="it-IT" b="1" dirty="0" smtClean="0"/>
              <a:t> </a:t>
            </a:r>
            <a:endParaRPr lang="it-IT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citazione della dottrina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it-IT" b="1" dirty="0" smtClean="0"/>
              <a:t>Regola: </a:t>
            </a:r>
            <a:r>
              <a:rPr lang="it-IT" dirty="0" smtClean="0"/>
              <a:t>sempre citare le fonti da cui si trae sostegno per le proprie argomentazioni; se si menzionano le parole esatte di un altro autore, vanno scritte tra virgolette «…».</a:t>
            </a:r>
          </a:p>
          <a:p>
            <a:pPr algn="just"/>
            <a:r>
              <a:rPr lang="it-IT" b="1" dirty="0" smtClean="0"/>
              <a:t>Come citare: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Monografie</a:t>
            </a:r>
            <a:r>
              <a:rPr lang="it-IT" dirty="0" smtClean="0">
                <a:solidFill>
                  <a:schemeClr val="tx1"/>
                </a:solidFill>
              </a:rPr>
              <a:t> – COGNOME DELL’AUTORE, </a:t>
            </a:r>
            <a:r>
              <a:rPr lang="it-IT" i="1" dirty="0" smtClean="0">
                <a:solidFill>
                  <a:schemeClr val="tx1"/>
                </a:solidFill>
              </a:rPr>
              <a:t>Titolo della monografia</a:t>
            </a:r>
            <a:r>
              <a:rPr lang="it-IT" dirty="0" smtClean="0">
                <a:solidFill>
                  <a:schemeClr val="tx1"/>
                </a:solidFill>
              </a:rPr>
              <a:t>, Città di edizione, anno di edizione, numero di pagina da cui è tratta la citazione o il pensiero che si utilizza (es. TRAPELLA, </a:t>
            </a:r>
            <a:r>
              <a:rPr lang="it-IT" i="1" dirty="0" smtClean="0">
                <a:solidFill>
                  <a:schemeClr val="tx1"/>
                </a:solidFill>
              </a:rPr>
              <a:t>Il contraddittorio dopo il giudicato</a:t>
            </a:r>
            <a:r>
              <a:rPr lang="it-IT" dirty="0" smtClean="0">
                <a:solidFill>
                  <a:schemeClr val="tx1"/>
                </a:solidFill>
              </a:rPr>
              <a:t>, Padova, 2018, 24);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Riviste</a:t>
            </a:r>
            <a:r>
              <a:rPr lang="it-IT" dirty="0" smtClean="0">
                <a:solidFill>
                  <a:schemeClr val="tx1"/>
                </a:solidFill>
              </a:rPr>
              <a:t> – COGNOME DELL’AUTORE, </a:t>
            </a:r>
            <a:r>
              <a:rPr lang="it-IT" i="1" dirty="0" smtClean="0">
                <a:solidFill>
                  <a:schemeClr val="tx1"/>
                </a:solidFill>
              </a:rPr>
              <a:t>Titolo del contributo</a:t>
            </a:r>
            <a:r>
              <a:rPr lang="it-IT" dirty="0" smtClean="0">
                <a:solidFill>
                  <a:schemeClr val="tx1"/>
                </a:solidFill>
              </a:rPr>
              <a:t>, </a:t>
            </a:r>
            <a:r>
              <a:rPr lang="it-IT" i="1" dirty="0" smtClean="0">
                <a:solidFill>
                  <a:schemeClr val="tx1"/>
                </a:solidFill>
              </a:rPr>
              <a:t>Nome della rivista abbreviato</a:t>
            </a:r>
            <a:r>
              <a:rPr lang="it-IT" dirty="0" smtClean="0">
                <a:solidFill>
                  <a:schemeClr val="tx1"/>
                </a:solidFill>
              </a:rPr>
              <a:t>, anno della rivista, numero di pagina da cui è tratta la citazione o il pensiero che si utilizza (TRAPELLA, </a:t>
            </a:r>
            <a:r>
              <a:rPr lang="it-IT" i="1" dirty="0" smtClean="0">
                <a:solidFill>
                  <a:schemeClr val="tx1"/>
                </a:solidFill>
              </a:rPr>
              <a:t>Quale futuro per i riti speciali</a:t>
            </a:r>
            <a:r>
              <a:rPr lang="it-IT" dirty="0" smtClean="0">
                <a:solidFill>
                  <a:schemeClr val="tx1"/>
                </a:solidFill>
              </a:rPr>
              <a:t>, </a:t>
            </a:r>
            <a:r>
              <a:rPr lang="it-IT" i="1" dirty="0" smtClean="0">
                <a:solidFill>
                  <a:schemeClr val="tx1"/>
                </a:solidFill>
              </a:rPr>
              <a:t>Arch. </a:t>
            </a:r>
            <a:r>
              <a:rPr lang="it-IT" i="1" dirty="0" err="1" smtClean="0">
                <a:solidFill>
                  <a:schemeClr val="tx1"/>
                </a:solidFill>
              </a:rPr>
              <a:t>pen</a:t>
            </a:r>
            <a:r>
              <a:rPr lang="it-IT" i="1" dirty="0" smtClean="0">
                <a:solidFill>
                  <a:schemeClr val="tx1"/>
                </a:solidFill>
              </a:rPr>
              <a:t>.</a:t>
            </a:r>
            <a:r>
              <a:rPr lang="it-IT" dirty="0" smtClean="0">
                <a:solidFill>
                  <a:schemeClr val="tx1"/>
                </a:solidFill>
              </a:rPr>
              <a:t>, 2022, 31).</a:t>
            </a:r>
            <a:endParaRPr lang="it-IT" b="1" u="sng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citazione della dottrina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it-IT" b="1" dirty="0" smtClean="0"/>
              <a:t>Abbreviazione delle principali riviste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Cassazione penale: </a:t>
            </a:r>
            <a:r>
              <a:rPr lang="it-IT" i="1" dirty="0" smtClean="0">
                <a:solidFill>
                  <a:schemeClr val="tx1"/>
                </a:solidFill>
              </a:rPr>
              <a:t>Cass. </a:t>
            </a:r>
            <a:r>
              <a:rPr lang="it-IT" i="1" dirty="0" err="1" smtClean="0">
                <a:solidFill>
                  <a:schemeClr val="tx1"/>
                </a:solidFill>
              </a:rPr>
              <a:t>pen</a:t>
            </a:r>
            <a:r>
              <a:rPr lang="it-IT" i="1" dirty="0" smtClean="0">
                <a:solidFill>
                  <a:schemeClr val="tx1"/>
                </a:solidFill>
              </a:rPr>
              <a:t>.</a:t>
            </a:r>
            <a:endParaRPr lang="it-IT" dirty="0" smtClean="0">
              <a:solidFill>
                <a:schemeClr val="tx1"/>
              </a:solidFill>
            </a:endParaRP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Diritto penale e processo: </a:t>
            </a:r>
            <a:r>
              <a:rPr lang="it-IT" i="1" dirty="0" smtClean="0">
                <a:solidFill>
                  <a:schemeClr val="tx1"/>
                </a:solidFill>
              </a:rPr>
              <a:t>Dir. </a:t>
            </a:r>
            <a:r>
              <a:rPr lang="it-IT" i="1" dirty="0" err="1" smtClean="0">
                <a:solidFill>
                  <a:schemeClr val="tx1"/>
                </a:solidFill>
              </a:rPr>
              <a:t>pen</a:t>
            </a:r>
            <a:r>
              <a:rPr lang="it-IT" i="1" dirty="0" smtClean="0">
                <a:solidFill>
                  <a:schemeClr val="tx1"/>
                </a:solidFill>
              </a:rPr>
              <a:t>. proc.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Diritto penale contemporaneo: </a:t>
            </a:r>
            <a:r>
              <a:rPr lang="it-IT" i="1" dirty="0" smtClean="0">
                <a:solidFill>
                  <a:schemeClr val="tx1"/>
                </a:solidFill>
              </a:rPr>
              <a:t>Dir. </a:t>
            </a:r>
            <a:r>
              <a:rPr lang="it-IT" i="1" dirty="0" err="1" smtClean="0">
                <a:solidFill>
                  <a:schemeClr val="tx1"/>
                </a:solidFill>
              </a:rPr>
              <a:t>pen</a:t>
            </a:r>
            <a:r>
              <a:rPr lang="it-IT" i="1" dirty="0" smtClean="0">
                <a:solidFill>
                  <a:schemeClr val="tx1"/>
                </a:solidFill>
              </a:rPr>
              <a:t>. </a:t>
            </a:r>
            <a:r>
              <a:rPr lang="it-IT" i="1" dirty="0" err="1" smtClean="0">
                <a:solidFill>
                  <a:schemeClr val="tx1"/>
                </a:solidFill>
              </a:rPr>
              <a:t>contemp</a:t>
            </a:r>
            <a:r>
              <a:rPr lang="it-IT" i="1" dirty="0" smtClean="0">
                <a:solidFill>
                  <a:schemeClr val="tx1"/>
                </a:solidFill>
              </a:rPr>
              <a:t>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Archivio penale: </a:t>
            </a:r>
            <a:r>
              <a:rPr lang="it-IT" i="1" dirty="0" smtClean="0">
                <a:solidFill>
                  <a:schemeClr val="tx1"/>
                </a:solidFill>
              </a:rPr>
              <a:t>Arch. </a:t>
            </a:r>
            <a:r>
              <a:rPr lang="it-IT" i="1" dirty="0" err="1" smtClean="0">
                <a:solidFill>
                  <a:schemeClr val="tx1"/>
                </a:solidFill>
              </a:rPr>
              <a:t>pen</a:t>
            </a:r>
            <a:r>
              <a:rPr lang="it-IT" i="1" dirty="0" smtClean="0">
                <a:solidFill>
                  <a:schemeClr val="tx1"/>
                </a:solidFill>
              </a:rPr>
              <a:t>.</a:t>
            </a:r>
            <a:endParaRPr lang="it-IT" dirty="0" smtClean="0">
              <a:solidFill>
                <a:schemeClr val="tx1"/>
              </a:solidFill>
            </a:endParaRP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Sistema penale: </a:t>
            </a:r>
            <a:r>
              <a:rPr lang="it-IT" i="1" dirty="0" err="1" smtClean="0">
                <a:solidFill>
                  <a:schemeClr val="tx1"/>
                </a:solidFill>
              </a:rPr>
              <a:t>Sist</a:t>
            </a:r>
            <a:r>
              <a:rPr lang="it-IT" i="1" dirty="0" smtClean="0">
                <a:solidFill>
                  <a:schemeClr val="tx1"/>
                </a:solidFill>
              </a:rPr>
              <a:t>. </a:t>
            </a:r>
            <a:r>
              <a:rPr lang="it-IT" i="1" dirty="0" err="1" smtClean="0">
                <a:solidFill>
                  <a:schemeClr val="tx1"/>
                </a:solidFill>
              </a:rPr>
              <a:t>pen</a:t>
            </a:r>
            <a:r>
              <a:rPr lang="it-IT" i="1" dirty="0" smtClean="0">
                <a:solidFill>
                  <a:schemeClr val="tx1"/>
                </a:solidFill>
              </a:rPr>
              <a:t>.</a:t>
            </a:r>
            <a:endParaRPr lang="it-IT" dirty="0" smtClean="0">
              <a:solidFill>
                <a:schemeClr val="tx1"/>
              </a:solidFill>
            </a:endParaRP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Penale. Diritto e procedura: </a:t>
            </a:r>
            <a:r>
              <a:rPr lang="it-IT" i="1" dirty="0" smtClean="0">
                <a:solidFill>
                  <a:schemeClr val="tx1"/>
                </a:solidFill>
              </a:rPr>
              <a:t>Pen. Dir. proc.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Processo penale e giustizia: </a:t>
            </a:r>
            <a:r>
              <a:rPr lang="it-IT" i="1" dirty="0" smtClean="0">
                <a:solidFill>
                  <a:schemeClr val="tx1"/>
                </a:solidFill>
              </a:rPr>
              <a:t>Proc. </a:t>
            </a:r>
            <a:r>
              <a:rPr lang="it-IT" i="1" dirty="0" err="1" smtClean="0">
                <a:solidFill>
                  <a:schemeClr val="tx1"/>
                </a:solidFill>
              </a:rPr>
              <a:t>pen</a:t>
            </a:r>
            <a:r>
              <a:rPr lang="it-IT" i="1" dirty="0" smtClean="0">
                <a:solidFill>
                  <a:schemeClr val="tx1"/>
                </a:solidFill>
              </a:rPr>
              <a:t>. </a:t>
            </a:r>
            <a:r>
              <a:rPr lang="it-IT" i="1" dirty="0" err="1" smtClean="0">
                <a:solidFill>
                  <a:schemeClr val="tx1"/>
                </a:solidFill>
              </a:rPr>
              <a:t>giust</a:t>
            </a:r>
            <a:r>
              <a:rPr lang="it-IT" i="1" dirty="0" smtClean="0">
                <a:solidFill>
                  <a:schemeClr val="tx1"/>
                </a:solidFill>
              </a:rPr>
              <a:t>.</a:t>
            </a:r>
          </a:p>
          <a:p>
            <a:pPr lvl="1" algn="just"/>
            <a:r>
              <a:rPr lang="it-IT" dirty="0" err="1" smtClean="0">
                <a:solidFill>
                  <a:schemeClr val="tx1"/>
                </a:solidFill>
              </a:rPr>
              <a:t>Criminalia</a:t>
            </a:r>
            <a:r>
              <a:rPr lang="it-IT" dirty="0" smtClean="0">
                <a:solidFill>
                  <a:schemeClr val="tx1"/>
                </a:solidFill>
              </a:rPr>
              <a:t>: </a:t>
            </a:r>
            <a:r>
              <a:rPr lang="it-IT" i="1" dirty="0" err="1" smtClean="0">
                <a:solidFill>
                  <a:schemeClr val="tx1"/>
                </a:solidFill>
              </a:rPr>
              <a:t>Crim</a:t>
            </a:r>
            <a:r>
              <a:rPr lang="it-IT" i="1" dirty="0" smtClean="0">
                <a:solidFill>
                  <a:schemeClr val="tx1"/>
                </a:solidFill>
              </a:rPr>
              <a:t>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Diritto penale e uomo: </a:t>
            </a:r>
            <a:r>
              <a:rPr lang="it-IT" i="1" dirty="0" smtClean="0">
                <a:solidFill>
                  <a:schemeClr val="tx1"/>
                </a:solidFill>
              </a:rPr>
              <a:t>Dir. </a:t>
            </a:r>
            <a:r>
              <a:rPr lang="it-IT" i="1" dirty="0" err="1" smtClean="0">
                <a:solidFill>
                  <a:schemeClr val="tx1"/>
                </a:solidFill>
              </a:rPr>
              <a:t>pen</a:t>
            </a:r>
            <a:r>
              <a:rPr lang="it-IT" i="1" dirty="0" smtClean="0">
                <a:solidFill>
                  <a:schemeClr val="tx1"/>
                </a:solidFill>
              </a:rPr>
              <a:t>. uomo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ricerca giurisprudenziale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it-IT" b="1" dirty="0" smtClean="0"/>
          </a:p>
          <a:p>
            <a:pPr algn="just"/>
            <a:r>
              <a:rPr lang="it-IT" b="1" dirty="0" smtClean="0"/>
              <a:t>Siti istituzionali che danno accesso alle sentenze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Corte costituzionale (</a:t>
            </a:r>
            <a:r>
              <a:rPr lang="it-IT" i="1" dirty="0" smtClean="0">
                <a:solidFill>
                  <a:schemeClr val="tx1"/>
                </a:solidFill>
              </a:rPr>
              <a:t>www.cortecostituzionale.it</a:t>
            </a:r>
            <a:r>
              <a:rPr lang="it-IT" dirty="0" smtClean="0">
                <a:solidFill>
                  <a:schemeClr val="tx1"/>
                </a:solidFill>
              </a:rPr>
              <a:t>)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Corte di giustizia dell’Unione europea (</a:t>
            </a:r>
            <a:r>
              <a:rPr lang="it-IT" i="1" dirty="0" err="1" smtClean="0">
                <a:solidFill>
                  <a:schemeClr val="tx1"/>
                </a:solidFill>
              </a:rPr>
              <a:t>curia.europa.eu</a:t>
            </a:r>
            <a:r>
              <a:rPr lang="it-IT" dirty="0" smtClean="0">
                <a:solidFill>
                  <a:schemeClr val="tx1"/>
                </a:solidFill>
              </a:rPr>
              <a:t>)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Corte di Cassazione (</a:t>
            </a:r>
            <a:r>
              <a:rPr lang="it-IT" i="1" dirty="0" smtClean="0">
                <a:solidFill>
                  <a:schemeClr val="tx1"/>
                </a:solidFill>
              </a:rPr>
              <a:t>www.italgiure.giustizia.it</a:t>
            </a:r>
            <a:r>
              <a:rPr lang="it-IT" dirty="0" smtClean="0">
                <a:solidFill>
                  <a:schemeClr val="tx1"/>
                </a:solidFill>
              </a:rPr>
              <a:t>)</a:t>
            </a:r>
            <a:endParaRPr lang="it-IT" b="1" dirty="0" smtClean="0"/>
          </a:p>
          <a:p>
            <a:pPr algn="just"/>
            <a:r>
              <a:rPr lang="it-IT" b="1" dirty="0" smtClean="0"/>
              <a:t>Codici commentati con la giurisprudenza</a:t>
            </a:r>
            <a:endParaRPr lang="it-IT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citazione della giurisprudenza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it-IT" b="1" dirty="0" smtClean="0"/>
              <a:t>Regola: </a:t>
            </a:r>
            <a:r>
              <a:rPr lang="it-IT" dirty="0" smtClean="0"/>
              <a:t>come per la dottrina, anche per le sentenze occorre sempre dare conto dei riferimenti.</a:t>
            </a:r>
          </a:p>
          <a:p>
            <a:pPr algn="just"/>
            <a:r>
              <a:rPr lang="it-IT" b="1" dirty="0" smtClean="0"/>
              <a:t>Come citare.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Corte costituzionale</a:t>
            </a:r>
            <a:r>
              <a:rPr lang="it-IT" dirty="0" smtClean="0">
                <a:solidFill>
                  <a:schemeClr val="tx1"/>
                </a:solidFill>
              </a:rPr>
              <a:t>: organo giurisdizionale abbreviato, data (gg., mese in tutte lettere, </a:t>
            </a:r>
            <a:r>
              <a:rPr lang="it-IT" dirty="0" err="1" smtClean="0">
                <a:solidFill>
                  <a:schemeClr val="tx1"/>
                </a:solidFill>
              </a:rPr>
              <a:t>aa</a:t>
            </a:r>
            <a:r>
              <a:rPr lang="it-IT" dirty="0" smtClean="0">
                <a:solidFill>
                  <a:schemeClr val="tx1"/>
                </a:solidFill>
              </a:rPr>
              <a:t>.), numero della sentenza (es. C. Cost., 15 febbraio 1991, n. 88).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Corte di Cassazione</a:t>
            </a:r>
            <a:r>
              <a:rPr lang="it-IT" dirty="0" smtClean="0">
                <a:solidFill>
                  <a:schemeClr val="tx1"/>
                </a:solidFill>
              </a:rPr>
              <a:t>: organo giurisdizionale abbreviato, sezione, data, numero della sentenza (es. Cass., sez. II, 21 marzo 2022, n. 341). </a:t>
            </a:r>
            <a:endParaRPr lang="it-IT" u="sng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citazione della giurisprudenza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b="1" dirty="0" smtClean="0"/>
              <a:t>Abbreviazione dei principali organi giurisdizionali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Cassazione: </a:t>
            </a:r>
            <a:r>
              <a:rPr lang="it-IT" i="1" dirty="0" smtClean="0">
                <a:solidFill>
                  <a:schemeClr val="tx1"/>
                </a:solidFill>
              </a:rPr>
              <a:t>Cass.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Corte costituzionale: </a:t>
            </a:r>
            <a:r>
              <a:rPr lang="it-IT" i="1" dirty="0" smtClean="0">
                <a:solidFill>
                  <a:schemeClr val="tx1"/>
                </a:solidFill>
              </a:rPr>
              <a:t>C. Cost.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Consiglio di Stato: </a:t>
            </a:r>
            <a:r>
              <a:rPr lang="it-IT" i="1" dirty="0" smtClean="0">
                <a:solidFill>
                  <a:schemeClr val="tx1"/>
                </a:solidFill>
              </a:rPr>
              <a:t>Cons. Stato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Corte d’appello: </a:t>
            </a:r>
            <a:r>
              <a:rPr lang="it-IT" i="1" dirty="0" smtClean="0">
                <a:solidFill>
                  <a:schemeClr val="tx1"/>
                </a:solidFill>
              </a:rPr>
              <a:t>App.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Tribunale: </a:t>
            </a:r>
            <a:r>
              <a:rPr lang="it-IT" i="1" dirty="0" smtClean="0">
                <a:solidFill>
                  <a:schemeClr val="tx1"/>
                </a:solidFill>
              </a:rPr>
              <a:t>Trib.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Tribunale amministrativo regionale: </a:t>
            </a:r>
            <a:r>
              <a:rPr lang="it-IT" i="1" dirty="0" smtClean="0">
                <a:solidFill>
                  <a:schemeClr val="tx1"/>
                </a:solidFill>
              </a:rPr>
              <a:t>TAR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Giudice di pace: </a:t>
            </a:r>
            <a:r>
              <a:rPr lang="it-IT" i="1" dirty="0" err="1" smtClean="0">
                <a:solidFill>
                  <a:schemeClr val="tx1"/>
                </a:solidFill>
              </a:rPr>
              <a:t>G.d.P</a:t>
            </a:r>
            <a:r>
              <a:rPr lang="it-IT" i="1" dirty="0" smtClean="0">
                <a:solidFill>
                  <a:schemeClr val="tx1"/>
                </a:solidFill>
              </a:rPr>
              <a:t>.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Tramont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193</TotalTime>
  <Words>1108</Words>
  <Application>Microsoft Office PowerPoint</Application>
  <PresentationFormat>Presentazione su schermo (4:3)</PresentationFormat>
  <Paragraphs>102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18" baseType="lpstr">
      <vt:lpstr>Tramonto</vt:lpstr>
      <vt:lpstr>Laboratorio di ricerca giuridica</vt:lpstr>
      <vt:lpstr>Contenuti del seminario</vt:lpstr>
      <vt:lpstr>La ricerca delle informazioni giuridiche</vt:lpstr>
      <vt:lpstr>La ricerca delle informazioni giuridiche</vt:lpstr>
      <vt:lpstr>La ricerca delle informazioni giuridiche</vt:lpstr>
      <vt:lpstr>Le risorse cartacee – Le norme</vt:lpstr>
      <vt:lpstr>Le risorse cartacee – Le norme</vt:lpstr>
      <vt:lpstr>Le risorse cartacee – Le norme</vt:lpstr>
      <vt:lpstr>Le risorse cartacee – La dottrina</vt:lpstr>
      <vt:lpstr>Le risorse cartacee – La dottrina</vt:lpstr>
      <vt:lpstr>Le risorse cartacee – La dottrina</vt:lpstr>
      <vt:lpstr>Un esempio …</vt:lpstr>
      <vt:lpstr>La citazione della dottrina</vt:lpstr>
      <vt:lpstr>La citazione della dottrina</vt:lpstr>
      <vt:lpstr>La ricerca giurisprudenziale</vt:lpstr>
      <vt:lpstr>La citazione della giurisprudenza</vt:lpstr>
      <vt:lpstr>La citazione della giurisprudenza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Laboratorio di ricerca giuridica</dc:title>
  <dc:creator>Francesco Trapella</dc:creator>
  <cp:lastModifiedBy>Francesco Trapella</cp:lastModifiedBy>
  <cp:revision>21</cp:revision>
  <dcterms:created xsi:type="dcterms:W3CDTF">2022-11-14T09:56:22Z</dcterms:created>
  <dcterms:modified xsi:type="dcterms:W3CDTF">2022-11-21T10:09:02Z</dcterms:modified>
</cp:coreProperties>
</file>