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1BB0E5-7A7E-4907-8119-6FC586371B0E}" type="datetimeFigureOut">
              <a:rPr lang="it-IT" smtClean="0"/>
              <a:pPr/>
              <a:t>11/04/2023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155E7A-242A-46F2-8385-C7B608616373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155E7A-242A-46F2-8385-C7B608616373}" type="slidenum">
              <a:rPr lang="it-IT" smtClean="0"/>
              <a:pPr/>
              <a:t>7</a:t>
            </a:fld>
            <a:endParaRPr 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ttangolo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ttangolo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ttangolo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ttangolo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ttangolo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ettangolo arrotondato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ettangolo arrotondato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ttangolo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ttangolo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ttangolo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ttangolo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olo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9" name="Sottotitolo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it-IT" smtClean="0"/>
              <a:t>Fare clic per modificare lo stile del sottotitolo dello schema</a:t>
            </a:r>
            <a:endParaRPr kumimoji="0" lang="en-US"/>
          </a:p>
        </p:txBody>
      </p:sp>
      <p:sp>
        <p:nvSpPr>
          <p:cNvPr id="28" name="Segnaposto data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A191FFCA-963B-4DC2-87AB-C2EFE23C69C4}" type="datetimeFigureOut">
              <a:rPr lang="it-IT" smtClean="0"/>
              <a:pPr/>
              <a:t>11/04/2023</a:t>
            </a:fld>
            <a:endParaRPr lang="it-IT"/>
          </a:p>
        </p:txBody>
      </p:sp>
      <p:sp>
        <p:nvSpPr>
          <p:cNvPr id="17" name="Segnaposto piè di pagina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it-IT"/>
          </a:p>
        </p:txBody>
      </p:sp>
      <p:sp>
        <p:nvSpPr>
          <p:cNvPr id="29" name="Segnaposto numero diapositiva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11/04/2023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11/04/2023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11/04/2023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5" name="Segnaposto contenuto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26" name="Segnaposto data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191FFCA-963B-4DC2-87AB-C2EFE23C69C4}" type="datetimeFigureOut">
              <a:rPr lang="it-IT" smtClean="0"/>
              <a:pPr/>
              <a:t>11/04/2023</a:t>
            </a:fld>
            <a:endParaRPr lang="it-IT"/>
          </a:p>
        </p:txBody>
      </p:sp>
      <p:sp>
        <p:nvSpPr>
          <p:cNvPr id="27" name="Segnaposto numero diapositiva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28" name="Segnaposto piè di pagina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A191FFCA-963B-4DC2-87AB-C2EFE23C69C4}" type="datetimeFigureOut">
              <a:rPr lang="it-IT" smtClean="0"/>
              <a:pPr/>
              <a:t>11/04/2023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11/04/2023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11/04/2023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it-IT" smtClean="0"/>
              <a:t>Fare clic sull'icona per inserire un'immagine</a:t>
            </a:r>
            <a:endParaRPr kumimoji="0" lang="en-US" dirty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11/04/2023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11/04/2023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11/04/2023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ttangolo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ttangolo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ttangolo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ttangolo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ttangolo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ettangolo arrotondato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ettangolo arrotondato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ttangolo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ttangolo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ttangolo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ttangolo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ttangolo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ttangolo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Segnaposto titolo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13" name="Segnaposto testo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  <a:p>
            <a:pPr lvl="1" eaLnBrk="1" latinLnBrk="0" hangingPunct="1"/>
            <a:r>
              <a:rPr kumimoji="0" lang="it-IT" smtClean="0"/>
              <a:t>Secondo livello</a:t>
            </a:r>
          </a:p>
          <a:p>
            <a:pPr lvl="2" eaLnBrk="1" latinLnBrk="0" hangingPunct="1"/>
            <a:r>
              <a:rPr kumimoji="0" lang="it-IT" smtClean="0"/>
              <a:t>Terzo livello</a:t>
            </a:r>
          </a:p>
          <a:p>
            <a:pPr lvl="3" eaLnBrk="1" latinLnBrk="0" hangingPunct="1"/>
            <a:r>
              <a:rPr kumimoji="0" lang="it-IT" smtClean="0"/>
              <a:t>Quarto livello</a:t>
            </a:r>
          </a:p>
          <a:p>
            <a:pPr lvl="4" eaLnBrk="1" latinLnBrk="0" hangingPunct="1"/>
            <a:r>
              <a:rPr kumimoji="0" lang="it-IT" smtClean="0"/>
              <a:t>Quinto livello</a:t>
            </a:r>
            <a:endParaRPr kumimoji="0" lang="en-US"/>
          </a:p>
        </p:txBody>
      </p:sp>
      <p:sp>
        <p:nvSpPr>
          <p:cNvPr id="14" name="Segnaposto data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A191FFCA-963B-4DC2-87AB-C2EFE23C69C4}" type="datetimeFigureOut">
              <a:rPr lang="it-IT" smtClean="0"/>
              <a:pPr/>
              <a:t>11/04/2023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it-IT"/>
          </a:p>
        </p:txBody>
      </p:sp>
      <p:sp>
        <p:nvSpPr>
          <p:cNvPr id="23" name="Segnaposto numero diapositiva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467544" y="1988840"/>
            <a:ext cx="8458200" cy="1470025"/>
          </a:xfrm>
        </p:spPr>
        <p:txBody>
          <a:bodyPr/>
          <a:lstStyle/>
          <a:p>
            <a:pPr algn="just"/>
            <a:r>
              <a:rPr lang="it-IT" dirty="0" smtClean="0"/>
              <a:t>Soggetti, giurisdizione, competenza</a:t>
            </a:r>
            <a:endParaRPr lang="it-IT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b="1" dirty="0" smtClean="0"/>
              <a:t>Modelli organizzativi e responsabilità d’impresa / B (</a:t>
            </a:r>
            <a:r>
              <a:rPr lang="it-IT" b="1" dirty="0" err="1" smtClean="0"/>
              <a:t>GIUR.INN.</a:t>
            </a:r>
            <a:r>
              <a:rPr lang="it-IT" b="1" dirty="0" smtClean="0"/>
              <a:t>)</a:t>
            </a:r>
          </a:p>
          <a:p>
            <a:r>
              <a:rPr lang="it-IT" dirty="0" smtClean="0"/>
              <a:t>Prof. Francesco </a:t>
            </a:r>
            <a:r>
              <a:rPr lang="it-IT" dirty="0" err="1" smtClean="0"/>
              <a:t>Trapella</a:t>
            </a:r>
            <a:endParaRPr lang="it-IT" dirty="0" smtClean="0"/>
          </a:p>
          <a:p>
            <a:r>
              <a:rPr lang="it-IT" dirty="0" smtClean="0"/>
              <a:t>Lezione n. </a:t>
            </a:r>
            <a:r>
              <a:rPr lang="it-IT" dirty="0" smtClean="0"/>
              <a:t>11 </a:t>
            </a:r>
            <a:r>
              <a:rPr lang="it-IT" dirty="0" smtClean="0"/>
              <a:t>– </a:t>
            </a:r>
            <a:r>
              <a:rPr lang="it-IT" dirty="0" smtClean="0"/>
              <a:t>12 aprile </a:t>
            </a:r>
            <a:r>
              <a:rPr lang="it-IT" dirty="0" smtClean="0"/>
              <a:t>2023</a:t>
            </a:r>
          </a:p>
          <a:p>
            <a:endParaRPr lang="it-IT" dirty="0" smtClean="0"/>
          </a:p>
          <a:p>
            <a:endParaRPr lang="it-IT" dirty="0" smtClean="0"/>
          </a:p>
          <a:p>
            <a:endParaRPr lang="it-IT" dirty="0"/>
          </a:p>
        </p:txBody>
      </p:sp>
      <p:pic>
        <p:nvPicPr>
          <p:cNvPr id="4" name="Picture 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4149080"/>
            <a:ext cx="1584176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5805264"/>
            <a:ext cx="100965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CasellaDiTesto 5"/>
          <p:cNvSpPr txBox="1"/>
          <p:nvPr/>
        </p:nvSpPr>
        <p:spPr>
          <a:xfrm>
            <a:off x="5436096" y="3212976"/>
            <a:ext cx="3563888" cy="64633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err="1" smtClean="0">
                <a:solidFill>
                  <a:schemeClr val="bg1"/>
                </a:solidFill>
              </a:rPr>
              <a:t>Persons</a:t>
            </a:r>
            <a:r>
              <a:rPr lang="it-IT" b="1" dirty="0" smtClean="0">
                <a:solidFill>
                  <a:schemeClr val="bg1"/>
                </a:solidFill>
              </a:rPr>
              <a:t>, </a:t>
            </a:r>
            <a:r>
              <a:rPr lang="it-IT" b="1" dirty="0" err="1" smtClean="0">
                <a:solidFill>
                  <a:schemeClr val="bg1"/>
                </a:solidFill>
              </a:rPr>
              <a:t>jurisdiction</a:t>
            </a:r>
            <a:r>
              <a:rPr lang="it-IT" b="1" dirty="0" smtClean="0">
                <a:solidFill>
                  <a:schemeClr val="bg1"/>
                </a:solidFill>
              </a:rPr>
              <a:t>, </a:t>
            </a:r>
            <a:r>
              <a:rPr lang="it-IT" b="1" dirty="0" err="1" smtClean="0">
                <a:solidFill>
                  <a:schemeClr val="bg1"/>
                </a:solidFill>
              </a:rPr>
              <a:t>competence</a:t>
            </a:r>
            <a:endParaRPr lang="it-IT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i="1" dirty="0" err="1" smtClean="0"/>
              <a:t>Simultaneus</a:t>
            </a:r>
            <a:r>
              <a:rPr lang="it-IT" b="1" i="1" dirty="0" smtClean="0"/>
              <a:t> </a:t>
            </a:r>
            <a:r>
              <a:rPr lang="it-IT" b="1" i="1" dirty="0" err="1" smtClean="0"/>
              <a:t>processus</a:t>
            </a:r>
            <a:endParaRPr lang="it-IT" b="1" i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Simultaneus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processus</a:t>
            </a:r>
            <a:endParaRPr lang="it-IT" sz="1400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611560" y="2708920"/>
            <a:ext cx="8064896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cap="small" dirty="0" smtClean="0"/>
              <a:t>Un unico processo – Due accusati: l’ente e l’imputato</a:t>
            </a:r>
            <a:endParaRPr lang="it-IT" b="1" cap="small" dirty="0" smtClean="0"/>
          </a:p>
          <a:p>
            <a:pPr algn="ctr"/>
            <a:r>
              <a:rPr lang="it-IT" sz="1400" i="1" dirty="0" smtClean="0"/>
              <a:t>(</a:t>
            </a:r>
            <a:r>
              <a:rPr lang="it-IT" sz="1400" i="1" dirty="0" smtClean="0"/>
              <a:t>A single trial – </a:t>
            </a:r>
            <a:r>
              <a:rPr lang="it-IT" sz="1400" i="1" dirty="0" err="1" smtClean="0"/>
              <a:t>Two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accused</a:t>
            </a:r>
            <a:r>
              <a:rPr lang="it-IT" sz="1400" i="1" dirty="0" smtClean="0"/>
              <a:t>: the body and the </a:t>
            </a:r>
            <a:r>
              <a:rPr lang="it-IT" sz="1400" i="1" dirty="0" err="1" smtClean="0"/>
              <a:t>defendant</a:t>
            </a:r>
            <a:r>
              <a:rPr lang="it-IT" sz="1400" i="1" dirty="0" smtClean="0"/>
              <a:t>)</a:t>
            </a:r>
            <a:endParaRPr lang="it-IT" sz="1400" i="1" dirty="0"/>
          </a:p>
        </p:txBody>
      </p:sp>
      <p:sp>
        <p:nvSpPr>
          <p:cNvPr id="12" name="CasellaDiTesto 11"/>
          <p:cNvSpPr txBox="1"/>
          <p:nvPr/>
        </p:nvSpPr>
        <p:spPr>
          <a:xfrm>
            <a:off x="611560" y="3573016"/>
            <a:ext cx="8064896" cy="310854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>
              <a:buFont typeface="Arial" pitchFamily="34" charset="0"/>
              <a:buChar char="•"/>
            </a:pPr>
            <a:r>
              <a:rPr lang="it-IT" sz="1400" i="1" dirty="0" smtClean="0"/>
              <a:t> </a:t>
            </a:r>
            <a:r>
              <a:rPr lang="it-IT" dirty="0" smtClean="0"/>
              <a:t>Applicazione all’ente delle </a:t>
            </a:r>
            <a:r>
              <a:rPr lang="it-IT" u="sng" dirty="0" smtClean="0"/>
              <a:t>norme sull’imputato</a:t>
            </a:r>
            <a:r>
              <a:rPr lang="it-IT" dirty="0" smtClean="0"/>
              <a:t> per quanto compatibili</a:t>
            </a:r>
          </a:p>
          <a:p>
            <a:pPr algn="ctr">
              <a:buFont typeface="Arial" pitchFamily="34" charset="0"/>
              <a:buChar char="•"/>
            </a:pPr>
            <a:r>
              <a:rPr lang="it-IT" sz="1400" i="1" dirty="0" smtClean="0"/>
              <a:t> </a:t>
            </a:r>
            <a:r>
              <a:rPr lang="it-IT" dirty="0" smtClean="0"/>
              <a:t>Competente il giudice penale che </a:t>
            </a:r>
            <a:r>
              <a:rPr lang="it-IT" u="sng" dirty="0" smtClean="0"/>
              <a:t>decide per i reati dai quali dipendono gli illeciti</a:t>
            </a:r>
          </a:p>
          <a:p>
            <a:pPr algn="ctr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Osservanza delle stesse regole sulla </a:t>
            </a:r>
            <a:r>
              <a:rPr lang="it-IT" u="sng" dirty="0" smtClean="0"/>
              <a:t>composizione del giudice</a:t>
            </a:r>
            <a:r>
              <a:rPr lang="it-IT" dirty="0" smtClean="0"/>
              <a:t> che valgono nel processo all’imputato</a:t>
            </a:r>
          </a:p>
          <a:p>
            <a:pPr algn="ctr">
              <a:buFont typeface="Arial" pitchFamily="34" charset="0"/>
              <a:buChar char="•"/>
            </a:pPr>
            <a:r>
              <a:rPr lang="it-IT" u="sng" dirty="0" smtClean="0"/>
              <a:t>Impossibilità di procedere</a:t>
            </a:r>
            <a:r>
              <a:rPr lang="it-IT" dirty="0" smtClean="0"/>
              <a:t> per l’ente se manca una condizione di procedibilità per l’imputato</a:t>
            </a:r>
            <a:endParaRPr lang="it-IT" dirty="0"/>
          </a:p>
          <a:p>
            <a:pPr algn="just"/>
            <a:r>
              <a:rPr lang="it-IT" sz="1400" i="1" dirty="0" smtClean="0"/>
              <a:t>(The </a:t>
            </a:r>
            <a:r>
              <a:rPr lang="it-IT" sz="1400" i="1" dirty="0" err="1" smtClean="0"/>
              <a:t>rules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regarding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defendants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apply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the body; the criminal </a:t>
            </a:r>
            <a:r>
              <a:rPr lang="it-IT" sz="1400" i="1" dirty="0" err="1" smtClean="0"/>
              <a:t>jurisdiction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having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jurisdiction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over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crimes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relating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administrative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responsibility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has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competence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decide; the </a:t>
            </a:r>
            <a:r>
              <a:rPr lang="it-IT" sz="1400" i="1" dirty="0" err="1" smtClean="0"/>
              <a:t>rules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governing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composition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court </a:t>
            </a:r>
            <a:r>
              <a:rPr lang="it-IT" sz="1400" i="1" dirty="0" err="1" smtClean="0"/>
              <a:t>apply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the body; </a:t>
            </a:r>
            <a:r>
              <a:rPr lang="it-IT" sz="1400" i="1" dirty="0" err="1" smtClean="0"/>
              <a:t>it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not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possible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proceed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investigate </a:t>
            </a:r>
            <a:r>
              <a:rPr lang="it-IT" sz="1400" i="1" dirty="0" err="1" smtClean="0"/>
              <a:t>unlawful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administrative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act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committed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by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bodies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there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not</a:t>
            </a:r>
            <a:r>
              <a:rPr lang="it-IT" sz="1400" i="1" dirty="0" smtClean="0"/>
              <a:t> a </a:t>
            </a:r>
            <a:r>
              <a:rPr lang="it-IT" sz="1400" i="1" dirty="0" err="1" smtClean="0"/>
              <a:t>prosecution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condiction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for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defendant</a:t>
            </a:r>
            <a:r>
              <a:rPr lang="it-IT" sz="1400" i="1" dirty="0" smtClean="0"/>
              <a:t>)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i="1" dirty="0" err="1" smtClean="0"/>
              <a:t>Simultaneus</a:t>
            </a:r>
            <a:r>
              <a:rPr lang="it-IT" b="1" i="1" dirty="0" smtClean="0"/>
              <a:t> </a:t>
            </a:r>
            <a:r>
              <a:rPr lang="it-IT" b="1" i="1" dirty="0" err="1" smtClean="0"/>
              <a:t>processus</a:t>
            </a:r>
            <a:endParaRPr lang="it-IT" b="1" i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Simultaneus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processus</a:t>
            </a:r>
            <a:endParaRPr lang="it-IT" sz="1400" dirty="0" smtClean="0"/>
          </a:p>
          <a:p>
            <a:pPr algn="just">
              <a:buNone/>
            </a:pPr>
            <a:endParaRPr lang="it-IT" sz="1400" dirty="0"/>
          </a:p>
        </p:txBody>
      </p:sp>
      <p:sp>
        <p:nvSpPr>
          <p:cNvPr id="4" name="Ovale 3"/>
          <p:cNvSpPr/>
          <p:nvPr/>
        </p:nvSpPr>
        <p:spPr>
          <a:xfrm>
            <a:off x="1043608" y="2780928"/>
            <a:ext cx="6120680" cy="288032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 smtClean="0">
              <a:solidFill>
                <a:schemeClr val="bg1"/>
              </a:solidFill>
            </a:endParaRPr>
          </a:p>
          <a:p>
            <a:pPr algn="ctr"/>
            <a:endParaRPr lang="it-IT" dirty="0" smtClean="0">
              <a:solidFill>
                <a:schemeClr val="bg1"/>
              </a:solidFill>
            </a:endParaRPr>
          </a:p>
          <a:p>
            <a:pPr algn="ctr"/>
            <a:endParaRPr lang="it-IT" dirty="0" smtClean="0">
              <a:solidFill>
                <a:schemeClr val="bg1"/>
              </a:solidFill>
            </a:endParaRPr>
          </a:p>
          <a:p>
            <a:pPr algn="ctr"/>
            <a:endParaRPr lang="it-IT" dirty="0" smtClean="0">
              <a:solidFill>
                <a:schemeClr val="bg1"/>
              </a:solidFill>
            </a:endParaRPr>
          </a:p>
          <a:p>
            <a:pPr algn="ctr"/>
            <a:endParaRPr lang="it-IT" dirty="0" smtClean="0">
              <a:solidFill>
                <a:schemeClr val="bg1"/>
              </a:solidFill>
            </a:endParaRPr>
          </a:p>
          <a:p>
            <a:pPr algn="ctr"/>
            <a:endParaRPr lang="it-IT" dirty="0" smtClean="0">
              <a:solidFill>
                <a:schemeClr val="bg1"/>
              </a:solidFill>
            </a:endParaRPr>
          </a:p>
          <a:p>
            <a:pPr algn="ctr"/>
            <a:endParaRPr lang="it-IT" dirty="0" smtClean="0">
              <a:solidFill>
                <a:schemeClr val="bg1"/>
              </a:solidFill>
            </a:endParaRPr>
          </a:p>
          <a:p>
            <a:pPr algn="ctr"/>
            <a:endParaRPr lang="it-IT" dirty="0" smtClean="0">
              <a:solidFill>
                <a:schemeClr val="bg1"/>
              </a:solidFill>
            </a:endParaRPr>
          </a:p>
          <a:p>
            <a:pPr algn="ctr"/>
            <a:endParaRPr lang="it-IT" dirty="0" smtClean="0">
              <a:solidFill>
                <a:schemeClr val="bg1"/>
              </a:solidFill>
            </a:endParaRPr>
          </a:p>
          <a:p>
            <a:pPr algn="ctr"/>
            <a:r>
              <a:rPr lang="it-IT" dirty="0" smtClean="0">
                <a:solidFill>
                  <a:schemeClr val="tx1"/>
                </a:solidFill>
              </a:rPr>
              <a:t>Giurisdizione</a:t>
            </a:r>
          </a:p>
        </p:txBody>
      </p:sp>
      <p:sp>
        <p:nvSpPr>
          <p:cNvPr id="5" name="Ovale 4"/>
          <p:cNvSpPr/>
          <p:nvPr/>
        </p:nvSpPr>
        <p:spPr>
          <a:xfrm>
            <a:off x="2195736" y="3501008"/>
            <a:ext cx="3888432" cy="165618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 smtClean="0"/>
          </a:p>
          <a:p>
            <a:pPr algn="ctr"/>
            <a:endParaRPr lang="it-IT" dirty="0" smtClean="0"/>
          </a:p>
          <a:p>
            <a:pPr algn="ctr"/>
            <a:endParaRPr lang="it-IT" dirty="0" smtClean="0">
              <a:solidFill>
                <a:schemeClr val="tx1"/>
              </a:solidFill>
            </a:endParaRPr>
          </a:p>
          <a:p>
            <a:pPr algn="ctr"/>
            <a:r>
              <a:rPr lang="it-IT" dirty="0" smtClean="0">
                <a:solidFill>
                  <a:schemeClr val="tx1"/>
                </a:solidFill>
              </a:rPr>
              <a:t>Competenza</a:t>
            </a:r>
            <a:endParaRPr lang="it-IT" dirty="0">
              <a:solidFill>
                <a:schemeClr val="tx1"/>
              </a:solidFill>
            </a:endParaRPr>
          </a:p>
        </p:txBody>
      </p:sp>
      <p:sp>
        <p:nvSpPr>
          <p:cNvPr id="6" name="Ovale 5"/>
          <p:cNvSpPr/>
          <p:nvPr/>
        </p:nvSpPr>
        <p:spPr>
          <a:xfrm>
            <a:off x="3059832" y="3789040"/>
            <a:ext cx="2232248" cy="7920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 smtClean="0"/>
              <a:t>Attribuzione</a:t>
            </a:r>
            <a:endParaRPr lang="it-IT" dirty="0"/>
          </a:p>
        </p:txBody>
      </p:sp>
      <p:cxnSp>
        <p:nvCxnSpPr>
          <p:cNvPr id="8" name="Connettore 1 7"/>
          <p:cNvCxnSpPr/>
          <p:nvPr/>
        </p:nvCxnSpPr>
        <p:spPr>
          <a:xfrm>
            <a:off x="4788024" y="4725144"/>
            <a:ext cx="16561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nettore 1 9"/>
          <p:cNvCxnSpPr/>
          <p:nvPr/>
        </p:nvCxnSpPr>
        <p:spPr>
          <a:xfrm>
            <a:off x="6444208" y="3861048"/>
            <a:ext cx="0" cy="16561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ttore 1 11"/>
          <p:cNvCxnSpPr/>
          <p:nvPr/>
        </p:nvCxnSpPr>
        <p:spPr>
          <a:xfrm>
            <a:off x="6444208" y="3861048"/>
            <a:ext cx="14401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nettore 1 13"/>
          <p:cNvCxnSpPr/>
          <p:nvPr/>
        </p:nvCxnSpPr>
        <p:spPr>
          <a:xfrm>
            <a:off x="6444208" y="5517232"/>
            <a:ext cx="14401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CasellaDiTesto 14"/>
          <p:cNvSpPr txBox="1"/>
          <p:nvPr/>
        </p:nvSpPr>
        <p:spPr>
          <a:xfrm>
            <a:off x="6444208" y="3933056"/>
            <a:ext cx="1984839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Tx/>
              <a:buChar char="-"/>
            </a:pPr>
            <a:r>
              <a:rPr lang="it-IT" dirty="0" smtClean="0"/>
              <a:t> Per materia</a:t>
            </a:r>
          </a:p>
          <a:p>
            <a:pPr>
              <a:buFontTx/>
              <a:buChar char="-"/>
            </a:pPr>
            <a:endParaRPr lang="it-IT" dirty="0" smtClean="0"/>
          </a:p>
          <a:p>
            <a:pPr>
              <a:buFontTx/>
              <a:buChar char="-"/>
            </a:pPr>
            <a:r>
              <a:rPr lang="it-IT" dirty="0" smtClean="0"/>
              <a:t> </a:t>
            </a:r>
            <a:r>
              <a:rPr lang="it-IT" dirty="0" smtClean="0"/>
              <a:t>Per territorio</a:t>
            </a:r>
          </a:p>
          <a:p>
            <a:pPr>
              <a:buFontTx/>
              <a:buChar char="-"/>
            </a:pPr>
            <a:endParaRPr lang="it-IT" dirty="0" smtClean="0"/>
          </a:p>
          <a:p>
            <a:pPr>
              <a:buFontTx/>
              <a:buChar char="-"/>
            </a:pPr>
            <a:r>
              <a:rPr lang="it-IT" dirty="0" smtClean="0"/>
              <a:t> Per connessione</a:t>
            </a:r>
            <a:endParaRPr lang="it-IT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Riunione e separazione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Joining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and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separating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proceedings</a:t>
            </a:r>
            <a:endParaRPr lang="it-IT" sz="14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just">
              <a:buNone/>
            </a:pPr>
            <a:endParaRPr lang="it-IT" sz="1400" dirty="0" smtClean="0"/>
          </a:p>
          <a:p>
            <a:pPr algn="just">
              <a:buNone/>
            </a:pPr>
            <a:endParaRPr lang="it-IT" sz="1400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467544" y="2708920"/>
            <a:ext cx="8208912" cy="1354217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Regola: </a:t>
            </a:r>
            <a:r>
              <a:rPr lang="it-IT" dirty="0" smtClean="0"/>
              <a:t>il procedimento per l’illecito amministrativo dell’ente è </a:t>
            </a:r>
            <a:r>
              <a:rPr lang="it-IT" u="sng" dirty="0" smtClean="0"/>
              <a:t>riunito</a:t>
            </a:r>
            <a:r>
              <a:rPr lang="it-IT" dirty="0" smtClean="0"/>
              <a:t> al procedimento penale instaurato nei confronti dell’autore del reato da cui dipende l’illecito.</a:t>
            </a:r>
          </a:p>
          <a:p>
            <a:pPr algn="just"/>
            <a:r>
              <a:rPr lang="it-IT" sz="1400" i="1" dirty="0" smtClean="0"/>
              <a:t>(The </a:t>
            </a:r>
            <a:r>
              <a:rPr lang="it-IT" sz="1400" i="1" dirty="0" err="1" smtClean="0"/>
              <a:t>rule</a:t>
            </a:r>
            <a:r>
              <a:rPr lang="it-IT" sz="1400" i="1" dirty="0" smtClean="0"/>
              <a:t>: the </a:t>
            </a:r>
            <a:r>
              <a:rPr lang="it-IT" sz="1400" i="1" dirty="0" err="1" smtClean="0"/>
              <a:t>proceeding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for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administrative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unlawful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act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committed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by</a:t>
            </a:r>
            <a:r>
              <a:rPr lang="it-IT" sz="1400" i="1" dirty="0" smtClean="0"/>
              <a:t> the body </a:t>
            </a:r>
            <a:r>
              <a:rPr lang="it-IT" sz="1400" i="1" dirty="0" err="1" smtClean="0"/>
              <a:t>is</a:t>
            </a:r>
            <a:r>
              <a:rPr lang="it-IT" sz="1400" i="1" dirty="0" smtClean="0"/>
              <a:t> joint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the criminal </a:t>
            </a:r>
            <a:r>
              <a:rPr lang="it-IT" sz="1400" i="1" dirty="0" err="1" smtClean="0"/>
              <a:t>proceeding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against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person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who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committed</a:t>
            </a:r>
            <a:r>
              <a:rPr lang="it-IT" sz="1400" i="1" dirty="0" smtClean="0"/>
              <a:t> the crime)</a:t>
            </a:r>
            <a:endParaRPr lang="it-IT" sz="1400" i="1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467544" y="4221088"/>
            <a:ext cx="8208912" cy="1969770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Eccezioni:</a:t>
            </a:r>
          </a:p>
          <a:p>
            <a:pPr algn="just"/>
            <a:r>
              <a:rPr lang="it-IT" dirty="0" smtClean="0"/>
              <a:t>1 – procedimento penale sospeso per </a:t>
            </a:r>
            <a:r>
              <a:rPr lang="it-IT" u="sng" dirty="0" smtClean="0"/>
              <a:t>incapacità dell’imputato di stare a giudizio</a:t>
            </a:r>
            <a:r>
              <a:rPr lang="it-IT" sz="1400" dirty="0" smtClean="0"/>
              <a:t> </a:t>
            </a:r>
            <a:r>
              <a:rPr lang="it-IT" sz="1400" i="1" dirty="0" smtClean="0"/>
              <a:t>(criminal </a:t>
            </a:r>
            <a:r>
              <a:rPr lang="it-IT" sz="1400" i="1" dirty="0" err="1" smtClean="0"/>
              <a:t>proceeding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suspended</a:t>
            </a:r>
            <a:r>
              <a:rPr lang="it-IT" sz="1400" i="1" dirty="0" smtClean="0"/>
              <a:t> do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defendant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incapacity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stand trial)</a:t>
            </a:r>
          </a:p>
          <a:p>
            <a:pPr algn="just"/>
            <a:r>
              <a:rPr lang="it-IT" dirty="0" smtClean="0"/>
              <a:t>2 – procedimento penale definito con </a:t>
            </a:r>
            <a:r>
              <a:rPr lang="it-IT" u="sng" dirty="0" smtClean="0"/>
              <a:t>patteggiamento</a:t>
            </a:r>
            <a:r>
              <a:rPr lang="it-IT" dirty="0" smtClean="0"/>
              <a:t>, </a:t>
            </a:r>
            <a:r>
              <a:rPr lang="it-IT" u="sng" dirty="0" smtClean="0"/>
              <a:t>abbreviato</a:t>
            </a:r>
            <a:r>
              <a:rPr lang="it-IT" dirty="0" smtClean="0"/>
              <a:t>, </a:t>
            </a:r>
            <a:r>
              <a:rPr lang="it-IT" u="sng" dirty="0" smtClean="0"/>
              <a:t>decreto penale di condanna</a:t>
            </a:r>
            <a:r>
              <a:rPr lang="it-IT" dirty="0" smtClean="0"/>
              <a:t> </a:t>
            </a:r>
            <a:r>
              <a:rPr lang="it-IT" sz="1400" i="1" dirty="0" smtClean="0"/>
              <a:t>(criminal </a:t>
            </a:r>
            <a:r>
              <a:rPr lang="it-IT" sz="1400" i="1" dirty="0" err="1" smtClean="0"/>
              <a:t>proceeding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defined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by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plea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bargaining</a:t>
            </a:r>
            <a:r>
              <a:rPr lang="it-IT" sz="1400" i="1" dirty="0" smtClean="0"/>
              <a:t>, </a:t>
            </a:r>
            <a:r>
              <a:rPr lang="it-IT" sz="1400" i="1" dirty="0" err="1" smtClean="0"/>
              <a:t>abbreviated</a:t>
            </a:r>
            <a:r>
              <a:rPr lang="it-IT" sz="1400" i="1" dirty="0" smtClean="0"/>
              <a:t> or criminal </a:t>
            </a:r>
            <a:r>
              <a:rPr lang="it-IT" sz="1400" i="1" dirty="0" err="1" smtClean="0"/>
              <a:t>decree</a:t>
            </a:r>
            <a:r>
              <a:rPr lang="it-IT" sz="1400" i="1" dirty="0" smtClean="0"/>
              <a:t>)</a:t>
            </a:r>
          </a:p>
          <a:p>
            <a:pPr algn="just"/>
            <a:r>
              <a:rPr lang="it-IT" dirty="0" smtClean="0"/>
              <a:t>3 – </a:t>
            </a:r>
            <a:r>
              <a:rPr lang="it-IT" u="sng" dirty="0" smtClean="0"/>
              <a:t>esigenze processuali</a:t>
            </a:r>
            <a:r>
              <a:rPr lang="it-IT" dirty="0" smtClean="0"/>
              <a:t>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procedural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requirements</a:t>
            </a:r>
            <a:r>
              <a:rPr lang="it-IT" sz="1400" i="1" dirty="0" smtClean="0"/>
              <a:t>)</a:t>
            </a:r>
            <a:endParaRPr lang="it-IT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it-IT" b="1" dirty="0" smtClean="0"/>
              <a:t>Partecipazione dell’ente al giudizio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The body standing trial</a:t>
            </a:r>
            <a:endParaRPr lang="it-IT" sz="14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just">
              <a:buNone/>
            </a:pPr>
            <a:endParaRPr lang="it-IT" sz="1400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2771800" y="2780928"/>
            <a:ext cx="3240360" cy="584775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L’ente</a:t>
            </a:r>
          </a:p>
          <a:p>
            <a:pPr algn="ctr"/>
            <a:r>
              <a:rPr lang="it-IT" sz="1400" i="1" dirty="0" smtClean="0"/>
              <a:t>(The body)</a:t>
            </a:r>
            <a:endParaRPr lang="it-IT" sz="1400" i="1" dirty="0"/>
          </a:p>
        </p:txBody>
      </p:sp>
      <p:cxnSp>
        <p:nvCxnSpPr>
          <p:cNvPr id="6" name="Connettore 2 5"/>
          <p:cNvCxnSpPr>
            <a:stCxn id="4" idx="2"/>
          </p:cNvCxnSpPr>
          <p:nvPr/>
        </p:nvCxnSpPr>
        <p:spPr>
          <a:xfrm flipH="1">
            <a:off x="2195736" y="3365703"/>
            <a:ext cx="2196244" cy="78337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nettore 2 7"/>
          <p:cNvCxnSpPr>
            <a:stCxn id="4" idx="2"/>
          </p:cNvCxnSpPr>
          <p:nvPr/>
        </p:nvCxnSpPr>
        <p:spPr>
          <a:xfrm>
            <a:off x="4391980" y="3365703"/>
            <a:ext cx="2052228" cy="78337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asellaDiTesto 9"/>
          <p:cNvSpPr txBox="1"/>
          <p:nvPr/>
        </p:nvSpPr>
        <p:spPr>
          <a:xfrm>
            <a:off x="755576" y="4149080"/>
            <a:ext cx="3240360" cy="1846659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Si costituisce</a:t>
            </a:r>
            <a:r>
              <a:rPr lang="it-IT" dirty="0" smtClean="0"/>
              <a:t> nelle forme dell’art. 39 e partecipa mediante il </a:t>
            </a:r>
            <a:r>
              <a:rPr lang="it-IT" u="sng" dirty="0" smtClean="0"/>
              <a:t>legale rappresentante</a:t>
            </a:r>
            <a:r>
              <a:rPr lang="it-IT" dirty="0" smtClean="0"/>
              <a:t> e il </a:t>
            </a:r>
            <a:r>
              <a:rPr lang="it-IT" u="sng" dirty="0" smtClean="0"/>
              <a:t>difensore</a:t>
            </a:r>
          </a:p>
          <a:p>
            <a:pPr algn="ctr"/>
            <a:r>
              <a:rPr lang="it-IT" sz="1400" i="1" dirty="0" smtClean="0"/>
              <a:t>(The body </a:t>
            </a:r>
            <a:r>
              <a:rPr lang="it-IT" sz="1400" i="1" dirty="0" err="1" smtClean="0"/>
              <a:t>is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consituted</a:t>
            </a:r>
            <a:r>
              <a:rPr lang="it-IT" sz="1400" i="1" dirty="0" smtClean="0"/>
              <a:t> in the </a:t>
            </a:r>
            <a:r>
              <a:rPr lang="it-IT" sz="1400" i="1" dirty="0" err="1" smtClean="0"/>
              <a:t>forms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Article</a:t>
            </a:r>
            <a:r>
              <a:rPr lang="it-IT" sz="1400" i="1" dirty="0" smtClean="0"/>
              <a:t> 39 and </a:t>
            </a:r>
            <a:r>
              <a:rPr lang="it-IT" sz="1400" i="1" dirty="0" err="1" smtClean="0"/>
              <a:t>stands</a:t>
            </a:r>
            <a:r>
              <a:rPr lang="it-IT" sz="1400" i="1" dirty="0" smtClean="0"/>
              <a:t> trial </a:t>
            </a:r>
            <a:r>
              <a:rPr lang="it-IT" sz="1400" i="1" dirty="0" err="1" smtClean="0"/>
              <a:t>through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legal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representative</a:t>
            </a:r>
            <a:r>
              <a:rPr lang="it-IT" sz="1400" i="1" dirty="0" smtClean="0"/>
              <a:t> and the </a:t>
            </a:r>
            <a:r>
              <a:rPr lang="it-IT" sz="1400" i="1" dirty="0" err="1" smtClean="0"/>
              <a:t>defender</a:t>
            </a:r>
            <a:r>
              <a:rPr lang="it-IT" sz="1400" i="1" dirty="0" smtClean="0"/>
              <a:t>)</a:t>
            </a:r>
            <a:endParaRPr lang="it-IT" sz="1400" i="1" dirty="0"/>
          </a:p>
        </p:txBody>
      </p:sp>
      <p:sp>
        <p:nvSpPr>
          <p:cNvPr id="11" name="CasellaDiTesto 10"/>
          <p:cNvSpPr txBox="1"/>
          <p:nvPr/>
        </p:nvSpPr>
        <p:spPr>
          <a:xfrm>
            <a:off x="5220072" y="4149080"/>
            <a:ext cx="3240360" cy="1846659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Non si costituisce</a:t>
            </a:r>
            <a:endParaRPr lang="it-IT" u="sng" dirty="0" smtClean="0"/>
          </a:p>
          <a:p>
            <a:pPr algn="ctr"/>
            <a:r>
              <a:rPr lang="it-IT" sz="1400" i="1" dirty="0" smtClean="0"/>
              <a:t>(The body </a:t>
            </a:r>
            <a:r>
              <a:rPr lang="it-IT" sz="1400" i="1" dirty="0" err="1" smtClean="0"/>
              <a:t>is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not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consituted</a:t>
            </a:r>
            <a:r>
              <a:rPr lang="it-IT" sz="1400" i="1" dirty="0" smtClean="0"/>
              <a:t>)</a:t>
            </a:r>
          </a:p>
          <a:p>
            <a:pPr algn="ctr">
              <a:buFont typeface="Arial" pitchFamily="34" charset="0"/>
              <a:buChar char="•"/>
            </a:pPr>
            <a:r>
              <a:rPr lang="it-IT" sz="1400" dirty="0" smtClean="0"/>
              <a:t> </a:t>
            </a:r>
            <a:r>
              <a:rPr lang="it-IT" dirty="0" smtClean="0"/>
              <a:t>Viene dichiarato </a:t>
            </a:r>
            <a:r>
              <a:rPr lang="it-IT" u="sng" dirty="0" smtClean="0"/>
              <a:t>contumace</a:t>
            </a:r>
            <a:endParaRPr lang="it-IT" dirty="0" smtClean="0"/>
          </a:p>
          <a:p>
            <a:pPr algn="ctr"/>
            <a:r>
              <a:rPr lang="it-IT" sz="1400" i="1" dirty="0" smtClean="0"/>
              <a:t>(</a:t>
            </a:r>
            <a:r>
              <a:rPr lang="it-IT" sz="1400" i="1" dirty="0" err="1" smtClean="0"/>
              <a:t>It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declared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contumacoius</a:t>
            </a:r>
            <a:r>
              <a:rPr lang="it-IT" sz="1400" i="1" dirty="0" smtClean="0"/>
              <a:t>)</a:t>
            </a:r>
          </a:p>
          <a:p>
            <a:pPr algn="ctr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Sta in giudizio mediante il difensore d’ufficio</a:t>
            </a:r>
            <a:r>
              <a:rPr lang="it-IT" sz="1400" dirty="0" smtClean="0"/>
              <a:t>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It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stands</a:t>
            </a:r>
            <a:r>
              <a:rPr lang="it-IT" sz="1400" i="1" dirty="0" smtClean="0"/>
              <a:t> trial </a:t>
            </a:r>
            <a:r>
              <a:rPr lang="it-IT" sz="1400" i="1" dirty="0" err="1" smtClean="0"/>
              <a:t>through</a:t>
            </a:r>
            <a:r>
              <a:rPr lang="it-IT" sz="1400" i="1" dirty="0" smtClean="0"/>
              <a:t> the public </a:t>
            </a:r>
            <a:r>
              <a:rPr lang="it-IT" sz="1400" i="1" dirty="0" err="1" smtClean="0"/>
              <a:t>defender</a:t>
            </a:r>
            <a:r>
              <a:rPr lang="it-IT" sz="1400" i="1" dirty="0" smtClean="0"/>
              <a:t>)</a:t>
            </a:r>
            <a:endParaRPr lang="it-IT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it-IT" b="1" dirty="0" smtClean="0"/>
              <a:t>Di nuovo sulle vicende modificative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Entity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modifications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again</a:t>
            </a:r>
            <a:endParaRPr lang="it-IT" sz="1400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683568" y="2852936"/>
            <a:ext cx="7848872" cy="584775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Regola:</a:t>
            </a:r>
            <a:r>
              <a:rPr lang="it-IT" dirty="0" smtClean="0"/>
              <a:t> irrilevanza della vicenda modificativa</a:t>
            </a:r>
            <a:endParaRPr lang="it-IT" sz="1400" dirty="0" smtClean="0"/>
          </a:p>
          <a:p>
            <a:pPr algn="just"/>
            <a:r>
              <a:rPr lang="it-IT" sz="1400" i="1" dirty="0" smtClean="0"/>
              <a:t>(</a:t>
            </a:r>
            <a:r>
              <a:rPr lang="it-IT" sz="1400" i="1" dirty="0" err="1" smtClean="0"/>
              <a:t>Irrelevance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entity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modification</a:t>
            </a:r>
            <a:r>
              <a:rPr lang="it-IT" sz="1400" i="1" dirty="0" smtClean="0"/>
              <a:t>)</a:t>
            </a:r>
            <a:endParaRPr lang="it-IT" i="1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683568" y="3573016"/>
            <a:ext cx="7848872" cy="861774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Il processo prosegue nei confronti dell’ente trasformato o risultante dalla fusione o dalla scissione</a:t>
            </a:r>
          </a:p>
          <a:p>
            <a:pPr algn="just"/>
            <a:r>
              <a:rPr lang="it-IT" sz="1400" i="1" dirty="0" smtClean="0"/>
              <a:t>(The trial </a:t>
            </a:r>
            <a:r>
              <a:rPr lang="it-IT" sz="1400" i="1" dirty="0" err="1" smtClean="0"/>
              <a:t>continues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with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regard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entity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resulting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from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modifications</a:t>
            </a:r>
            <a:r>
              <a:rPr lang="it-IT" sz="1400" i="1" dirty="0" smtClean="0"/>
              <a:t>)</a:t>
            </a:r>
            <a:endParaRPr lang="it-IT" sz="1400" i="1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683568" y="5085184"/>
            <a:ext cx="7848872" cy="1077218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L’ente risultante dalla modifica </a:t>
            </a:r>
            <a:r>
              <a:rPr lang="it-IT" b="1" u="sng" dirty="0" smtClean="0"/>
              <a:t>deve</a:t>
            </a:r>
            <a:r>
              <a:rPr lang="it-IT" u="sng" dirty="0" smtClean="0"/>
              <a:t> depositare la dichiarazione di costituzione dell’art. 39</a:t>
            </a:r>
            <a:r>
              <a:rPr lang="it-IT" dirty="0" smtClean="0"/>
              <a:t>.</a:t>
            </a:r>
          </a:p>
          <a:p>
            <a:pPr algn="just"/>
            <a:r>
              <a:rPr lang="it-IT" sz="1400" i="1" dirty="0" smtClean="0"/>
              <a:t>(The </a:t>
            </a:r>
            <a:r>
              <a:rPr lang="it-IT" sz="1400" i="1" dirty="0" err="1" smtClean="0"/>
              <a:t>entity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resulting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form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modifications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has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deposit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declaration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according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Article</a:t>
            </a:r>
            <a:r>
              <a:rPr lang="it-IT" sz="1400" i="1" dirty="0" smtClean="0"/>
              <a:t> 39)</a:t>
            </a:r>
            <a:endParaRPr lang="it-IT" sz="1400" i="1" dirty="0"/>
          </a:p>
        </p:txBody>
      </p:sp>
      <p:sp>
        <p:nvSpPr>
          <p:cNvPr id="7" name="CasellaDiTesto 6"/>
          <p:cNvSpPr txBox="1"/>
          <p:nvPr/>
        </p:nvSpPr>
        <p:spPr>
          <a:xfrm>
            <a:off x="683568" y="4581128"/>
            <a:ext cx="7848872" cy="369332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MA …</a:t>
            </a:r>
            <a:endParaRPr lang="it-IT" b="1" i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Notificazioni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Notices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to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the body</a:t>
            </a:r>
            <a:endParaRPr lang="it-IT" sz="1400" dirty="0" smtClean="0"/>
          </a:p>
          <a:p>
            <a:pPr algn="just">
              <a:buNone/>
            </a:pPr>
            <a:endParaRPr lang="it-IT" sz="1400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467544" y="2708920"/>
            <a:ext cx="8352928" cy="584775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La </a:t>
            </a:r>
            <a:r>
              <a:rPr lang="it-IT" u="sng" dirty="0" smtClean="0"/>
              <a:t>prima notificazione</a:t>
            </a:r>
            <a:r>
              <a:rPr lang="it-IT" dirty="0" smtClean="0"/>
              <a:t> segue le regole del </a:t>
            </a:r>
            <a:r>
              <a:rPr lang="it-IT" u="sng" dirty="0" smtClean="0"/>
              <a:t>codice di procedura civile</a:t>
            </a:r>
            <a:r>
              <a:rPr lang="it-IT" dirty="0" smtClean="0"/>
              <a:t> </a:t>
            </a:r>
            <a:r>
              <a:rPr lang="it-IT" sz="1400" i="1" dirty="0" smtClean="0"/>
              <a:t>(the </a:t>
            </a:r>
            <a:r>
              <a:rPr lang="it-IT" sz="1400" i="1" dirty="0" err="1" smtClean="0"/>
              <a:t>rules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smtClean="0"/>
              <a:t>the Code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Civil</a:t>
            </a:r>
            <a:r>
              <a:rPr lang="it-IT" sz="1400" i="1" dirty="0" smtClean="0"/>
              <a:t> Procedure are </a:t>
            </a:r>
            <a:r>
              <a:rPr lang="it-IT" sz="1400" i="1" dirty="0" err="1" smtClean="0"/>
              <a:t>followed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for</a:t>
            </a:r>
            <a:r>
              <a:rPr lang="it-IT" sz="1400" i="1" dirty="0" smtClean="0"/>
              <a:t> the first </a:t>
            </a:r>
            <a:r>
              <a:rPr lang="it-IT" sz="1400" i="1" dirty="0" err="1" smtClean="0"/>
              <a:t>notice</a:t>
            </a:r>
            <a:r>
              <a:rPr lang="it-IT" sz="1400" i="1" dirty="0" smtClean="0"/>
              <a:t>)</a:t>
            </a:r>
            <a:endParaRPr lang="it-IT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467544" y="3429000"/>
            <a:ext cx="8352928" cy="861774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Per le altre notifiche, si guarda al </a:t>
            </a:r>
            <a:r>
              <a:rPr lang="it-IT" u="sng" dirty="0" smtClean="0"/>
              <a:t>domicilio eletto</a:t>
            </a:r>
            <a:r>
              <a:rPr lang="it-IT" dirty="0" smtClean="0"/>
              <a:t> e, in mancanza, si segue l’art. 161 </a:t>
            </a:r>
            <a:r>
              <a:rPr lang="it-IT" dirty="0" err="1" smtClean="0"/>
              <a:t>c.p.p.</a:t>
            </a:r>
            <a:r>
              <a:rPr lang="it-IT" sz="1400" i="1" dirty="0" smtClean="0"/>
              <a:t> (</a:t>
            </a:r>
            <a:r>
              <a:rPr lang="it-IT" sz="1400" i="1" dirty="0" err="1" smtClean="0"/>
              <a:t>For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other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notices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we</a:t>
            </a:r>
            <a:r>
              <a:rPr lang="it-IT" sz="1400" i="1" dirty="0" smtClean="0"/>
              <a:t> look at the </a:t>
            </a:r>
            <a:r>
              <a:rPr lang="it-IT" sz="1400" i="1" dirty="0" err="1" smtClean="0"/>
              <a:t>declared</a:t>
            </a:r>
            <a:r>
              <a:rPr lang="it-IT" sz="1400" i="1" dirty="0" smtClean="0"/>
              <a:t> or </a:t>
            </a:r>
            <a:r>
              <a:rPr lang="it-IT" sz="1400" i="1" dirty="0" err="1" smtClean="0"/>
              <a:t>elected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domicile</a:t>
            </a:r>
            <a:r>
              <a:rPr lang="it-IT" sz="1400" i="1" dirty="0" smtClean="0"/>
              <a:t> or, </a:t>
            </a:r>
            <a:r>
              <a:rPr lang="it-IT" sz="1400" i="1" dirty="0" err="1" smtClean="0"/>
              <a:t>falling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that</a:t>
            </a:r>
            <a:r>
              <a:rPr lang="it-IT" sz="1400" i="1" dirty="0" smtClean="0"/>
              <a:t>, </a:t>
            </a:r>
            <a:r>
              <a:rPr lang="it-IT" sz="1400" i="1" dirty="0" err="1" smtClean="0"/>
              <a:t>Article</a:t>
            </a:r>
            <a:r>
              <a:rPr lang="it-IT" sz="1400" i="1" dirty="0" smtClean="0"/>
              <a:t> 161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Code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Criminal Procedure </a:t>
            </a:r>
            <a:r>
              <a:rPr lang="it-IT" sz="1400" i="1" dirty="0" err="1" smtClean="0"/>
              <a:t>is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applied</a:t>
            </a:r>
            <a:r>
              <a:rPr lang="it-IT" sz="1400" i="1" dirty="0" smtClean="0"/>
              <a:t>)</a:t>
            </a:r>
            <a:endParaRPr lang="it-IT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467544" y="4437112"/>
            <a:ext cx="8352928" cy="584775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Notificazione impossibile = </a:t>
            </a:r>
            <a:r>
              <a:rPr lang="it-IT" u="sng" dirty="0" smtClean="0"/>
              <a:t>procedimento sospeso</a:t>
            </a:r>
            <a:endParaRPr lang="it-IT" sz="1400" u="sng" dirty="0" smtClean="0"/>
          </a:p>
          <a:p>
            <a:pPr algn="just"/>
            <a:r>
              <a:rPr lang="it-IT" sz="1400" i="1" dirty="0" smtClean="0"/>
              <a:t>(</a:t>
            </a:r>
            <a:r>
              <a:rPr lang="it-IT" sz="1400" i="1" dirty="0" err="1" smtClean="0"/>
              <a:t>Impossible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notice</a:t>
            </a:r>
            <a:r>
              <a:rPr lang="it-IT" sz="1400" i="1" dirty="0" smtClean="0"/>
              <a:t> = </a:t>
            </a:r>
            <a:r>
              <a:rPr lang="it-IT" sz="1400" i="1" dirty="0" err="1" smtClean="0"/>
              <a:t>sospended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proceeding</a:t>
            </a:r>
            <a:r>
              <a:rPr lang="it-IT" sz="1400" i="1" dirty="0" smtClean="0"/>
              <a:t>)</a:t>
            </a:r>
            <a:endParaRPr lang="it-IT" i="1" dirty="0"/>
          </a:p>
        </p:txBody>
      </p:sp>
      <p:sp>
        <p:nvSpPr>
          <p:cNvPr id="7" name="Stella a 16 punte 6"/>
          <p:cNvSpPr/>
          <p:nvPr/>
        </p:nvSpPr>
        <p:spPr>
          <a:xfrm>
            <a:off x="2411760" y="5085184"/>
            <a:ext cx="4824536" cy="1634480"/>
          </a:xfrm>
          <a:prstGeom prst="star16">
            <a:avLst>
              <a:gd name="adj" fmla="val 4365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 smtClean="0"/>
              <a:t>Valide le notifiche al legale rappresentante, anche se imputato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valid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notices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legal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representative</a:t>
            </a:r>
            <a:r>
              <a:rPr lang="it-IT" sz="1400" i="1" dirty="0" smtClean="0"/>
              <a:t>, </a:t>
            </a:r>
            <a:r>
              <a:rPr lang="it-IT" sz="1400" i="1" dirty="0" err="1" smtClean="0"/>
              <a:t>even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he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is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defendant</a:t>
            </a:r>
            <a:r>
              <a:rPr lang="it-IT" sz="1400" i="1" dirty="0" smtClean="0"/>
              <a:t>)</a:t>
            </a:r>
            <a:endParaRPr lang="it-IT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Testimoni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Witnesses</a:t>
            </a:r>
            <a:endParaRPr lang="it-IT" sz="1400" dirty="0" smtClean="0"/>
          </a:p>
          <a:p>
            <a:pPr algn="just">
              <a:buNone/>
            </a:pPr>
            <a:endParaRPr lang="it-IT" sz="1400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611560" y="2708920"/>
            <a:ext cx="3312368" cy="1354217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Incompatibilità</a:t>
            </a:r>
            <a:endParaRPr lang="it-IT" dirty="0" smtClean="0"/>
          </a:p>
          <a:p>
            <a:pPr algn="just"/>
            <a:r>
              <a:rPr lang="it-IT" sz="1400" i="1" dirty="0" smtClean="0"/>
              <a:t>(</a:t>
            </a:r>
            <a:r>
              <a:rPr lang="it-IT" sz="1400" i="1" dirty="0" err="1" smtClean="0"/>
              <a:t>Incompatibility</a:t>
            </a:r>
            <a:r>
              <a:rPr lang="it-IT" sz="1400" i="1" dirty="0" smtClean="0"/>
              <a:t>)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it-IT" dirty="0" smtClean="0"/>
              <a:t>Imputato</a:t>
            </a:r>
            <a:r>
              <a:rPr lang="it-IT" sz="1400" i="1" dirty="0" smtClean="0"/>
              <a:t> (</a:t>
            </a:r>
            <a:r>
              <a:rPr lang="it-IT" sz="1400" i="1" dirty="0" err="1" smtClean="0"/>
              <a:t>Defendant</a:t>
            </a:r>
            <a:r>
              <a:rPr lang="it-IT" sz="1400" i="1" dirty="0" smtClean="0"/>
              <a:t>)</a:t>
            </a:r>
            <a:endParaRPr lang="it-IT" dirty="0" smtClean="0"/>
          </a:p>
          <a:p>
            <a:pPr marL="342900" indent="-342900" algn="just">
              <a:buFont typeface="+mj-lt"/>
              <a:buAutoNum type="arabicPeriod"/>
            </a:pPr>
            <a:r>
              <a:rPr lang="it-IT" dirty="0" smtClean="0"/>
              <a:t>Legale rappresentante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Legal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representative</a:t>
            </a:r>
            <a:r>
              <a:rPr lang="it-IT" sz="1400" i="1" dirty="0" smtClean="0"/>
              <a:t>)</a:t>
            </a:r>
            <a:endParaRPr lang="it-IT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4355976" y="3429000"/>
            <a:ext cx="4320480" cy="2677656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Garanzie e forme dell’interrogatorio e regole dell’art. 210 </a:t>
            </a:r>
            <a:r>
              <a:rPr lang="it-IT" dirty="0" err="1" smtClean="0"/>
              <a:t>c.p.p.</a:t>
            </a:r>
            <a:r>
              <a:rPr lang="it-IT" sz="1400" i="1" dirty="0" smtClean="0"/>
              <a:t> (</a:t>
            </a:r>
            <a:r>
              <a:rPr lang="it-IT" sz="1400" i="1" dirty="0" err="1" smtClean="0"/>
              <a:t>Guarantees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provided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for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formal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questioning</a:t>
            </a:r>
            <a:r>
              <a:rPr lang="it-IT" sz="1400" i="1" dirty="0" smtClean="0"/>
              <a:t> and </a:t>
            </a:r>
            <a:r>
              <a:rPr lang="it-IT" sz="1400" i="1" dirty="0" err="1" smtClean="0"/>
              <a:t>rules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Article</a:t>
            </a:r>
            <a:r>
              <a:rPr lang="it-IT" sz="1400" i="1" dirty="0" smtClean="0"/>
              <a:t> 210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Code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Criminal Procedure)</a:t>
            </a:r>
            <a:endParaRPr lang="it-IT" dirty="0" smtClean="0"/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Presenza del difensore</a:t>
            </a:r>
            <a:r>
              <a:rPr lang="it-IT" sz="1400" dirty="0" smtClean="0"/>
              <a:t>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presence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defender</a:t>
            </a:r>
            <a:r>
              <a:rPr lang="it-IT" sz="1400" i="1" dirty="0" smtClean="0"/>
              <a:t>)</a:t>
            </a:r>
            <a:endParaRPr lang="it-IT" dirty="0" smtClean="0"/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Avvertimenti sullo </a:t>
            </a:r>
            <a:r>
              <a:rPr lang="it-IT" i="1" dirty="0" err="1" smtClean="0"/>
              <a:t>ius</a:t>
            </a:r>
            <a:r>
              <a:rPr lang="it-IT" i="1" dirty="0" smtClean="0"/>
              <a:t> </a:t>
            </a:r>
            <a:r>
              <a:rPr lang="it-IT" i="1" dirty="0" err="1" smtClean="0"/>
              <a:t>tacendi</a:t>
            </a:r>
            <a:r>
              <a:rPr lang="it-IT" dirty="0" smtClean="0"/>
              <a:t>, sull’uso delle affermazioni fatte e sull’utilizzabilità verso terzi delle dichiarazioni </a:t>
            </a:r>
            <a:r>
              <a:rPr lang="it-IT" dirty="0" err="1" smtClean="0"/>
              <a:t>eteroindizianti</a:t>
            </a:r>
            <a:r>
              <a:rPr lang="it-IT" dirty="0" smtClean="0"/>
              <a:t>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warnings</a:t>
            </a:r>
            <a:r>
              <a:rPr lang="it-IT" sz="1400" i="1" dirty="0" smtClean="0"/>
              <a:t>)</a:t>
            </a:r>
            <a:endParaRPr lang="it-IT" dirty="0" smtClean="0"/>
          </a:p>
        </p:txBody>
      </p:sp>
      <p:cxnSp>
        <p:nvCxnSpPr>
          <p:cNvPr id="8" name="Connettore 2 7"/>
          <p:cNvCxnSpPr/>
          <p:nvPr/>
        </p:nvCxnSpPr>
        <p:spPr>
          <a:xfrm>
            <a:off x="3923928" y="3789040"/>
            <a:ext cx="43204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836712"/>
            <a:ext cx="4634882" cy="1908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2708920"/>
            <a:ext cx="5030762" cy="15207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4293096"/>
            <a:ext cx="4464495" cy="2322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980728"/>
            <a:ext cx="4968552" cy="11235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2060848"/>
            <a:ext cx="4536231" cy="17273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3789040"/>
            <a:ext cx="4219624" cy="2678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81306" y="4221088"/>
            <a:ext cx="4562693" cy="2374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692696"/>
            <a:ext cx="4690459" cy="4240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4869160"/>
            <a:ext cx="4087986" cy="17748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620688"/>
            <a:ext cx="4308040" cy="3822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25226" y="4005064"/>
            <a:ext cx="4278205" cy="2638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amonto">
  <a:themeElements>
    <a:clrScheme name="Personalizzato 1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78397A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Tramonto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ramonto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1334</TotalTime>
  <Words>680</Words>
  <Application>Microsoft Office PowerPoint</Application>
  <PresentationFormat>Presentazione su schermo (4:3)</PresentationFormat>
  <Paragraphs>82</Paragraphs>
  <Slides>12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12</vt:i4>
      </vt:variant>
    </vt:vector>
  </HeadingPairs>
  <TitlesOfParts>
    <vt:vector size="13" baseType="lpstr">
      <vt:lpstr>Tramonto</vt:lpstr>
      <vt:lpstr>Soggetti, giurisdizione, competenza</vt:lpstr>
      <vt:lpstr>Simultaneus processus</vt:lpstr>
      <vt:lpstr>Simultaneus processus</vt:lpstr>
      <vt:lpstr>Riunione e separazione</vt:lpstr>
      <vt:lpstr>Partecipazione dell’ente al giudizio</vt:lpstr>
      <vt:lpstr>Di nuovo sulle vicende modificative</vt:lpstr>
      <vt:lpstr>Notificazioni</vt:lpstr>
      <vt:lpstr>Testimoni</vt:lpstr>
      <vt:lpstr>Diapositiva 9</vt:lpstr>
      <vt:lpstr>Diapositiva 10</vt:lpstr>
      <vt:lpstr>Diapositiva 11</vt:lpstr>
      <vt:lpstr>Diapositiva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Dal societas delinquere non potest al D.Lgs. 231/2001</dc:title>
  <dc:creator>Francesco Trapella</dc:creator>
  <cp:lastModifiedBy>Francesco Trapella</cp:lastModifiedBy>
  <cp:revision>241</cp:revision>
  <dcterms:created xsi:type="dcterms:W3CDTF">2023-02-26T14:53:05Z</dcterms:created>
  <dcterms:modified xsi:type="dcterms:W3CDTF">2023-04-11T15:54:32Z</dcterms:modified>
</cp:coreProperties>
</file>