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81" r:id="rId4"/>
    <p:sldId id="282" r:id="rId5"/>
    <p:sldId id="283" r:id="rId6"/>
    <p:sldId id="285" r:id="rId7"/>
    <p:sldId id="284" r:id="rId8"/>
    <p:sldId id="286" r:id="rId9"/>
    <p:sldId id="289" r:id="rId10"/>
    <p:sldId id="287" r:id="rId11"/>
    <p:sldId id="288" r:id="rId12"/>
    <p:sldId id="290" r:id="rId13"/>
    <p:sldId id="278" r:id="rId14"/>
    <p:sldId id="292" r:id="rId15"/>
    <p:sldId id="293" r:id="rId16"/>
    <p:sldId id="294" r:id="rId17"/>
    <p:sldId id="280" r:id="rId18"/>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990000"/>
    <a:srgbClr val="FF6600"/>
    <a:srgbClr val="FF0000"/>
    <a:srgbClr val="FF3300"/>
    <a:srgbClr val="800000"/>
    <a:srgbClr val="203864"/>
    <a:srgbClr val="993300"/>
    <a:srgbClr val="0066FF"/>
    <a:srgbClr val="8FAA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4667" autoAdjust="0"/>
  </p:normalViewPr>
  <p:slideViewPr>
    <p:cSldViewPr snapToGrid="0">
      <p:cViewPr varScale="1">
        <p:scale>
          <a:sx n="90" d="100"/>
          <a:sy n="90" d="100"/>
        </p:scale>
        <p:origin x="4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D:\Users\Dalida\Documents\Pescara\Commitment%20and%20Forced%20Treatment\09_REGISTAR%20PSIHOZA_202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hr-HR" b="1"/>
              <a:t>Numbers in millions of patients according to WHO data </a:t>
            </a:r>
            <a:r>
              <a:rPr lang="en-US" b="1"/>
              <a:t>for</a:t>
            </a:r>
            <a:r>
              <a:rPr lang="hr-HR" b="1"/>
              <a:t> 2019</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sr-Latn-RS"/>
        </a:p>
      </c:txPr>
    </c:title>
    <c:autoTitleDeleted val="0"/>
    <c:plotArea>
      <c:layout/>
      <c:barChart>
        <c:barDir val="col"/>
        <c:grouping val="clustered"/>
        <c:varyColors val="0"/>
        <c:ser>
          <c:idx val="0"/>
          <c:order val="0"/>
          <c:tx>
            <c:strRef>
              <c:f>List3!$B$2</c:f>
              <c:strCache>
                <c:ptCount val="1"/>
                <c:pt idx="0">
                  <c:v>Numbers in millions of patients</c:v>
                </c:pt>
              </c:strCache>
            </c:strRef>
          </c:tx>
          <c:spPr>
            <a:solidFill>
              <a:schemeClr val="accent1"/>
            </a:solidFill>
            <a:ln>
              <a:noFill/>
            </a:ln>
            <a:effectLst/>
          </c:spPr>
          <c:invertIfNegative val="0"/>
          <c:dPt>
            <c:idx val="1"/>
            <c:invertIfNegative val="0"/>
            <c:bubble3D val="0"/>
            <c:spPr>
              <a:solidFill>
                <a:schemeClr val="accent2">
                  <a:lumMod val="50000"/>
                </a:schemeClr>
              </a:solidFill>
              <a:ln>
                <a:noFill/>
              </a:ln>
              <a:effectLst/>
            </c:spPr>
            <c:extLst>
              <c:ext xmlns:c16="http://schemas.microsoft.com/office/drawing/2014/chart" uri="{C3380CC4-5D6E-409C-BE32-E72D297353CC}">
                <c16:uniqueId val="{00000001-A4EF-4C20-A23D-CD2E37AD6BB1}"/>
              </c:ext>
            </c:extLst>
          </c:dPt>
          <c:dPt>
            <c:idx val="2"/>
            <c:invertIfNegative val="0"/>
            <c:bubble3D val="0"/>
            <c:spPr>
              <a:solidFill>
                <a:schemeClr val="accent6">
                  <a:lumMod val="75000"/>
                </a:schemeClr>
              </a:solidFill>
              <a:ln>
                <a:noFill/>
              </a:ln>
              <a:effectLst/>
            </c:spPr>
            <c:extLst>
              <c:ext xmlns:c16="http://schemas.microsoft.com/office/drawing/2014/chart" uri="{C3380CC4-5D6E-409C-BE32-E72D297353CC}">
                <c16:uniqueId val="{00000003-A4EF-4C20-A23D-CD2E37AD6BB1}"/>
              </c:ext>
            </c:extLst>
          </c:dPt>
          <c:dPt>
            <c:idx val="3"/>
            <c:invertIfNegative val="0"/>
            <c:bubble3D val="0"/>
            <c:spPr>
              <a:solidFill>
                <a:schemeClr val="accent3">
                  <a:lumMod val="50000"/>
                </a:schemeClr>
              </a:solidFill>
              <a:ln>
                <a:noFill/>
              </a:ln>
              <a:effectLst/>
            </c:spPr>
            <c:extLst>
              <c:ext xmlns:c16="http://schemas.microsoft.com/office/drawing/2014/chart" uri="{C3380CC4-5D6E-409C-BE32-E72D297353CC}">
                <c16:uniqueId val="{00000005-A4EF-4C20-A23D-CD2E37AD6BB1}"/>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List3!$A$3:$A$6</c:f>
              <c:strCache>
                <c:ptCount val="4"/>
                <c:pt idx="0">
                  <c:v>Depressive disorders</c:v>
                </c:pt>
                <c:pt idx="1">
                  <c:v>Bipolar disorder</c:v>
                </c:pt>
                <c:pt idx="2">
                  <c:v>Schizophrenia </c:v>
                </c:pt>
                <c:pt idx="3">
                  <c:v>Dementia</c:v>
                </c:pt>
              </c:strCache>
            </c:strRef>
          </c:cat>
          <c:val>
            <c:numRef>
              <c:f>List3!$B$3:$B$6</c:f>
              <c:numCache>
                <c:formatCode>General</c:formatCode>
                <c:ptCount val="4"/>
                <c:pt idx="0">
                  <c:v>280</c:v>
                </c:pt>
                <c:pt idx="1">
                  <c:v>40</c:v>
                </c:pt>
                <c:pt idx="2">
                  <c:v>24</c:v>
                </c:pt>
                <c:pt idx="3">
                  <c:v>55</c:v>
                </c:pt>
              </c:numCache>
            </c:numRef>
          </c:val>
          <c:extLst>
            <c:ext xmlns:c16="http://schemas.microsoft.com/office/drawing/2014/chart" uri="{C3380CC4-5D6E-409C-BE32-E72D297353CC}">
              <c16:uniqueId val="{00000006-A4EF-4C20-A23D-CD2E37AD6BB1}"/>
            </c:ext>
          </c:extLst>
        </c:ser>
        <c:dLbls>
          <c:showLegendKey val="0"/>
          <c:showVal val="0"/>
          <c:showCatName val="0"/>
          <c:showSerName val="0"/>
          <c:showPercent val="0"/>
          <c:showBubbleSize val="0"/>
        </c:dLbls>
        <c:gapWidth val="219"/>
        <c:overlap val="-27"/>
        <c:axId val="353731584"/>
        <c:axId val="353735192"/>
      </c:barChart>
      <c:catAx>
        <c:axId val="353731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sr-Latn-RS"/>
          </a:p>
        </c:txPr>
        <c:crossAx val="353735192"/>
        <c:crosses val="autoZero"/>
        <c:auto val="1"/>
        <c:lblAlgn val="ctr"/>
        <c:lblOffset val="100"/>
        <c:noMultiLvlLbl val="0"/>
      </c:catAx>
      <c:valAx>
        <c:axId val="3537351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3537315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r-Latn-R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List2!$A$2</c:f>
              <c:strCache>
                <c:ptCount val="1"/>
                <c:pt idx="0">
                  <c:v>Number of patients admitted for the first time</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List2!$B$1:$P$1</c:f>
              <c:strCache>
                <c:ptCount val="15"/>
                <c:pt idx="0">
                  <c:v>1962.</c:v>
                </c:pt>
                <c:pt idx="1">
                  <c:v>1970.</c:v>
                </c:pt>
                <c:pt idx="2">
                  <c:v>1980.</c:v>
                </c:pt>
                <c:pt idx="3">
                  <c:v>1990.</c:v>
                </c:pt>
                <c:pt idx="4">
                  <c:v>2000.</c:v>
                </c:pt>
                <c:pt idx="5">
                  <c:v>2005.</c:v>
                </c:pt>
                <c:pt idx="6">
                  <c:v>2010.</c:v>
                </c:pt>
                <c:pt idx="7">
                  <c:v>2012.</c:v>
                </c:pt>
                <c:pt idx="8">
                  <c:v>2014</c:v>
                </c:pt>
                <c:pt idx="9">
                  <c:v>2015</c:v>
                </c:pt>
                <c:pt idx="10">
                  <c:v>2016</c:v>
                </c:pt>
                <c:pt idx="11">
                  <c:v>2017.</c:v>
                </c:pt>
                <c:pt idx="12">
                  <c:v>2018.</c:v>
                </c:pt>
                <c:pt idx="13">
                  <c:v>2019.</c:v>
                </c:pt>
                <c:pt idx="14">
                  <c:v>2020.</c:v>
                </c:pt>
              </c:strCache>
            </c:strRef>
          </c:cat>
          <c:val>
            <c:numRef>
              <c:f>List2!$B$2:$P$2</c:f>
              <c:numCache>
                <c:formatCode>General</c:formatCode>
                <c:ptCount val="15"/>
                <c:pt idx="0">
                  <c:v>1472</c:v>
                </c:pt>
                <c:pt idx="1">
                  <c:v>893</c:v>
                </c:pt>
                <c:pt idx="2">
                  <c:v>970</c:v>
                </c:pt>
                <c:pt idx="3">
                  <c:v>1028</c:v>
                </c:pt>
                <c:pt idx="4">
                  <c:v>997</c:v>
                </c:pt>
                <c:pt idx="5">
                  <c:v>893</c:v>
                </c:pt>
                <c:pt idx="6">
                  <c:v>683</c:v>
                </c:pt>
                <c:pt idx="7">
                  <c:v>654</c:v>
                </c:pt>
                <c:pt idx="8">
                  <c:v>642</c:v>
                </c:pt>
                <c:pt idx="9">
                  <c:v>579</c:v>
                </c:pt>
                <c:pt idx="10">
                  <c:v>637</c:v>
                </c:pt>
                <c:pt idx="11">
                  <c:v>680</c:v>
                </c:pt>
                <c:pt idx="12">
                  <c:v>578</c:v>
                </c:pt>
                <c:pt idx="13">
                  <c:v>535</c:v>
                </c:pt>
                <c:pt idx="14">
                  <c:v>415</c:v>
                </c:pt>
              </c:numCache>
            </c:numRef>
          </c:val>
          <c:extLst>
            <c:ext xmlns:c16="http://schemas.microsoft.com/office/drawing/2014/chart" uri="{C3380CC4-5D6E-409C-BE32-E72D297353CC}">
              <c16:uniqueId val="{00000000-A766-467F-A4D4-F0B0538B2EB6}"/>
            </c:ext>
          </c:extLst>
        </c:ser>
        <c:ser>
          <c:idx val="1"/>
          <c:order val="1"/>
          <c:tx>
            <c:strRef>
              <c:f>List2!$A$3</c:f>
              <c:strCache>
                <c:ptCount val="1"/>
                <c:pt idx="0">
                  <c:v>Total number of admitted patients</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List2!$B$1:$P$1</c:f>
              <c:strCache>
                <c:ptCount val="15"/>
                <c:pt idx="0">
                  <c:v>1962.</c:v>
                </c:pt>
                <c:pt idx="1">
                  <c:v>1970.</c:v>
                </c:pt>
                <c:pt idx="2">
                  <c:v>1980.</c:v>
                </c:pt>
                <c:pt idx="3">
                  <c:v>1990.</c:v>
                </c:pt>
                <c:pt idx="4">
                  <c:v>2000.</c:v>
                </c:pt>
                <c:pt idx="5">
                  <c:v>2005.</c:v>
                </c:pt>
                <c:pt idx="6">
                  <c:v>2010.</c:v>
                </c:pt>
                <c:pt idx="7">
                  <c:v>2012.</c:v>
                </c:pt>
                <c:pt idx="8">
                  <c:v>2014</c:v>
                </c:pt>
                <c:pt idx="9">
                  <c:v>2015</c:v>
                </c:pt>
                <c:pt idx="10">
                  <c:v>2016</c:v>
                </c:pt>
                <c:pt idx="11">
                  <c:v>2017.</c:v>
                </c:pt>
                <c:pt idx="12">
                  <c:v>2018.</c:v>
                </c:pt>
                <c:pt idx="13">
                  <c:v>2019.</c:v>
                </c:pt>
                <c:pt idx="14">
                  <c:v>2020.</c:v>
                </c:pt>
              </c:strCache>
            </c:strRef>
          </c:cat>
          <c:val>
            <c:numRef>
              <c:f>List2!$B$3:$P$3</c:f>
              <c:numCache>
                <c:formatCode>General</c:formatCode>
                <c:ptCount val="15"/>
                <c:pt idx="0">
                  <c:v>1650</c:v>
                </c:pt>
                <c:pt idx="1">
                  <c:v>2450</c:v>
                </c:pt>
                <c:pt idx="2">
                  <c:v>3726</c:v>
                </c:pt>
                <c:pt idx="3">
                  <c:v>4794</c:v>
                </c:pt>
                <c:pt idx="4">
                  <c:v>5168</c:v>
                </c:pt>
                <c:pt idx="5">
                  <c:v>5315</c:v>
                </c:pt>
                <c:pt idx="6">
                  <c:v>4568</c:v>
                </c:pt>
                <c:pt idx="7">
                  <c:v>4461</c:v>
                </c:pt>
                <c:pt idx="8">
                  <c:v>4321</c:v>
                </c:pt>
                <c:pt idx="9">
                  <c:v>4090</c:v>
                </c:pt>
                <c:pt idx="10">
                  <c:v>4125</c:v>
                </c:pt>
                <c:pt idx="11">
                  <c:v>4504</c:v>
                </c:pt>
                <c:pt idx="12">
                  <c:v>4310</c:v>
                </c:pt>
                <c:pt idx="13">
                  <c:v>4266</c:v>
                </c:pt>
                <c:pt idx="14">
                  <c:v>3699</c:v>
                </c:pt>
              </c:numCache>
            </c:numRef>
          </c:val>
          <c:extLst>
            <c:ext xmlns:c16="http://schemas.microsoft.com/office/drawing/2014/chart" uri="{C3380CC4-5D6E-409C-BE32-E72D297353CC}">
              <c16:uniqueId val="{00000001-A766-467F-A4D4-F0B0538B2EB6}"/>
            </c:ext>
          </c:extLst>
        </c:ser>
        <c:dLbls>
          <c:showLegendKey val="0"/>
          <c:showVal val="1"/>
          <c:showCatName val="0"/>
          <c:showSerName val="0"/>
          <c:showPercent val="0"/>
          <c:showBubbleSize val="0"/>
        </c:dLbls>
        <c:gapWidth val="150"/>
        <c:shape val="box"/>
        <c:axId val="544451376"/>
        <c:axId val="544451704"/>
        <c:axId val="251575304"/>
      </c:bar3DChart>
      <c:catAx>
        <c:axId val="54445137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sr-Latn-RS"/>
          </a:p>
        </c:txPr>
        <c:crossAx val="544451704"/>
        <c:crosses val="autoZero"/>
        <c:auto val="1"/>
        <c:lblAlgn val="ctr"/>
        <c:lblOffset val="100"/>
        <c:noMultiLvlLbl val="0"/>
      </c:catAx>
      <c:valAx>
        <c:axId val="5444517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44451376"/>
        <c:crosses val="autoZero"/>
        <c:crossBetween val="between"/>
      </c:valAx>
      <c:serAx>
        <c:axId val="251575304"/>
        <c:scaling>
          <c:orientation val="minMax"/>
        </c:scaling>
        <c:delete val="1"/>
        <c:axPos val="b"/>
        <c:majorTickMark val="none"/>
        <c:minorTickMark val="none"/>
        <c:tickLblPos val="nextTo"/>
        <c:crossAx val="544451704"/>
        <c:crosses val="autoZero"/>
      </c:serAx>
      <c:spPr>
        <a:noFill/>
        <a:ln>
          <a:noFill/>
        </a:ln>
        <a:effectLst/>
      </c:spPr>
    </c:plotArea>
    <c:legend>
      <c:legendPos val="b"/>
      <c:layout>
        <c:manualLayout>
          <c:xMode val="edge"/>
          <c:yMode val="edge"/>
          <c:x val="0.15489009373452695"/>
          <c:y val="0.82190464938847663"/>
          <c:w val="0.70386311555549685"/>
          <c:h val="5.7502078528059851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sr-Latn-R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r-Latn-R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List2!$A$7</c:f>
              <c:strCache>
                <c:ptCount val="1"/>
                <c:pt idx="0">
                  <c:v>Number of patients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List2!$B$6:$P$6</c:f>
              <c:strCache>
                <c:ptCount val="15"/>
                <c:pt idx="0">
                  <c:v>1962.</c:v>
                </c:pt>
                <c:pt idx="1">
                  <c:v>1970.</c:v>
                </c:pt>
                <c:pt idx="2">
                  <c:v>1980.</c:v>
                </c:pt>
                <c:pt idx="3">
                  <c:v>1990.</c:v>
                </c:pt>
                <c:pt idx="4">
                  <c:v>2000.</c:v>
                </c:pt>
                <c:pt idx="5">
                  <c:v>2005.</c:v>
                </c:pt>
                <c:pt idx="6">
                  <c:v>2010.</c:v>
                </c:pt>
                <c:pt idx="7">
                  <c:v>2012.</c:v>
                </c:pt>
                <c:pt idx="8">
                  <c:v>2014</c:v>
                </c:pt>
                <c:pt idx="9">
                  <c:v>2015</c:v>
                </c:pt>
                <c:pt idx="10">
                  <c:v>2016</c:v>
                </c:pt>
                <c:pt idx="11">
                  <c:v>2017.</c:v>
                </c:pt>
                <c:pt idx="12">
                  <c:v>2018.</c:v>
                </c:pt>
                <c:pt idx="13">
                  <c:v>2019.</c:v>
                </c:pt>
                <c:pt idx="14">
                  <c:v>2020.</c:v>
                </c:pt>
              </c:strCache>
            </c:strRef>
          </c:cat>
          <c:val>
            <c:numRef>
              <c:f>List2!$B$7:$P$7</c:f>
              <c:numCache>
                <c:formatCode>General</c:formatCode>
                <c:ptCount val="15"/>
                <c:pt idx="0">
                  <c:v>3698</c:v>
                </c:pt>
                <c:pt idx="1">
                  <c:v>4876</c:v>
                </c:pt>
                <c:pt idx="2">
                  <c:v>5757</c:v>
                </c:pt>
                <c:pt idx="3">
                  <c:v>6618</c:v>
                </c:pt>
                <c:pt idx="4">
                  <c:v>6665</c:v>
                </c:pt>
                <c:pt idx="5">
                  <c:v>6440</c:v>
                </c:pt>
                <c:pt idx="6">
                  <c:v>5520</c:v>
                </c:pt>
                <c:pt idx="7">
                  <c:v>5171</c:v>
                </c:pt>
                <c:pt idx="8">
                  <c:v>5107</c:v>
                </c:pt>
                <c:pt idx="9">
                  <c:v>4822</c:v>
                </c:pt>
                <c:pt idx="10">
                  <c:v>4782</c:v>
                </c:pt>
                <c:pt idx="11">
                  <c:v>5153</c:v>
                </c:pt>
                <c:pt idx="12">
                  <c:v>5041</c:v>
                </c:pt>
                <c:pt idx="13">
                  <c:v>4904</c:v>
                </c:pt>
                <c:pt idx="14">
                  <c:v>4972</c:v>
                </c:pt>
              </c:numCache>
            </c:numRef>
          </c:val>
          <c:extLst>
            <c:ext xmlns:c16="http://schemas.microsoft.com/office/drawing/2014/chart" uri="{C3380CC4-5D6E-409C-BE32-E72D297353CC}">
              <c16:uniqueId val="{00000000-67DC-4F95-B306-32A4C8C5E1A7}"/>
            </c:ext>
          </c:extLst>
        </c:ser>
        <c:ser>
          <c:idx val="1"/>
          <c:order val="1"/>
          <c:tx>
            <c:strRef>
              <c:f>List2!$A$8</c:f>
              <c:strCache>
                <c:ptCount val="1"/>
                <c:pt idx="0">
                  <c:v>Number of hospitalizations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List2!$B$6:$P$6</c:f>
              <c:strCache>
                <c:ptCount val="15"/>
                <c:pt idx="0">
                  <c:v>1962.</c:v>
                </c:pt>
                <c:pt idx="1">
                  <c:v>1970.</c:v>
                </c:pt>
                <c:pt idx="2">
                  <c:v>1980.</c:v>
                </c:pt>
                <c:pt idx="3">
                  <c:v>1990.</c:v>
                </c:pt>
                <c:pt idx="4">
                  <c:v>2000.</c:v>
                </c:pt>
                <c:pt idx="5">
                  <c:v>2005.</c:v>
                </c:pt>
                <c:pt idx="6">
                  <c:v>2010.</c:v>
                </c:pt>
                <c:pt idx="7">
                  <c:v>2012.</c:v>
                </c:pt>
                <c:pt idx="8">
                  <c:v>2014</c:v>
                </c:pt>
                <c:pt idx="9">
                  <c:v>2015</c:v>
                </c:pt>
                <c:pt idx="10">
                  <c:v>2016</c:v>
                </c:pt>
                <c:pt idx="11">
                  <c:v>2017.</c:v>
                </c:pt>
                <c:pt idx="12">
                  <c:v>2018.</c:v>
                </c:pt>
                <c:pt idx="13">
                  <c:v>2019.</c:v>
                </c:pt>
                <c:pt idx="14">
                  <c:v>2020.</c:v>
                </c:pt>
              </c:strCache>
            </c:strRef>
          </c:cat>
          <c:val>
            <c:numRef>
              <c:f>List2!$B$8:$P$8</c:f>
              <c:numCache>
                <c:formatCode>General</c:formatCode>
                <c:ptCount val="15"/>
                <c:pt idx="0">
                  <c:v>4097</c:v>
                </c:pt>
                <c:pt idx="1">
                  <c:v>5589</c:v>
                </c:pt>
                <c:pt idx="2">
                  <c:v>7031</c:v>
                </c:pt>
                <c:pt idx="3">
                  <c:v>8682</c:v>
                </c:pt>
                <c:pt idx="4">
                  <c:v>9347</c:v>
                </c:pt>
                <c:pt idx="5">
                  <c:v>9179</c:v>
                </c:pt>
                <c:pt idx="6">
                  <c:v>8331</c:v>
                </c:pt>
                <c:pt idx="7">
                  <c:v>7779</c:v>
                </c:pt>
                <c:pt idx="8">
                  <c:v>8232</c:v>
                </c:pt>
                <c:pt idx="9">
                  <c:v>8275</c:v>
                </c:pt>
                <c:pt idx="10">
                  <c:v>8397</c:v>
                </c:pt>
                <c:pt idx="11">
                  <c:v>9744</c:v>
                </c:pt>
                <c:pt idx="12">
                  <c:v>8793</c:v>
                </c:pt>
                <c:pt idx="13">
                  <c:v>8643</c:v>
                </c:pt>
                <c:pt idx="14">
                  <c:v>8152</c:v>
                </c:pt>
              </c:numCache>
            </c:numRef>
          </c:val>
          <c:extLst>
            <c:ext xmlns:c16="http://schemas.microsoft.com/office/drawing/2014/chart" uri="{C3380CC4-5D6E-409C-BE32-E72D297353CC}">
              <c16:uniqueId val="{00000001-67DC-4F95-B306-32A4C8C5E1A7}"/>
            </c:ext>
          </c:extLst>
        </c:ser>
        <c:ser>
          <c:idx val="2"/>
          <c:order val="2"/>
          <c:tx>
            <c:strRef>
              <c:f>List2!$A$9</c:f>
              <c:strCache>
                <c:ptCount val="1"/>
                <c:pt idx="0">
                  <c:v>Number of patients treated in hospital throughout the entire year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List2!$B$6:$P$6</c:f>
              <c:strCache>
                <c:ptCount val="15"/>
                <c:pt idx="0">
                  <c:v>1962.</c:v>
                </c:pt>
                <c:pt idx="1">
                  <c:v>1970.</c:v>
                </c:pt>
                <c:pt idx="2">
                  <c:v>1980.</c:v>
                </c:pt>
                <c:pt idx="3">
                  <c:v>1990.</c:v>
                </c:pt>
                <c:pt idx="4">
                  <c:v>2000.</c:v>
                </c:pt>
                <c:pt idx="5">
                  <c:v>2005.</c:v>
                </c:pt>
                <c:pt idx="6">
                  <c:v>2010.</c:v>
                </c:pt>
                <c:pt idx="7">
                  <c:v>2012.</c:v>
                </c:pt>
                <c:pt idx="8">
                  <c:v>2014</c:v>
                </c:pt>
                <c:pt idx="9">
                  <c:v>2015</c:v>
                </c:pt>
                <c:pt idx="10">
                  <c:v>2016</c:v>
                </c:pt>
                <c:pt idx="11">
                  <c:v>2017.</c:v>
                </c:pt>
                <c:pt idx="12">
                  <c:v>2018.</c:v>
                </c:pt>
                <c:pt idx="13">
                  <c:v>2019.</c:v>
                </c:pt>
                <c:pt idx="14">
                  <c:v>2020.</c:v>
                </c:pt>
              </c:strCache>
            </c:strRef>
          </c:cat>
          <c:val>
            <c:numRef>
              <c:f>List2!$B$9:$P$9</c:f>
              <c:numCache>
                <c:formatCode>General</c:formatCode>
                <c:ptCount val="15"/>
                <c:pt idx="0">
                  <c:v>1753</c:v>
                </c:pt>
                <c:pt idx="1">
                  <c:v>1910</c:v>
                </c:pt>
                <c:pt idx="2">
                  <c:v>1359</c:v>
                </c:pt>
                <c:pt idx="3">
                  <c:v>1225</c:v>
                </c:pt>
                <c:pt idx="4">
                  <c:v>874</c:v>
                </c:pt>
                <c:pt idx="5">
                  <c:v>734</c:v>
                </c:pt>
                <c:pt idx="6">
                  <c:v>575</c:v>
                </c:pt>
                <c:pt idx="7">
                  <c:v>432</c:v>
                </c:pt>
                <c:pt idx="8">
                  <c:v>384</c:v>
                </c:pt>
                <c:pt idx="9">
                  <c:v>361</c:v>
                </c:pt>
                <c:pt idx="10">
                  <c:v>332</c:v>
                </c:pt>
                <c:pt idx="11">
                  <c:v>322</c:v>
                </c:pt>
                <c:pt idx="12">
                  <c:v>307</c:v>
                </c:pt>
                <c:pt idx="13">
                  <c:v>329</c:v>
                </c:pt>
                <c:pt idx="14">
                  <c:v>291</c:v>
                </c:pt>
              </c:numCache>
            </c:numRef>
          </c:val>
          <c:extLst>
            <c:ext xmlns:c16="http://schemas.microsoft.com/office/drawing/2014/chart" uri="{C3380CC4-5D6E-409C-BE32-E72D297353CC}">
              <c16:uniqueId val="{00000002-67DC-4F95-B306-32A4C8C5E1A7}"/>
            </c:ext>
          </c:extLst>
        </c:ser>
        <c:dLbls>
          <c:showLegendKey val="0"/>
          <c:showVal val="0"/>
          <c:showCatName val="0"/>
          <c:showSerName val="0"/>
          <c:showPercent val="0"/>
          <c:showBubbleSize val="0"/>
        </c:dLbls>
        <c:gapWidth val="219"/>
        <c:overlap val="-27"/>
        <c:axId val="544448096"/>
        <c:axId val="544446784"/>
      </c:barChart>
      <c:catAx>
        <c:axId val="544448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44446784"/>
        <c:crosses val="autoZero"/>
        <c:auto val="1"/>
        <c:lblAlgn val="ctr"/>
        <c:lblOffset val="100"/>
        <c:noMultiLvlLbl val="0"/>
      </c:catAx>
      <c:valAx>
        <c:axId val="5444467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44448096"/>
        <c:crosses val="autoZero"/>
        <c:crossBetween val="between"/>
      </c:valAx>
      <c:spPr>
        <a:noFill/>
        <a:ln>
          <a:noFill/>
        </a:ln>
        <a:effectLst/>
      </c:spPr>
    </c:plotArea>
    <c:legend>
      <c:legendPos val="b"/>
      <c:layout>
        <c:manualLayout>
          <c:xMode val="edge"/>
          <c:yMode val="edge"/>
          <c:x val="5.0000034699939216E-2"/>
          <c:y val="0.9299923710101714"/>
          <c:w val="0.89999993060012162"/>
          <c:h val="7.0007628989828569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sr-Latn-R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r-Latn-R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EB73E-DF16-4B1C-8716-689EE861EA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r-HR"/>
          </a:p>
        </p:txBody>
      </p:sp>
      <p:sp>
        <p:nvSpPr>
          <p:cNvPr id="3" name="Subtitle 2">
            <a:extLst>
              <a:ext uri="{FF2B5EF4-FFF2-40B4-BE49-F238E27FC236}">
                <a16:creationId xmlns:a16="http://schemas.microsoft.com/office/drawing/2014/main" id="{07FBB85B-1F40-4952-BC3A-1F289836E9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r-HR"/>
          </a:p>
        </p:txBody>
      </p:sp>
      <p:sp>
        <p:nvSpPr>
          <p:cNvPr id="4" name="Date Placeholder 3">
            <a:extLst>
              <a:ext uri="{FF2B5EF4-FFF2-40B4-BE49-F238E27FC236}">
                <a16:creationId xmlns:a16="http://schemas.microsoft.com/office/drawing/2014/main" id="{0459B671-7409-4C02-A62A-E3C08673DDA3}"/>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5" name="Footer Placeholder 4">
            <a:extLst>
              <a:ext uri="{FF2B5EF4-FFF2-40B4-BE49-F238E27FC236}">
                <a16:creationId xmlns:a16="http://schemas.microsoft.com/office/drawing/2014/main" id="{1E951935-6954-4B96-ACB5-A2D63925185A}"/>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AC6B2806-E9EB-4228-80BA-8B2844AAB20D}"/>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730534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ABD5-0764-4A22-AFB3-02B9B7B53707}"/>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id="{A51BFE66-1D73-4470-907B-AF110DF8117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6632AD95-2E5D-4A47-BD4D-7F9CD6B73D48}"/>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5" name="Footer Placeholder 4">
            <a:extLst>
              <a:ext uri="{FF2B5EF4-FFF2-40B4-BE49-F238E27FC236}">
                <a16:creationId xmlns:a16="http://schemas.microsoft.com/office/drawing/2014/main" id="{ABEF0E4E-B9CB-4A0C-AA3E-54F7A3995EE8}"/>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95F05426-0445-4534-8C7A-1A1C6703C2BE}"/>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3943836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CF8EF-04F9-4EE1-8BD1-EB026D7689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r-HR"/>
          </a:p>
        </p:txBody>
      </p:sp>
      <p:sp>
        <p:nvSpPr>
          <p:cNvPr id="3" name="Text Placeholder 2">
            <a:extLst>
              <a:ext uri="{FF2B5EF4-FFF2-40B4-BE49-F238E27FC236}">
                <a16:creationId xmlns:a16="http://schemas.microsoft.com/office/drawing/2014/main" id="{80A23448-0407-4D48-905E-48B57C2113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85284CA-9D4E-488F-865E-5C56D469319D}"/>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5" name="Footer Placeholder 4">
            <a:extLst>
              <a:ext uri="{FF2B5EF4-FFF2-40B4-BE49-F238E27FC236}">
                <a16:creationId xmlns:a16="http://schemas.microsoft.com/office/drawing/2014/main" id="{AE9B46C4-C5C5-4BA1-A84D-E08BE1ABBBB2}"/>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38FB5A22-6557-41D3-9329-CA3E3A6A4B0F}"/>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1544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FB3AB-E93C-421F-8C09-AA152F5B4DE9}"/>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id="{26BA2815-6BBB-44FC-AA94-E45396EB95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Content Placeholder 3">
            <a:extLst>
              <a:ext uri="{FF2B5EF4-FFF2-40B4-BE49-F238E27FC236}">
                <a16:creationId xmlns:a16="http://schemas.microsoft.com/office/drawing/2014/main" id="{249ECB27-9EAF-4FB6-B0B0-98F01F476EB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Date Placeholder 4">
            <a:extLst>
              <a:ext uri="{FF2B5EF4-FFF2-40B4-BE49-F238E27FC236}">
                <a16:creationId xmlns:a16="http://schemas.microsoft.com/office/drawing/2014/main" id="{E7C50633-1E94-45FB-9A18-E40024372682}"/>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6" name="Footer Placeholder 5">
            <a:extLst>
              <a:ext uri="{FF2B5EF4-FFF2-40B4-BE49-F238E27FC236}">
                <a16:creationId xmlns:a16="http://schemas.microsoft.com/office/drawing/2014/main" id="{18B2427F-A4D2-487E-82F5-3717C7B66858}"/>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9E944892-4C04-47A3-915D-45F00B0127C4}"/>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876631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70ED5-D801-4F1D-90B8-42E99ACF38F1}"/>
              </a:ext>
            </a:extLst>
          </p:cNvPr>
          <p:cNvSpPr>
            <a:spLocks noGrp="1"/>
          </p:cNvSpPr>
          <p:nvPr>
            <p:ph type="title"/>
          </p:nvPr>
        </p:nvSpPr>
        <p:spPr>
          <a:xfrm>
            <a:off x="839788" y="365125"/>
            <a:ext cx="10515600" cy="1325563"/>
          </a:xfrm>
        </p:spPr>
        <p:txBody>
          <a:bodyPr/>
          <a:lstStyle/>
          <a:p>
            <a:r>
              <a:rPr lang="en-US"/>
              <a:t>Click to edit Master title style</a:t>
            </a:r>
            <a:endParaRPr lang="hr-HR"/>
          </a:p>
        </p:txBody>
      </p:sp>
      <p:sp>
        <p:nvSpPr>
          <p:cNvPr id="3" name="Text Placeholder 2">
            <a:extLst>
              <a:ext uri="{FF2B5EF4-FFF2-40B4-BE49-F238E27FC236}">
                <a16:creationId xmlns:a16="http://schemas.microsoft.com/office/drawing/2014/main" id="{A85C25BE-C312-4E69-893A-CCE3C14A8F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FA1CB15-5E62-477F-99D7-4BCBB55AEA5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Text Placeholder 4">
            <a:extLst>
              <a:ext uri="{FF2B5EF4-FFF2-40B4-BE49-F238E27FC236}">
                <a16:creationId xmlns:a16="http://schemas.microsoft.com/office/drawing/2014/main" id="{DB7629DB-2D6A-4BB3-8A13-55FEF8B653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0FED96-D721-4618-9ACD-70FCC7ED295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7" name="Date Placeholder 6">
            <a:extLst>
              <a:ext uri="{FF2B5EF4-FFF2-40B4-BE49-F238E27FC236}">
                <a16:creationId xmlns:a16="http://schemas.microsoft.com/office/drawing/2014/main" id="{E3BE647E-F562-49D2-91F9-FFDB01757BFD}"/>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8" name="Footer Placeholder 7">
            <a:extLst>
              <a:ext uri="{FF2B5EF4-FFF2-40B4-BE49-F238E27FC236}">
                <a16:creationId xmlns:a16="http://schemas.microsoft.com/office/drawing/2014/main" id="{0F2BECB3-0A54-4391-B7DA-18FF284EC039}"/>
              </a:ext>
            </a:extLst>
          </p:cNvPr>
          <p:cNvSpPr>
            <a:spLocks noGrp="1"/>
          </p:cNvSpPr>
          <p:nvPr>
            <p:ph type="ftr" sz="quarter" idx="11"/>
          </p:nvPr>
        </p:nvSpPr>
        <p:spPr/>
        <p:txBody>
          <a:bodyPr/>
          <a:lstStyle/>
          <a:p>
            <a:endParaRPr lang="hr-HR"/>
          </a:p>
        </p:txBody>
      </p:sp>
      <p:sp>
        <p:nvSpPr>
          <p:cNvPr id="9" name="Slide Number Placeholder 8">
            <a:extLst>
              <a:ext uri="{FF2B5EF4-FFF2-40B4-BE49-F238E27FC236}">
                <a16:creationId xmlns:a16="http://schemas.microsoft.com/office/drawing/2014/main" id="{B557D1E8-347A-45BA-BB54-41A14E9FB3BA}"/>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4931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43B69-1FB8-45C9-A369-2E3458FD90E3}"/>
              </a:ext>
            </a:extLst>
          </p:cNvPr>
          <p:cNvSpPr>
            <a:spLocks noGrp="1"/>
          </p:cNvSpPr>
          <p:nvPr>
            <p:ph type="title"/>
          </p:nvPr>
        </p:nvSpPr>
        <p:spPr/>
        <p:txBody>
          <a:bodyPr/>
          <a:lstStyle/>
          <a:p>
            <a:r>
              <a:rPr lang="en-US"/>
              <a:t>Click to edit Master title style</a:t>
            </a:r>
            <a:endParaRPr lang="hr-HR"/>
          </a:p>
        </p:txBody>
      </p:sp>
      <p:sp>
        <p:nvSpPr>
          <p:cNvPr id="3" name="Date Placeholder 2">
            <a:extLst>
              <a:ext uri="{FF2B5EF4-FFF2-40B4-BE49-F238E27FC236}">
                <a16:creationId xmlns:a16="http://schemas.microsoft.com/office/drawing/2014/main" id="{ACE2E330-2F3C-411E-BC78-333E567A473F}"/>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4" name="Footer Placeholder 3">
            <a:extLst>
              <a:ext uri="{FF2B5EF4-FFF2-40B4-BE49-F238E27FC236}">
                <a16:creationId xmlns:a16="http://schemas.microsoft.com/office/drawing/2014/main" id="{B1A9F067-E6E7-44B2-9670-BE8DCE7D4764}"/>
              </a:ext>
            </a:extLst>
          </p:cNvPr>
          <p:cNvSpPr>
            <a:spLocks noGrp="1"/>
          </p:cNvSpPr>
          <p:nvPr>
            <p:ph type="ftr" sz="quarter" idx="11"/>
          </p:nvPr>
        </p:nvSpPr>
        <p:spPr/>
        <p:txBody>
          <a:bodyPr/>
          <a:lstStyle/>
          <a:p>
            <a:endParaRPr lang="hr-HR"/>
          </a:p>
        </p:txBody>
      </p:sp>
      <p:sp>
        <p:nvSpPr>
          <p:cNvPr id="5" name="Slide Number Placeholder 4">
            <a:extLst>
              <a:ext uri="{FF2B5EF4-FFF2-40B4-BE49-F238E27FC236}">
                <a16:creationId xmlns:a16="http://schemas.microsoft.com/office/drawing/2014/main" id="{31C36B93-389F-4772-A27E-9F2914E7C0AF}"/>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2334568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BAA2B9-7E30-4535-8C80-310BDCFADBE3}"/>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3" name="Footer Placeholder 2">
            <a:extLst>
              <a:ext uri="{FF2B5EF4-FFF2-40B4-BE49-F238E27FC236}">
                <a16:creationId xmlns:a16="http://schemas.microsoft.com/office/drawing/2014/main" id="{AFCC32F3-B96C-4C3F-B936-89C4A6DBF0C2}"/>
              </a:ext>
            </a:extLst>
          </p:cNvPr>
          <p:cNvSpPr>
            <a:spLocks noGrp="1"/>
          </p:cNvSpPr>
          <p:nvPr>
            <p:ph type="ftr" sz="quarter" idx="11"/>
          </p:nvPr>
        </p:nvSpPr>
        <p:spPr/>
        <p:txBody>
          <a:bodyPr/>
          <a:lstStyle/>
          <a:p>
            <a:endParaRPr lang="hr-HR"/>
          </a:p>
        </p:txBody>
      </p:sp>
      <p:sp>
        <p:nvSpPr>
          <p:cNvPr id="4" name="Slide Number Placeholder 3">
            <a:extLst>
              <a:ext uri="{FF2B5EF4-FFF2-40B4-BE49-F238E27FC236}">
                <a16:creationId xmlns:a16="http://schemas.microsoft.com/office/drawing/2014/main" id="{81413D06-C0B4-4728-9521-7559B3E12493}"/>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530594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D6678-653A-460D-82B0-4D6FEFF671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Content Placeholder 2">
            <a:extLst>
              <a:ext uri="{FF2B5EF4-FFF2-40B4-BE49-F238E27FC236}">
                <a16:creationId xmlns:a16="http://schemas.microsoft.com/office/drawing/2014/main" id="{871D919A-C9BB-4303-A369-180233B66D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Text Placeholder 3">
            <a:extLst>
              <a:ext uri="{FF2B5EF4-FFF2-40B4-BE49-F238E27FC236}">
                <a16:creationId xmlns:a16="http://schemas.microsoft.com/office/drawing/2014/main" id="{A4A0C1BA-10D1-4D92-8DE8-58CE5D81B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86BE92C-5D67-4EE1-A0CF-9A467AB089ED}"/>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6" name="Footer Placeholder 5">
            <a:extLst>
              <a:ext uri="{FF2B5EF4-FFF2-40B4-BE49-F238E27FC236}">
                <a16:creationId xmlns:a16="http://schemas.microsoft.com/office/drawing/2014/main" id="{1BDC867C-6B2D-47B3-ADC1-C8E65558598F}"/>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A2D4237B-B721-4079-A2AE-9816C1B71610}"/>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704838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E2E2B-4ED9-4AFC-B225-AFC5A140A1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Picture Placeholder 2">
            <a:extLst>
              <a:ext uri="{FF2B5EF4-FFF2-40B4-BE49-F238E27FC236}">
                <a16:creationId xmlns:a16="http://schemas.microsoft.com/office/drawing/2014/main" id="{7E9E2A45-6233-40FE-876B-113894077A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a:extLst>
              <a:ext uri="{FF2B5EF4-FFF2-40B4-BE49-F238E27FC236}">
                <a16:creationId xmlns:a16="http://schemas.microsoft.com/office/drawing/2014/main" id="{D57915CA-53A7-4739-A1E3-C1060094A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4FFA684-E9CC-4F85-BD47-2BD4CF60A06D}"/>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6" name="Footer Placeholder 5">
            <a:extLst>
              <a:ext uri="{FF2B5EF4-FFF2-40B4-BE49-F238E27FC236}">
                <a16:creationId xmlns:a16="http://schemas.microsoft.com/office/drawing/2014/main" id="{53F38989-3CA0-4CF8-A222-E3AE926C1BA4}"/>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E8AE58A4-8446-478D-8BB0-9A660775E8B5}"/>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963448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EAF21-A60B-41DA-9C41-9541AC5A6FC3}"/>
              </a:ext>
            </a:extLst>
          </p:cNvPr>
          <p:cNvSpPr>
            <a:spLocks noGrp="1"/>
          </p:cNvSpPr>
          <p:nvPr>
            <p:ph type="title"/>
          </p:nvPr>
        </p:nvSpPr>
        <p:spPr/>
        <p:txBody>
          <a:bodyPr/>
          <a:lstStyle/>
          <a:p>
            <a:r>
              <a:rPr lang="en-US"/>
              <a:t>Click to edit Master title style</a:t>
            </a:r>
            <a:endParaRPr lang="hr-HR"/>
          </a:p>
        </p:txBody>
      </p:sp>
      <p:sp>
        <p:nvSpPr>
          <p:cNvPr id="3" name="Vertical Text Placeholder 2">
            <a:extLst>
              <a:ext uri="{FF2B5EF4-FFF2-40B4-BE49-F238E27FC236}">
                <a16:creationId xmlns:a16="http://schemas.microsoft.com/office/drawing/2014/main" id="{FD37A0E4-8ED8-4F0D-84A0-6A98BA0E39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1F15302E-645E-4F9E-926C-02A5FA4A1752}"/>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5" name="Footer Placeholder 4">
            <a:extLst>
              <a:ext uri="{FF2B5EF4-FFF2-40B4-BE49-F238E27FC236}">
                <a16:creationId xmlns:a16="http://schemas.microsoft.com/office/drawing/2014/main" id="{BBA2A852-F654-4AD0-BC8F-8B0608B2C76E}"/>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61680B85-788A-4832-ADAA-C6F1AF150867}"/>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244690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B22D23-B5CE-44B9-A9B7-0CC381E968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hr-HR"/>
          </a:p>
        </p:txBody>
      </p:sp>
      <p:sp>
        <p:nvSpPr>
          <p:cNvPr id="3" name="Vertical Text Placeholder 2">
            <a:extLst>
              <a:ext uri="{FF2B5EF4-FFF2-40B4-BE49-F238E27FC236}">
                <a16:creationId xmlns:a16="http://schemas.microsoft.com/office/drawing/2014/main" id="{30137FEF-4AA3-4A0A-8AFE-276A8AC542B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95AED627-AE2E-4FD6-B107-7D7DFFFCF3F9}"/>
              </a:ext>
            </a:extLst>
          </p:cNvPr>
          <p:cNvSpPr>
            <a:spLocks noGrp="1"/>
          </p:cNvSpPr>
          <p:nvPr>
            <p:ph type="dt" sz="half" idx="10"/>
          </p:nvPr>
        </p:nvSpPr>
        <p:spPr/>
        <p:txBody>
          <a:bodyPr/>
          <a:lstStyle/>
          <a:p>
            <a:fld id="{F360D7DF-FB20-4F5F-A61B-721F6233DCD7}" type="datetimeFigureOut">
              <a:rPr lang="hr-HR" smtClean="0"/>
              <a:t>25.04.2023.</a:t>
            </a:fld>
            <a:endParaRPr lang="hr-HR"/>
          </a:p>
        </p:txBody>
      </p:sp>
      <p:sp>
        <p:nvSpPr>
          <p:cNvPr id="5" name="Footer Placeholder 4">
            <a:extLst>
              <a:ext uri="{FF2B5EF4-FFF2-40B4-BE49-F238E27FC236}">
                <a16:creationId xmlns:a16="http://schemas.microsoft.com/office/drawing/2014/main" id="{7E8CBBDE-EB73-4BEA-9598-F21C5115D8E4}"/>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68FEE413-1349-4647-B397-BDE562FF483B}"/>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01532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CD81D8-DA70-49AE-8B69-D819363825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hr-HR"/>
          </a:p>
        </p:txBody>
      </p:sp>
      <p:sp>
        <p:nvSpPr>
          <p:cNvPr id="3" name="Text Placeholder 2">
            <a:extLst>
              <a:ext uri="{FF2B5EF4-FFF2-40B4-BE49-F238E27FC236}">
                <a16:creationId xmlns:a16="http://schemas.microsoft.com/office/drawing/2014/main" id="{5C5E311F-8D7E-48E1-8421-555AF33155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EC01F160-03D4-49B7-A77A-CDECD15C9C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0D7DF-FB20-4F5F-A61B-721F6233DCD7}" type="datetimeFigureOut">
              <a:rPr lang="hr-HR" smtClean="0"/>
              <a:t>25.04.2023.</a:t>
            </a:fld>
            <a:endParaRPr lang="hr-HR"/>
          </a:p>
        </p:txBody>
      </p:sp>
      <p:sp>
        <p:nvSpPr>
          <p:cNvPr id="5" name="Footer Placeholder 4">
            <a:extLst>
              <a:ext uri="{FF2B5EF4-FFF2-40B4-BE49-F238E27FC236}">
                <a16:creationId xmlns:a16="http://schemas.microsoft.com/office/drawing/2014/main" id="{E8041668-EC6E-4A10-9AF9-473D89D848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r-HR"/>
          </a:p>
        </p:txBody>
      </p:sp>
      <p:sp>
        <p:nvSpPr>
          <p:cNvPr id="6" name="Slide Number Placeholder 5">
            <a:extLst>
              <a:ext uri="{FF2B5EF4-FFF2-40B4-BE49-F238E27FC236}">
                <a16:creationId xmlns:a16="http://schemas.microsoft.com/office/drawing/2014/main" id="{61F4CB1E-F92D-49B5-A4CE-6676404DEF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3090B-CFAC-403F-AF3A-D3BCB212CC16}" type="slidenum">
              <a:rPr lang="hr-HR" smtClean="0"/>
              <a:t>‹#›</a:t>
            </a:fld>
            <a:endParaRPr lang="hr-HR"/>
          </a:p>
        </p:txBody>
      </p:sp>
    </p:spTree>
    <p:extLst>
      <p:ext uri="{BB962C8B-B14F-4D97-AF65-F5344CB8AC3E}">
        <p14:creationId xmlns:p14="http://schemas.microsoft.com/office/powerpoint/2010/main" val="1764375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mailto:dalida.rittossa@Uniri.pravri.hr" TargetMode="Externa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E116B-F72E-4E11-A62D-AAE26B8D40E9}"/>
              </a:ext>
            </a:extLst>
          </p:cNvPr>
          <p:cNvSpPr>
            <a:spLocks noGrp="1"/>
          </p:cNvSpPr>
          <p:nvPr>
            <p:ph type="ctrTitle"/>
          </p:nvPr>
        </p:nvSpPr>
        <p:spPr>
          <a:xfrm>
            <a:off x="320040" y="1570216"/>
            <a:ext cx="10163927" cy="2527121"/>
          </a:xfrm>
        </p:spPr>
        <p:txBody>
          <a:bodyPr>
            <a:normAutofit/>
          </a:bodyPr>
          <a:lstStyle/>
          <a:p>
            <a:r>
              <a:rPr lang="en-US" sz="4000" b="1" dirty="0">
                <a:solidFill>
                  <a:srgbClr val="203864"/>
                </a:solidFill>
              </a:rPr>
              <a:t>The Commitment and Forced Treatment</a:t>
            </a:r>
            <a:br>
              <a:rPr lang="en-US" sz="4000" b="1" dirty="0">
                <a:solidFill>
                  <a:srgbClr val="203864"/>
                </a:solidFill>
              </a:rPr>
            </a:br>
            <a:r>
              <a:rPr lang="en-US" sz="4000" b="1" dirty="0">
                <a:solidFill>
                  <a:srgbClr val="203864"/>
                </a:solidFill>
              </a:rPr>
              <a:t>The Role of Medicine in the Convicted Rehabilitation</a:t>
            </a:r>
            <a:endParaRPr lang="en-GB" sz="4000" b="1" dirty="0">
              <a:solidFill>
                <a:srgbClr val="203864"/>
              </a:solidFill>
            </a:endParaRPr>
          </a:p>
        </p:txBody>
      </p:sp>
      <p:sp>
        <p:nvSpPr>
          <p:cNvPr id="3" name="Subtitle 2">
            <a:extLst>
              <a:ext uri="{FF2B5EF4-FFF2-40B4-BE49-F238E27FC236}">
                <a16:creationId xmlns:a16="http://schemas.microsoft.com/office/drawing/2014/main" id="{8C0D0ED9-22F7-4699-AF14-D3C3BA0CAEE2}"/>
              </a:ext>
            </a:extLst>
          </p:cNvPr>
          <p:cNvSpPr>
            <a:spLocks noGrp="1"/>
          </p:cNvSpPr>
          <p:nvPr>
            <p:ph type="subTitle" idx="1"/>
          </p:nvPr>
        </p:nvSpPr>
        <p:spPr>
          <a:xfrm>
            <a:off x="320041" y="5140302"/>
            <a:ext cx="10133616" cy="1374798"/>
          </a:xfrm>
        </p:spPr>
        <p:txBody>
          <a:bodyPr>
            <a:normAutofit fontScale="92500" lnSpcReduction="20000"/>
          </a:bodyPr>
          <a:lstStyle/>
          <a:p>
            <a:endParaRPr lang="en-US" sz="1800" dirty="0">
              <a:solidFill>
                <a:schemeClr val="tx2"/>
              </a:solidFill>
            </a:endParaRPr>
          </a:p>
          <a:p>
            <a:pPr algn="r"/>
            <a:r>
              <a:rPr lang="en-GB" sz="2000" dirty="0">
                <a:solidFill>
                  <a:schemeClr val="tx2"/>
                </a:solidFill>
              </a:rPr>
              <a:t>Dalida Rittossa, J.S.D.</a:t>
            </a:r>
          </a:p>
          <a:p>
            <a:pPr algn="r"/>
            <a:r>
              <a:rPr lang="en-GB" sz="2000" dirty="0">
                <a:solidFill>
                  <a:schemeClr val="tx2"/>
                </a:solidFill>
              </a:rPr>
              <a:t>Associate Professor</a:t>
            </a:r>
          </a:p>
          <a:p>
            <a:pPr algn="r"/>
            <a:r>
              <a:rPr lang="en-GB" sz="2000" dirty="0">
                <a:solidFill>
                  <a:schemeClr val="tx2"/>
                </a:solidFill>
              </a:rPr>
              <a:t>University of Rijeka, Faculty of Law</a:t>
            </a:r>
          </a:p>
        </p:txBody>
      </p:sp>
      <p:cxnSp>
        <p:nvCxnSpPr>
          <p:cNvPr id="13" name="Straight Connector 12">
            <a:extLst>
              <a:ext uri="{FF2B5EF4-FFF2-40B4-BE49-F238E27FC236}">
                <a16:creationId xmlns:a16="http://schemas.microsoft.com/office/drawing/2014/main"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33BBE889-19EA-4438-B198-2A37F5DAF28B}"/>
              </a:ext>
            </a:extLst>
          </p:cNvPr>
          <p:cNvPicPr>
            <a:picLocks noChangeAspect="1"/>
          </p:cNvPicPr>
          <p:nvPr/>
        </p:nvPicPr>
        <p:blipFill>
          <a:blip r:embed="rId2"/>
          <a:stretch>
            <a:fillRect/>
          </a:stretch>
        </p:blipFill>
        <p:spPr>
          <a:xfrm>
            <a:off x="10501221" y="-1600"/>
            <a:ext cx="1900859" cy="6858000"/>
          </a:xfrm>
          <a:prstGeom prst="rect">
            <a:avLst/>
          </a:prstGeom>
        </p:spPr>
      </p:pic>
      <p:cxnSp>
        <p:nvCxnSpPr>
          <p:cNvPr id="19" name="Straight Connector 18">
            <a:extLst>
              <a:ext uri="{FF2B5EF4-FFF2-40B4-BE49-F238E27FC236}">
                <a16:creationId xmlns:a16="http://schemas.microsoft.com/office/drawing/2014/main"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TextBox 3">
            <a:extLst>
              <a:ext uri="{FF2B5EF4-FFF2-40B4-BE49-F238E27FC236}">
                <a16:creationId xmlns:a16="http://schemas.microsoft.com/office/drawing/2014/main" id="{B2C0293B-D686-4F9F-BB80-F7217ADE5E22}"/>
              </a:ext>
            </a:extLst>
          </p:cNvPr>
          <p:cNvSpPr txBox="1">
            <a:spLocks noChangeArrowheads="1"/>
          </p:cNvSpPr>
          <p:nvPr/>
        </p:nvSpPr>
        <p:spPr bwMode="auto">
          <a:xfrm>
            <a:off x="331733" y="4116293"/>
            <a:ext cx="101336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a:endParaRPr lang="en-US" altLang="sr-Latn-RS" dirty="0">
              <a:solidFill>
                <a:schemeClr val="accent1"/>
              </a:solidFill>
            </a:endParaRPr>
          </a:p>
          <a:p>
            <a:pPr algn="r"/>
            <a:endParaRPr lang="en-US" altLang="sr-Latn-RS" dirty="0">
              <a:solidFill>
                <a:schemeClr val="accent1"/>
              </a:solidFill>
            </a:endParaRPr>
          </a:p>
          <a:p>
            <a:pPr algn="r"/>
            <a:endParaRPr lang="en-US" altLang="sr-Latn-RS" dirty="0">
              <a:solidFill>
                <a:schemeClr val="accent1"/>
              </a:solidFill>
            </a:endParaRPr>
          </a:p>
        </p:txBody>
      </p:sp>
      <p:pic>
        <p:nvPicPr>
          <p:cNvPr id="7" name="Picture 6">
            <a:extLst>
              <a:ext uri="{FF2B5EF4-FFF2-40B4-BE49-F238E27FC236}">
                <a16:creationId xmlns:a16="http://schemas.microsoft.com/office/drawing/2014/main" id="{3EC7F018-0169-47BB-8991-9A7DC710AAE7}"/>
              </a:ext>
            </a:extLst>
          </p:cNvPr>
          <p:cNvPicPr>
            <a:picLocks noChangeAspect="1"/>
          </p:cNvPicPr>
          <p:nvPr/>
        </p:nvPicPr>
        <p:blipFill>
          <a:blip r:embed="rId3"/>
          <a:stretch>
            <a:fillRect/>
          </a:stretch>
        </p:blipFill>
        <p:spPr>
          <a:xfrm>
            <a:off x="9251055" y="159476"/>
            <a:ext cx="1047619" cy="1104762"/>
          </a:xfrm>
          <a:prstGeom prst="rect">
            <a:avLst/>
          </a:prstGeom>
        </p:spPr>
      </p:pic>
      <p:pic>
        <p:nvPicPr>
          <p:cNvPr id="5" name="Picture 4">
            <a:extLst>
              <a:ext uri="{FF2B5EF4-FFF2-40B4-BE49-F238E27FC236}">
                <a16:creationId xmlns:a16="http://schemas.microsoft.com/office/drawing/2014/main" id="{6608E192-2EF0-433A-8024-67F22F041EBC}"/>
              </a:ext>
            </a:extLst>
          </p:cNvPr>
          <p:cNvPicPr>
            <a:picLocks noChangeAspect="1"/>
          </p:cNvPicPr>
          <p:nvPr/>
        </p:nvPicPr>
        <p:blipFill>
          <a:blip r:embed="rId4"/>
          <a:stretch>
            <a:fillRect/>
          </a:stretch>
        </p:blipFill>
        <p:spPr>
          <a:xfrm>
            <a:off x="18428" y="-1600"/>
            <a:ext cx="1374799" cy="1374799"/>
          </a:xfrm>
          <a:prstGeom prst="rect">
            <a:avLst/>
          </a:prstGeom>
        </p:spPr>
      </p:pic>
    </p:spTree>
    <p:extLst>
      <p:ext uri="{BB962C8B-B14F-4D97-AF65-F5344CB8AC3E}">
        <p14:creationId xmlns:p14="http://schemas.microsoft.com/office/powerpoint/2010/main" val="3173600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2"/>
            <a:ext cx="11704675" cy="877040"/>
          </a:xfrm>
        </p:spPr>
        <p:txBody>
          <a:bodyPr>
            <a:normAutofit/>
          </a:bodyPr>
          <a:lstStyle/>
          <a:p>
            <a:r>
              <a:rPr lang="en-US" sz="2800" b="1" dirty="0">
                <a:solidFill>
                  <a:schemeClr val="tx2"/>
                </a:solidFill>
              </a:rPr>
              <a:t>Mental Illness Impacts Persons Around the Globe</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TextBox 2">
            <a:extLst>
              <a:ext uri="{FF2B5EF4-FFF2-40B4-BE49-F238E27FC236}">
                <a16:creationId xmlns:a16="http://schemas.microsoft.com/office/drawing/2014/main" id="{760AAE6D-E0BE-4EA8-8D82-03977DD7825C}"/>
              </a:ext>
            </a:extLst>
          </p:cNvPr>
          <p:cNvSpPr txBox="1"/>
          <p:nvPr/>
        </p:nvSpPr>
        <p:spPr>
          <a:xfrm>
            <a:off x="7255672" y="847903"/>
            <a:ext cx="4751111" cy="5355312"/>
          </a:xfrm>
          <a:prstGeom prst="rect">
            <a:avLst/>
          </a:prstGeom>
          <a:noFill/>
        </p:spPr>
        <p:txBody>
          <a:bodyPr wrap="square" rtlCol="0">
            <a:spAutoFit/>
          </a:bodyPr>
          <a:lstStyle/>
          <a:p>
            <a:r>
              <a:rPr lang="en-US" dirty="0">
                <a:solidFill>
                  <a:schemeClr val="tx2"/>
                </a:solidFill>
              </a:rPr>
              <a:t>Other research data:</a:t>
            </a:r>
          </a:p>
          <a:p>
            <a:pPr marL="285750" indent="-285750">
              <a:buClr>
                <a:schemeClr val="tx2"/>
              </a:buClr>
              <a:buFont typeface="Wingdings" panose="05000000000000000000" pitchFamily="2" charset="2"/>
              <a:buChar char="§"/>
            </a:pPr>
            <a:r>
              <a:rPr lang="en-US" sz="1600" dirty="0"/>
              <a:t>The global population of persons suffering from mental illnesses surpassed 1 billion in 2017 constituting 14% of earth’s population </a:t>
            </a:r>
            <a:r>
              <a:rPr lang="en-US" sz="1400" dirty="0"/>
              <a:t>(Ritchie, 2018)</a:t>
            </a:r>
          </a:p>
          <a:p>
            <a:pPr marL="285750" indent="-285750">
              <a:buClr>
                <a:schemeClr val="tx2"/>
              </a:buClr>
              <a:buFont typeface="Wingdings" panose="05000000000000000000" pitchFamily="2" charset="2"/>
              <a:buChar char="§"/>
            </a:pPr>
            <a:r>
              <a:rPr lang="en-US" sz="1600" dirty="0"/>
              <a:t>About 25% of the world’s population is affected by a variety of mental disorders</a:t>
            </a:r>
            <a:r>
              <a:rPr lang="en-US" sz="1400" dirty="0"/>
              <a:t> (Damari &amp; </a:t>
            </a:r>
            <a:r>
              <a:rPr lang="en-US" sz="1400" dirty="0" err="1"/>
              <a:t>Mafimoradi</a:t>
            </a:r>
            <a:r>
              <a:rPr lang="en-US" sz="1400" dirty="0"/>
              <a:t>, 2019)</a:t>
            </a:r>
          </a:p>
          <a:p>
            <a:pPr marL="285750" indent="-285750">
              <a:buClr>
                <a:schemeClr val="tx2"/>
              </a:buClr>
              <a:buFont typeface="Wingdings" panose="05000000000000000000" pitchFamily="2" charset="2"/>
              <a:buChar char="§"/>
            </a:pPr>
            <a:r>
              <a:rPr lang="en-US" sz="1600" dirty="0"/>
              <a:t>Approximately 3.8% of the population is affected by depression </a:t>
            </a:r>
            <a:r>
              <a:rPr lang="en-US" sz="1400" dirty="0"/>
              <a:t>(</a:t>
            </a:r>
            <a:r>
              <a:rPr lang="en-US" sz="1400" dirty="0" err="1"/>
              <a:t>Khuram</a:t>
            </a:r>
            <a:r>
              <a:rPr lang="en-US" sz="1400" dirty="0"/>
              <a:t> &amp; Kaur, 2022)</a:t>
            </a:r>
          </a:p>
          <a:p>
            <a:pPr marL="285750" indent="-285750">
              <a:buClr>
                <a:schemeClr val="tx2"/>
              </a:buClr>
              <a:buFont typeface="Wingdings" panose="05000000000000000000" pitchFamily="2" charset="2"/>
              <a:buChar char="§"/>
            </a:pPr>
            <a:r>
              <a:rPr lang="en-US" sz="1600" dirty="0"/>
              <a:t>Schizophrenia (SCZ) and bipolar disorder (BP) collectively affect 2% of the world population </a:t>
            </a:r>
            <a:r>
              <a:rPr lang="en-US" sz="1400" dirty="0"/>
              <a:t>(Yang et al, 2022)</a:t>
            </a:r>
          </a:p>
          <a:p>
            <a:pPr marL="285750" indent="-285750">
              <a:buClr>
                <a:schemeClr val="tx2"/>
              </a:buClr>
              <a:buFont typeface="Wingdings" panose="05000000000000000000" pitchFamily="2" charset="2"/>
              <a:buChar char="§"/>
            </a:pPr>
            <a:r>
              <a:rPr lang="en-US" sz="1600" dirty="0"/>
              <a:t>Approximately 19% of working adults in developed countries suffer from a behavioral health disorder </a:t>
            </a:r>
            <a:r>
              <a:rPr lang="en-US" sz="1400" dirty="0"/>
              <a:t>(</a:t>
            </a:r>
            <a:r>
              <a:rPr lang="en-US" sz="1400" dirty="0" err="1"/>
              <a:t>Jeannotte</a:t>
            </a:r>
            <a:r>
              <a:rPr lang="en-US" sz="1400" dirty="0"/>
              <a:t> et al, 2021)</a:t>
            </a:r>
            <a:endParaRPr lang="hr-HR" sz="1400" dirty="0"/>
          </a:p>
          <a:p>
            <a:pPr marL="285750" indent="-285750">
              <a:buClr>
                <a:schemeClr val="tx2"/>
              </a:buClr>
              <a:buFont typeface="Wingdings" panose="05000000000000000000" pitchFamily="2" charset="2"/>
              <a:buChar char="§"/>
            </a:pPr>
            <a:r>
              <a:rPr lang="en-US" sz="1600" dirty="0"/>
              <a:t>The number of people affected by mental illness is growing rapidly in many countries </a:t>
            </a:r>
          </a:p>
          <a:p>
            <a:pPr marL="742950" lvl="1" indent="-285750">
              <a:buClr>
                <a:schemeClr val="tx2"/>
              </a:buClr>
              <a:buFont typeface="Wingdings" panose="05000000000000000000" pitchFamily="2" charset="2"/>
              <a:buChar char="§"/>
            </a:pPr>
            <a:r>
              <a:rPr lang="en-US" sz="1400" dirty="0"/>
              <a:t>Australia: about 3.9 million persons</a:t>
            </a:r>
          </a:p>
          <a:p>
            <a:pPr marL="742950" lvl="1" indent="-285750">
              <a:buClr>
                <a:schemeClr val="tx2"/>
              </a:buClr>
              <a:buFont typeface="Wingdings" panose="05000000000000000000" pitchFamily="2" charset="2"/>
              <a:buChar char="§"/>
            </a:pPr>
            <a:r>
              <a:rPr lang="en-US" sz="1400" dirty="0"/>
              <a:t>United States: 46.6 million adults</a:t>
            </a:r>
          </a:p>
          <a:p>
            <a:pPr marL="742950" lvl="1" indent="-285750">
              <a:buClr>
                <a:schemeClr val="tx2"/>
              </a:buClr>
              <a:buFont typeface="Wingdings" panose="05000000000000000000" pitchFamily="2" charset="2"/>
              <a:buChar char="§"/>
            </a:pPr>
            <a:r>
              <a:rPr lang="en-US" sz="1400" dirty="0"/>
              <a:t>Canada; 20% of Canadians </a:t>
            </a:r>
          </a:p>
          <a:p>
            <a:pPr marL="742950" lvl="1" indent="-285750">
              <a:buClr>
                <a:schemeClr val="tx2"/>
              </a:buClr>
              <a:buFont typeface="Wingdings" panose="05000000000000000000" pitchFamily="2" charset="2"/>
              <a:buChar char="§"/>
            </a:pPr>
            <a:r>
              <a:rPr lang="en-US" sz="1400" dirty="0"/>
              <a:t>UK: about 25% of citizens (</a:t>
            </a:r>
            <a:r>
              <a:rPr lang="en-US" sz="1400" dirty="0" err="1"/>
              <a:t>Seo</a:t>
            </a:r>
            <a:r>
              <a:rPr lang="en-US" sz="1400" dirty="0"/>
              <a:t> et al 2021)</a:t>
            </a:r>
          </a:p>
          <a:p>
            <a:pPr marL="285750" indent="-285750">
              <a:buClr>
                <a:schemeClr val="tx2"/>
              </a:buClr>
              <a:buFont typeface="Wingdings" panose="05000000000000000000" pitchFamily="2" charset="2"/>
              <a:buChar char="§"/>
            </a:pPr>
            <a:endParaRPr lang="en-US" sz="1600" dirty="0"/>
          </a:p>
        </p:txBody>
      </p:sp>
      <p:graphicFrame>
        <p:nvGraphicFramePr>
          <p:cNvPr id="12" name="Chart 11">
            <a:extLst>
              <a:ext uri="{FF2B5EF4-FFF2-40B4-BE49-F238E27FC236}">
                <a16:creationId xmlns:a16="http://schemas.microsoft.com/office/drawing/2014/main" id="{9BA31484-A813-45B8-A4E6-7221BB2FE037}"/>
              </a:ext>
            </a:extLst>
          </p:cNvPr>
          <p:cNvGraphicFramePr>
            <a:graphicFrameLocks noGrp="1"/>
          </p:cNvGraphicFramePr>
          <p:nvPr>
            <p:extLst>
              <p:ext uri="{D42A27DB-BD31-4B8C-83A1-F6EECF244321}">
                <p14:modId xmlns:p14="http://schemas.microsoft.com/office/powerpoint/2010/main" val="2387128874"/>
              </p:ext>
            </p:extLst>
          </p:nvPr>
        </p:nvGraphicFramePr>
        <p:xfrm>
          <a:off x="303248" y="1840832"/>
          <a:ext cx="6759289" cy="4051620"/>
        </p:xfrm>
        <a:graphic>
          <a:graphicData uri="http://schemas.openxmlformats.org/drawingml/2006/chart">
            <c:chart xmlns:c="http://schemas.openxmlformats.org/drawingml/2006/chart" xmlns:r="http://schemas.openxmlformats.org/officeDocument/2006/relationships" r:id="rId4"/>
          </a:graphicData>
        </a:graphic>
      </p:graphicFrame>
      <p:pic>
        <p:nvPicPr>
          <p:cNvPr id="7" name="Picture 6">
            <a:extLst>
              <a:ext uri="{FF2B5EF4-FFF2-40B4-BE49-F238E27FC236}">
                <a16:creationId xmlns:a16="http://schemas.microsoft.com/office/drawing/2014/main" id="{52C4EB01-4DBF-4CDC-A2E4-CBA6A8FC36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43890" y="164855"/>
            <a:ext cx="786736" cy="1134034"/>
          </a:xfrm>
          <a:prstGeom prst="rect">
            <a:avLst/>
          </a:prstGeom>
        </p:spPr>
      </p:pic>
    </p:spTree>
    <p:extLst>
      <p:ext uri="{BB962C8B-B14F-4D97-AF65-F5344CB8AC3E}">
        <p14:creationId xmlns:p14="http://schemas.microsoft.com/office/powerpoint/2010/main" val="3661037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Persons with a Diagnosis of Schizophrenia or Schizoaffective Disorders Admitted to the Hospital in Croatia in the Period 1962-2020.</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graphicFrame>
        <p:nvGraphicFramePr>
          <p:cNvPr id="11" name="Chart 10">
            <a:extLst>
              <a:ext uri="{FF2B5EF4-FFF2-40B4-BE49-F238E27FC236}">
                <a16:creationId xmlns:a16="http://schemas.microsoft.com/office/drawing/2014/main" id="{6CB8D9AE-01D1-4E7E-97F0-8CA92EDC0B55}"/>
              </a:ext>
            </a:extLst>
          </p:cNvPr>
          <p:cNvGraphicFramePr>
            <a:graphicFrameLocks noGrp="1"/>
          </p:cNvGraphicFramePr>
          <p:nvPr>
            <p:extLst>
              <p:ext uri="{D42A27DB-BD31-4B8C-83A1-F6EECF244321}">
                <p14:modId xmlns:p14="http://schemas.microsoft.com/office/powerpoint/2010/main" val="4051596966"/>
              </p:ext>
            </p:extLst>
          </p:nvPr>
        </p:nvGraphicFramePr>
        <p:xfrm>
          <a:off x="995170" y="1278268"/>
          <a:ext cx="9308523" cy="4909056"/>
        </p:xfrm>
        <a:graphic>
          <a:graphicData uri="http://schemas.openxmlformats.org/drawingml/2006/chart">
            <c:chart xmlns:c="http://schemas.openxmlformats.org/drawingml/2006/chart" xmlns:r="http://schemas.openxmlformats.org/officeDocument/2006/relationships" r:id="rId4"/>
          </a:graphicData>
        </a:graphic>
      </p:graphicFrame>
      <p:sp>
        <p:nvSpPr>
          <p:cNvPr id="3" name="Rectangle: Rounded Corners 2">
            <a:extLst>
              <a:ext uri="{FF2B5EF4-FFF2-40B4-BE49-F238E27FC236}">
                <a16:creationId xmlns:a16="http://schemas.microsoft.com/office/drawing/2014/main" id="{820F64AF-E028-4EB7-9141-61D3DF17D1B2}"/>
              </a:ext>
            </a:extLst>
          </p:cNvPr>
          <p:cNvSpPr/>
          <p:nvPr/>
        </p:nvSpPr>
        <p:spPr>
          <a:xfrm>
            <a:off x="7996504" y="951206"/>
            <a:ext cx="3455581" cy="9144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Croatian Institute of Public Health – The Register of Psychosis</a:t>
            </a:r>
            <a:endParaRPr lang="hr-HR" sz="1600" dirty="0"/>
          </a:p>
        </p:txBody>
      </p:sp>
    </p:spTree>
    <p:extLst>
      <p:ext uri="{BB962C8B-B14F-4D97-AF65-F5344CB8AC3E}">
        <p14:creationId xmlns:p14="http://schemas.microsoft.com/office/powerpoint/2010/main" val="2943189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Hospitalized persons diagnosed with schizophrenia or schizoaffective disorders in the period  1961-2020.</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graphicFrame>
        <p:nvGraphicFramePr>
          <p:cNvPr id="11" name="Chart 10">
            <a:extLst>
              <a:ext uri="{FF2B5EF4-FFF2-40B4-BE49-F238E27FC236}">
                <a16:creationId xmlns:a16="http://schemas.microsoft.com/office/drawing/2014/main" id="{6E371C6F-C078-4F19-A35D-B018760BEEDC}"/>
              </a:ext>
            </a:extLst>
          </p:cNvPr>
          <p:cNvGraphicFramePr>
            <a:graphicFrameLocks noGrp="1"/>
          </p:cNvGraphicFramePr>
          <p:nvPr>
            <p:extLst>
              <p:ext uri="{D42A27DB-BD31-4B8C-83A1-F6EECF244321}">
                <p14:modId xmlns:p14="http://schemas.microsoft.com/office/powerpoint/2010/main" val="2509893540"/>
              </p:ext>
            </p:extLst>
          </p:nvPr>
        </p:nvGraphicFramePr>
        <p:xfrm>
          <a:off x="556483" y="1113253"/>
          <a:ext cx="10681011" cy="480797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5012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What History  Can Teach Us About Mental Disorders...</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pic>
        <p:nvPicPr>
          <p:cNvPr id="11" name="Content Placeholder 3">
            <a:extLst>
              <a:ext uri="{FF2B5EF4-FFF2-40B4-BE49-F238E27FC236}">
                <a16:creationId xmlns:a16="http://schemas.microsoft.com/office/drawing/2014/main" id="{843230F4-82FF-4E1F-936B-58B004E7FC3C}"/>
              </a:ext>
            </a:extLst>
          </p:cNvPr>
          <p:cNvPicPr>
            <a:picLocks noChangeAspect="1"/>
          </p:cNvPicPr>
          <p:nvPr/>
        </p:nvPicPr>
        <p:blipFill>
          <a:blip r:embed="rId4"/>
          <a:stretch>
            <a:fillRect/>
          </a:stretch>
        </p:blipFill>
        <p:spPr>
          <a:xfrm>
            <a:off x="184929" y="1093378"/>
            <a:ext cx="1608077" cy="1869857"/>
          </a:xfrm>
          <a:prstGeom prst="rect">
            <a:avLst/>
          </a:prstGeom>
        </p:spPr>
      </p:pic>
      <p:sp>
        <p:nvSpPr>
          <p:cNvPr id="12" name="TextBox 11">
            <a:extLst>
              <a:ext uri="{FF2B5EF4-FFF2-40B4-BE49-F238E27FC236}">
                <a16:creationId xmlns:a16="http://schemas.microsoft.com/office/drawing/2014/main" id="{65D6C373-BFF2-4DD4-9857-C1DF91D57E3F}"/>
              </a:ext>
            </a:extLst>
          </p:cNvPr>
          <p:cNvSpPr txBox="1"/>
          <p:nvPr/>
        </p:nvSpPr>
        <p:spPr>
          <a:xfrm>
            <a:off x="6284497" y="3771072"/>
            <a:ext cx="5351355" cy="2200602"/>
          </a:xfrm>
          <a:prstGeom prst="rect">
            <a:avLst/>
          </a:prstGeom>
          <a:noFill/>
        </p:spPr>
        <p:txBody>
          <a:bodyPr wrap="square" rtlCol="0">
            <a:spAutoFit/>
          </a:bodyPr>
          <a:lstStyle/>
          <a:p>
            <a:r>
              <a:rPr lang="en-US" dirty="0">
                <a:solidFill>
                  <a:srgbClr val="FF6600"/>
                </a:solidFill>
              </a:rPr>
              <a:t>…</a:t>
            </a:r>
            <a:r>
              <a:rPr lang="en-US" i="1" dirty="0">
                <a:solidFill>
                  <a:srgbClr val="FF6600"/>
                </a:solidFill>
              </a:rPr>
              <a:t>in times of crisis, it is sometimes those who are seen as quirky, odd or with a mental disorder that show the greatest leadership. Mania enhances creativity and</a:t>
            </a:r>
          </a:p>
          <a:p>
            <a:r>
              <a:rPr lang="en-US" i="1" dirty="0">
                <a:solidFill>
                  <a:srgbClr val="FF6600"/>
                </a:solidFill>
              </a:rPr>
              <a:t>resilience to trauma, while depression increases realism and empathy.</a:t>
            </a:r>
          </a:p>
          <a:p>
            <a:endParaRPr lang="hr-HR" sz="500" dirty="0">
              <a:solidFill>
                <a:srgbClr val="FF6600"/>
              </a:solidFill>
            </a:endParaRPr>
          </a:p>
          <a:p>
            <a:pPr algn="r"/>
            <a:r>
              <a:rPr lang="en-US" sz="1400" dirty="0"/>
              <a:t>Nassir </a:t>
            </a:r>
            <a:r>
              <a:rPr lang="en-US" sz="1400" dirty="0" err="1"/>
              <a:t>Ghaemi</a:t>
            </a:r>
            <a:r>
              <a:rPr lang="en-US" sz="1400" dirty="0"/>
              <a:t>, M.D., M.P.H., </a:t>
            </a:r>
            <a:r>
              <a:rPr lang="en-US" sz="1400" i="1" dirty="0"/>
              <a:t>A First Rate Madness: Uncovering the Links Between Leadership and Mental Illness</a:t>
            </a:r>
            <a:r>
              <a:rPr lang="en-US" sz="1400" dirty="0"/>
              <a:t>, Tufts University Harvard Medical School.</a:t>
            </a:r>
          </a:p>
        </p:txBody>
      </p:sp>
      <p:sp>
        <p:nvSpPr>
          <p:cNvPr id="13" name="TextBox 12">
            <a:extLst>
              <a:ext uri="{FF2B5EF4-FFF2-40B4-BE49-F238E27FC236}">
                <a16:creationId xmlns:a16="http://schemas.microsoft.com/office/drawing/2014/main" id="{BF28A20D-BA42-43AE-BDD6-BD85E775DB61}"/>
              </a:ext>
            </a:extLst>
          </p:cNvPr>
          <p:cNvSpPr txBox="1"/>
          <p:nvPr/>
        </p:nvSpPr>
        <p:spPr>
          <a:xfrm>
            <a:off x="2092251" y="1222563"/>
            <a:ext cx="1352422" cy="307777"/>
          </a:xfrm>
          <a:prstGeom prst="rect">
            <a:avLst/>
          </a:prstGeom>
          <a:noFill/>
        </p:spPr>
        <p:txBody>
          <a:bodyPr wrap="none" rtlCol="0">
            <a:spAutoFit/>
          </a:bodyPr>
          <a:lstStyle/>
          <a:p>
            <a:r>
              <a:rPr lang="en-US" sz="1400" dirty="0"/>
              <a:t>Bipolar disorder</a:t>
            </a:r>
          </a:p>
        </p:txBody>
      </p:sp>
      <p:pic>
        <p:nvPicPr>
          <p:cNvPr id="14" name="Picture 13">
            <a:extLst>
              <a:ext uri="{FF2B5EF4-FFF2-40B4-BE49-F238E27FC236}">
                <a16:creationId xmlns:a16="http://schemas.microsoft.com/office/drawing/2014/main" id="{7205BE3C-FA89-4A71-AA80-7818144A47FA}"/>
              </a:ext>
            </a:extLst>
          </p:cNvPr>
          <p:cNvPicPr>
            <a:picLocks noChangeAspect="1"/>
          </p:cNvPicPr>
          <p:nvPr/>
        </p:nvPicPr>
        <p:blipFill>
          <a:blip r:embed="rId5"/>
          <a:stretch>
            <a:fillRect/>
          </a:stretch>
        </p:blipFill>
        <p:spPr>
          <a:xfrm>
            <a:off x="5042801" y="879666"/>
            <a:ext cx="1451377" cy="1869857"/>
          </a:xfrm>
          <a:prstGeom prst="rect">
            <a:avLst/>
          </a:prstGeom>
        </p:spPr>
      </p:pic>
      <p:sp>
        <p:nvSpPr>
          <p:cNvPr id="15" name="TextBox 14">
            <a:extLst>
              <a:ext uri="{FF2B5EF4-FFF2-40B4-BE49-F238E27FC236}">
                <a16:creationId xmlns:a16="http://schemas.microsoft.com/office/drawing/2014/main" id="{33085AD2-F4C8-4A22-A914-9D825AB00783}"/>
              </a:ext>
            </a:extLst>
          </p:cNvPr>
          <p:cNvSpPr txBox="1"/>
          <p:nvPr/>
        </p:nvSpPr>
        <p:spPr>
          <a:xfrm>
            <a:off x="6645296" y="1136933"/>
            <a:ext cx="1001428" cy="307777"/>
          </a:xfrm>
          <a:prstGeom prst="rect">
            <a:avLst/>
          </a:prstGeom>
          <a:noFill/>
        </p:spPr>
        <p:txBody>
          <a:bodyPr wrap="none" rtlCol="0">
            <a:spAutoFit/>
          </a:bodyPr>
          <a:lstStyle/>
          <a:p>
            <a:r>
              <a:rPr lang="en-US" sz="1400" dirty="0"/>
              <a:t>Depression</a:t>
            </a:r>
          </a:p>
        </p:txBody>
      </p:sp>
      <p:sp>
        <p:nvSpPr>
          <p:cNvPr id="16" name="TextBox 15">
            <a:extLst>
              <a:ext uri="{FF2B5EF4-FFF2-40B4-BE49-F238E27FC236}">
                <a16:creationId xmlns:a16="http://schemas.microsoft.com/office/drawing/2014/main" id="{5CEEBFF0-E277-41F3-8BAA-542DBD595B00}"/>
              </a:ext>
            </a:extLst>
          </p:cNvPr>
          <p:cNvSpPr txBox="1"/>
          <p:nvPr/>
        </p:nvSpPr>
        <p:spPr>
          <a:xfrm>
            <a:off x="4994163" y="2830803"/>
            <a:ext cx="1728192" cy="307777"/>
          </a:xfrm>
          <a:prstGeom prst="rect">
            <a:avLst/>
          </a:prstGeom>
          <a:noFill/>
        </p:spPr>
        <p:txBody>
          <a:bodyPr wrap="square" rtlCol="0">
            <a:spAutoFit/>
          </a:bodyPr>
          <a:lstStyle/>
          <a:p>
            <a:r>
              <a:rPr lang="hr-HR" sz="1400" dirty="0"/>
              <a:t>Abraham Lincoln</a:t>
            </a:r>
          </a:p>
        </p:txBody>
      </p:sp>
      <p:sp>
        <p:nvSpPr>
          <p:cNvPr id="17" name="TextBox 16">
            <a:extLst>
              <a:ext uri="{FF2B5EF4-FFF2-40B4-BE49-F238E27FC236}">
                <a16:creationId xmlns:a16="http://schemas.microsoft.com/office/drawing/2014/main" id="{143D99CA-1A73-45D2-99F4-7A666DF09B9D}"/>
              </a:ext>
            </a:extLst>
          </p:cNvPr>
          <p:cNvSpPr txBox="1"/>
          <p:nvPr/>
        </p:nvSpPr>
        <p:spPr>
          <a:xfrm>
            <a:off x="581845" y="5169872"/>
            <a:ext cx="2238167" cy="307777"/>
          </a:xfrm>
          <a:prstGeom prst="rect">
            <a:avLst/>
          </a:prstGeom>
          <a:noFill/>
        </p:spPr>
        <p:txBody>
          <a:bodyPr wrap="square" rtlCol="0">
            <a:spAutoFit/>
          </a:bodyPr>
          <a:lstStyle/>
          <a:p>
            <a:r>
              <a:rPr lang="hr-HR" sz="1400" dirty="0"/>
              <a:t>Martin Luther King </a:t>
            </a:r>
            <a:r>
              <a:rPr lang="hr-HR" sz="1400" dirty="0" err="1"/>
              <a:t>Jr</a:t>
            </a:r>
            <a:r>
              <a:rPr lang="hr-HR" sz="1400" dirty="0"/>
              <a:t>.</a:t>
            </a:r>
          </a:p>
        </p:txBody>
      </p:sp>
      <p:pic>
        <p:nvPicPr>
          <p:cNvPr id="18" name="Picture 2" descr="The story of Dr. Martin Luther King Jr. | The Learning Key | phillytrib.com">
            <a:extLst>
              <a:ext uri="{FF2B5EF4-FFF2-40B4-BE49-F238E27FC236}">
                <a16:creationId xmlns:a16="http://schemas.microsoft.com/office/drawing/2014/main" id="{D2AEDB39-E5EA-4065-AF07-34B72B59E82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4701" y="3771072"/>
            <a:ext cx="2418696" cy="126888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8F2F95A7-D64D-4FF5-BC87-72F453EDA498}"/>
              </a:ext>
            </a:extLst>
          </p:cNvPr>
          <p:cNvSpPr txBox="1"/>
          <p:nvPr/>
        </p:nvSpPr>
        <p:spPr>
          <a:xfrm>
            <a:off x="3165480" y="3855593"/>
            <a:ext cx="1117762" cy="307777"/>
          </a:xfrm>
          <a:prstGeom prst="rect">
            <a:avLst/>
          </a:prstGeom>
          <a:noFill/>
        </p:spPr>
        <p:txBody>
          <a:bodyPr wrap="square" rtlCol="0">
            <a:spAutoFit/>
          </a:bodyPr>
          <a:lstStyle/>
          <a:p>
            <a:r>
              <a:rPr lang="en-US" sz="1400" dirty="0"/>
              <a:t>Depression</a:t>
            </a:r>
          </a:p>
        </p:txBody>
      </p:sp>
      <p:sp>
        <p:nvSpPr>
          <p:cNvPr id="20" name="TextBox 19">
            <a:extLst>
              <a:ext uri="{FF2B5EF4-FFF2-40B4-BE49-F238E27FC236}">
                <a16:creationId xmlns:a16="http://schemas.microsoft.com/office/drawing/2014/main" id="{F428D8A2-F085-4CB3-A37B-F45140203C95}"/>
              </a:ext>
            </a:extLst>
          </p:cNvPr>
          <p:cNvSpPr txBox="1"/>
          <p:nvPr/>
        </p:nvSpPr>
        <p:spPr>
          <a:xfrm>
            <a:off x="3165481" y="4196382"/>
            <a:ext cx="2742024" cy="1600438"/>
          </a:xfrm>
          <a:prstGeom prst="rect">
            <a:avLst/>
          </a:prstGeom>
          <a:noFill/>
        </p:spPr>
        <p:txBody>
          <a:bodyPr wrap="square" rtlCol="0">
            <a:spAutoFit/>
          </a:bodyPr>
          <a:lstStyle/>
          <a:p>
            <a:r>
              <a:rPr lang="hr-HR" sz="1400" dirty="0"/>
              <a:t>"</a:t>
            </a:r>
            <a:r>
              <a:rPr lang="en-US" sz="1400" dirty="0"/>
              <a:t>Everybody passionately seeks to be well-adjusted... but there are some things in our world to which men of good will must be maladjusted... Human salvation lies in the hands of the creatively maladjusted</a:t>
            </a:r>
            <a:r>
              <a:rPr lang="hr-HR" sz="1400" dirty="0"/>
              <a:t>."</a:t>
            </a:r>
          </a:p>
        </p:txBody>
      </p:sp>
      <p:sp>
        <p:nvSpPr>
          <p:cNvPr id="21" name="TextBox 20">
            <a:extLst>
              <a:ext uri="{FF2B5EF4-FFF2-40B4-BE49-F238E27FC236}">
                <a16:creationId xmlns:a16="http://schemas.microsoft.com/office/drawing/2014/main" id="{A8116C73-A1E8-4B78-BACC-522CDD414D19}"/>
              </a:ext>
            </a:extLst>
          </p:cNvPr>
          <p:cNvSpPr txBox="1"/>
          <p:nvPr/>
        </p:nvSpPr>
        <p:spPr>
          <a:xfrm>
            <a:off x="2080769" y="1546846"/>
            <a:ext cx="2503740" cy="1384995"/>
          </a:xfrm>
          <a:prstGeom prst="rect">
            <a:avLst/>
          </a:prstGeom>
          <a:noFill/>
        </p:spPr>
        <p:txBody>
          <a:bodyPr wrap="square" rtlCol="0">
            <a:spAutoFit/>
          </a:bodyPr>
          <a:lstStyle/>
          <a:p>
            <a:r>
              <a:rPr lang="hr-HR" sz="1400" dirty="0"/>
              <a:t>"</a:t>
            </a:r>
            <a:r>
              <a:rPr lang="en-US" sz="1400" dirty="0"/>
              <a:t>I think this man might be useful to me – if my black dog returns. He seems quite away from me now – it is such a relief. All the </a:t>
            </a:r>
            <a:r>
              <a:rPr lang="en-US" sz="1400" dirty="0" err="1"/>
              <a:t>colours</a:t>
            </a:r>
            <a:r>
              <a:rPr lang="en-US" sz="1400" dirty="0"/>
              <a:t> come back into the picture.</a:t>
            </a:r>
            <a:r>
              <a:rPr lang="hr-HR" sz="1400" dirty="0"/>
              <a:t>"</a:t>
            </a:r>
          </a:p>
        </p:txBody>
      </p:sp>
      <p:sp>
        <p:nvSpPr>
          <p:cNvPr id="22" name="TextBox 21">
            <a:extLst>
              <a:ext uri="{FF2B5EF4-FFF2-40B4-BE49-F238E27FC236}">
                <a16:creationId xmlns:a16="http://schemas.microsoft.com/office/drawing/2014/main" id="{6EEA3609-A7C7-4B8E-9A8F-4D70BAFA1DA7}"/>
              </a:ext>
            </a:extLst>
          </p:cNvPr>
          <p:cNvSpPr txBox="1"/>
          <p:nvPr/>
        </p:nvSpPr>
        <p:spPr>
          <a:xfrm>
            <a:off x="6645296" y="1448295"/>
            <a:ext cx="1802919" cy="1169551"/>
          </a:xfrm>
          <a:prstGeom prst="rect">
            <a:avLst/>
          </a:prstGeom>
          <a:noFill/>
        </p:spPr>
        <p:txBody>
          <a:bodyPr wrap="square" rtlCol="0">
            <a:spAutoFit/>
          </a:bodyPr>
          <a:lstStyle/>
          <a:p>
            <a:r>
              <a:rPr lang="hr-HR" sz="1400" dirty="0"/>
              <a:t>"</a:t>
            </a:r>
            <a:r>
              <a:rPr lang="en-US" sz="1400" dirty="0"/>
              <a:t>Lincoln was locked up by his friends . . . to prevent derangement or suicide.</a:t>
            </a:r>
            <a:r>
              <a:rPr lang="hr-HR" sz="1400" dirty="0"/>
              <a:t>"</a:t>
            </a:r>
          </a:p>
        </p:txBody>
      </p:sp>
      <p:sp>
        <p:nvSpPr>
          <p:cNvPr id="23" name="TextBox 22">
            <a:extLst>
              <a:ext uri="{FF2B5EF4-FFF2-40B4-BE49-F238E27FC236}">
                <a16:creationId xmlns:a16="http://schemas.microsoft.com/office/drawing/2014/main" id="{955C96A3-EA38-4764-B949-FBD89492D6D1}"/>
              </a:ext>
            </a:extLst>
          </p:cNvPr>
          <p:cNvSpPr txBox="1"/>
          <p:nvPr/>
        </p:nvSpPr>
        <p:spPr>
          <a:xfrm>
            <a:off x="194458" y="3043679"/>
            <a:ext cx="1728192" cy="307777"/>
          </a:xfrm>
          <a:prstGeom prst="rect">
            <a:avLst/>
          </a:prstGeom>
          <a:noFill/>
        </p:spPr>
        <p:txBody>
          <a:bodyPr wrap="square" rtlCol="0">
            <a:spAutoFit/>
          </a:bodyPr>
          <a:lstStyle/>
          <a:p>
            <a:r>
              <a:rPr lang="hr-HR" sz="1400" dirty="0" err="1"/>
              <a:t>Winston</a:t>
            </a:r>
            <a:r>
              <a:rPr lang="hr-HR" sz="1400" dirty="0"/>
              <a:t> Churchill </a:t>
            </a:r>
          </a:p>
        </p:txBody>
      </p:sp>
      <p:pic>
        <p:nvPicPr>
          <p:cNvPr id="1026" name="Picture 2" descr="File:John F. Kennedy, White House photo portrait, looking up.jpg -  Wikimedia Commons">
            <a:extLst>
              <a:ext uri="{FF2B5EF4-FFF2-40B4-BE49-F238E27FC236}">
                <a16:creationId xmlns:a16="http://schemas.microsoft.com/office/drawing/2014/main" id="{C6827C33-2069-4F6D-BEA2-2678F9CCF3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82904" y="793862"/>
            <a:ext cx="1573628" cy="2041463"/>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97A55840-7264-4D14-9F94-22404206B4FC}"/>
              </a:ext>
            </a:extLst>
          </p:cNvPr>
          <p:cNvSpPr txBox="1"/>
          <p:nvPr/>
        </p:nvSpPr>
        <p:spPr>
          <a:xfrm>
            <a:off x="8582904" y="185434"/>
            <a:ext cx="2638061" cy="523220"/>
          </a:xfrm>
          <a:prstGeom prst="rect">
            <a:avLst/>
          </a:prstGeom>
          <a:noFill/>
        </p:spPr>
        <p:txBody>
          <a:bodyPr wrap="square" rtlCol="0">
            <a:spAutoFit/>
          </a:bodyPr>
          <a:lstStyle/>
          <a:p>
            <a:r>
              <a:rPr lang="en-US" sz="1400" dirty="0"/>
              <a:t>Hyperthymic temperament/Mild manic symptoms, Depression</a:t>
            </a:r>
          </a:p>
        </p:txBody>
      </p:sp>
      <p:sp>
        <p:nvSpPr>
          <p:cNvPr id="25" name="TextBox 24">
            <a:extLst>
              <a:ext uri="{FF2B5EF4-FFF2-40B4-BE49-F238E27FC236}">
                <a16:creationId xmlns:a16="http://schemas.microsoft.com/office/drawing/2014/main" id="{7742193F-DDB2-4D24-BC94-D630C92C0F69}"/>
              </a:ext>
            </a:extLst>
          </p:cNvPr>
          <p:cNvSpPr txBox="1"/>
          <p:nvPr/>
        </p:nvSpPr>
        <p:spPr>
          <a:xfrm>
            <a:off x="8582904" y="2906169"/>
            <a:ext cx="1728192" cy="307777"/>
          </a:xfrm>
          <a:prstGeom prst="rect">
            <a:avLst/>
          </a:prstGeom>
          <a:noFill/>
        </p:spPr>
        <p:txBody>
          <a:bodyPr wrap="square" rtlCol="0">
            <a:spAutoFit/>
          </a:bodyPr>
          <a:lstStyle/>
          <a:p>
            <a:r>
              <a:rPr lang="hr-HR" sz="1400" dirty="0"/>
              <a:t>John F. Kennedy</a:t>
            </a:r>
          </a:p>
        </p:txBody>
      </p:sp>
      <p:sp>
        <p:nvSpPr>
          <p:cNvPr id="26" name="TextBox 25">
            <a:extLst>
              <a:ext uri="{FF2B5EF4-FFF2-40B4-BE49-F238E27FC236}">
                <a16:creationId xmlns:a16="http://schemas.microsoft.com/office/drawing/2014/main" id="{0C759176-6256-4525-ABCE-4F924196A667}"/>
              </a:ext>
            </a:extLst>
          </p:cNvPr>
          <p:cNvSpPr txBox="1"/>
          <p:nvPr/>
        </p:nvSpPr>
        <p:spPr>
          <a:xfrm>
            <a:off x="10291221" y="773786"/>
            <a:ext cx="1802919" cy="2677656"/>
          </a:xfrm>
          <a:prstGeom prst="rect">
            <a:avLst/>
          </a:prstGeom>
          <a:noFill/>
        </p:spPr>
        <p:txBody>
          <a:bodyPr wrap="square" rtlCol="0">
            <a:spAutoFit/>
          </a:bodyPr>
          <a:lstStyle/>
          <a:p>
            <a:r>
              <a:rPr lang="en-US" sz="1400" dirty="0"/>
              <a:t>"His behaviors have been well known - his hypersexuality, his high energy…  his treatment with steroids… worsened his manic symptoms. He was even treated with a neuroleptic, an anti-psychotic, when he was in the White House.”</a:t>
            </a:r>
            <a:endParaRPr lang="hr-HR" sz="1400" dirty="0"/>
          </a:p>
        </p:txBody>
      </p:sp>
    </p:spTree>
    <p:extLst>
      <p:ext uri="{BB962C8B-B14F-4D97-AF65-F5344CB8AC3E}">
        <p14:creationId xmlns:p14="http://schemas.microsoft.com/office/powerpoint/2010/main" val="140626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anim calcmode="lin" valueType="num">
                                      <p:cBhvr>
                                        <p:cTn id="25" dur="1000" fill="hold"/>
                                        <p:tgtEl>
                                          <p:spTgt spid="22"/>
                                        </p:tgtEl>
                                        <p:attrNameLst>
                                          <p:attrName>ppt_x</p:attrName>
                                        </p:attrNameLst>
                                      </p:cBhvr>
                                      <p:tavLst>
                                        <p:tav tm="0">
                                          <p:val>
                                            <p:strVal val="#ppt_x"/>
                                          </p:val>
                                        </p:tav>
                                        <p:tav tm="100000">
                                          <p:val>
                                            <p:strVal val="#ppt_x"/>
                                          </p:val>
                                        </p:tav>
                                      </p:tavLst>
                                    </p:anim>
                                    <p:anim calcmode="lin" valueType="num">
                                      <p:cBhvr>
                                        <p:cTn id="2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1000"/>
                                        <p:tgtEl>
                                          <p:spTgt spid="24"/>
                                        </p:tgtEl>
                                      </p:cBhvr>
                                    </p:animEffect>
                                    <p:anim calcmode="lin" valueType="num">
                                      <p:cBhvr>
                                        <p:cTn id="44" dur="1000" fill="hold"/>
                                        <p:tgtEl>
                                          <p:spTgt spid="24"/>
                                        </p:tgtEl>
                                        <p:attrNameLst>
                                          <p:attrName>ppt_x</p:attrName>
                                        </p:attrNameLst>
                                      </p:cBhvr>
                                      <p:tavLst>
                                        <p:tav tm="0">
                                          <p:val>
                                            <p:strVal val="#ppt_x"/>
                                          </p:val>
                                        </p:tav>
                                        <p:tav tm="100000">
                                          <p:val>
                                            <p:strVal val="#ppt_x"/>
                                          </p:val>
                                        </p:tav>
                                      </p:tavLst>
                                    </p:anim>
                                    <p:anim calcmode="lin" valueType="num">
                                      <p:cBhvr>
                                        <p:cTn id="45" dur="1000" fill="hold"/>
                                        <p:tgtEl>
                                          <p:spTgt spid="24"/>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1000"/>
                                        <p:tgtEl>
                                          <p:spTgt spid="26"/>
                                        </p:tgtEl>
                                      </p:cBhvr>
                                    </p:animEffect>
                                    <p:anim calcmode="lin" valueType="num">
                                      <p:cBhvr>
                                        <p:cTn id="49" dur="1000" fill="hold"/>
                                        <p:tgtEl>
                                          <p:spTgt spid="26"/>
                                        </p:tgtEl>
                                        <p:attrNameLst>
                                          <p:attrName>ppt_x</p:attrName>
                                        </p:attrNameLst>
                                      </p:cBhvr>
                                      <p:tavLst>
                                        <p:tav tm="0">
                                          <p:val>
                                            <p:strVal val="#ppt_x"/>
                                          </p:val>
                                        </p:tav>
                                        <p:tav tm="100000">
                                          <p:val>
                                            <p:strVal val="#ppt_x"/>
                                          </p:val>
                                        </p:tav>
                                      </p:tavLst>
                                    </p:anim>
                                    <p:anim calcmode="lin" valueType="num">
                                      <p:cBhvr>
                                        <p:cTn id="50"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9" grpId="0"/>
      <p:bldP spid="20" grpId="0"/>
      <p:bldP spid="21" grpId="0"/>
      <p:bldP spid="22" grpId="0"/>
      <p:bldP spid="24"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A Fundamental Principle in Determining a Placement in a Psychiatric Institution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11" name="Content Placeholder 2">
            <a:extLst>
              <a:ext uri="{FF2B5EF4-FFF2-40B4-BE49-F238E27FC236}">
                <a16:creationId xmlns:a16="http://schemas.microsoft.com/office/drawing/2014/main" id="{9B98B0BF-D068-4F5F-8927-5A5B4B3E0393}"/>
              </a:ext>
            </a:extLst>
          </p:cNvPr>
          <p:cNvSpPr txBox="1">
            <a:spLocks/>
          </p:cNvSpPr>
          <p:nvPr/>
        </p:nvSpPr>
        <p:spPr>
          <a:xfrm>
            <a:off x="2329665" y="4567072"/>
            <a:ext cx="7467600" cy="720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a:t>No one can be deprived of freedom unless there is a legally justified decision of a judicial authority for it.</a:t>
            </a:r>
            <a:endParaRPr lang="hr-HR" sz="2200" dirty="0"/>
          </a:p>
          <a:p>
            <a:pPr marL="0" indent="0">
              <a:buFont typeface="Arial" panose="020B0604020202020204" pitchFamily="34" charset="0"/>
              <a:buNone/>
            </a:pPr>
            <a:endParaRPr lang="hr-HR" sz="2200" dirty="0"/>
          </a:p>
          <a:p>
            <a:pPr marL="0" indent="0">
              <a:buFont typeface="Arial" panose="020B0604020202020204" pitchFamily="34" charset="0"/>
              <a:buNone/>
            </a:pPr>
            <a:endParaRPr lang="hr-HR" sz="2200" dirty="0"/>
          </a:p>
          <a:p>
            <a:pPr marL="0" indent="0">
              <a:buFont typeface="Arial" panose="020B0604020202020204" pitchFamily="34" charset="0"/>
              <a:buNone/>
            </a:pPr>
            <a:endParaRPr lang="hr-HR" sz="2200" dirty="0"/>
          </a:p>
          <a:p>
            <a:pPr marL="0" indent="0">
              <a:buFont typeface="Arial" panose="020B0604020202020204" pitchFamily="34" charset="0"/>
              <a:buNone/>
            </a:pPr>
            <a:endParaRPr lang="hr-HR" sz="2200" dirty="0"/>
          </a:p>
        </p:txBody>
      </p:sp>
      <p:sp>
        <p:nvSpPr>
          <p:cNvPr id="12" name="Rounded Rectangle 4">
            <a:extLst>
              <a:ext uri="{FF2B5EF4-FFF2-40B4-BE49-F238E27FC236}">
                <a16:creationId xmlns:a16="http://schemas.microsoft.com/office/drawing/2014/main" id="{5951B030-3063-4ECC-AB8D-83C87E7AE59D}"/>
              </a:ext>
            </a:extLst>
          </p:cNvPr>
          <p:cNvSpPr/>
          <p:nvPr/>
        </p:nvSpPr>
        <p:spPr>
          <a:xfrm>
            <a:off x="1759170" y="2757296"/>
            <a:ext cx="3600400" cy="125726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i="1" dirty="0"/>
              <a:t>society's interest in protecting itself against the unpredictable, dangerous behavior of persons with mental disorders</a:t>
            </a:r>
            <a:endParaRPr lang="hr-HR" dirty="0"/>
          </a:p>
        </p:txBody>
      </p:sp>
      <p:sp>
        <p:nvSpPr>
          <p:cNvPr id="13" name="TextBox 12">
            <a:extLst>
              <a:ext uri="{FF2B5EF4-FFF2-40B4-BE49-F238E27FC236}">
                <a16:creationId xmlns:a16="http://schemas.microsoft.com/office/drawing/2014/main" id="{8F2F04C5-5104-43D5-A866-9085BFD486CD}"/>
              </a:ext>
            </a:extLst>
          </p:cNvPr>
          <p:cNvSpPr txBox="1"/>
          <p:nvPr/>
        </p:nvSpPr>
        <p:spPr>
          <a:xfrm>
            <a:off x="5672766" y="3205155"/>
            <a:ext cx="576064" cy="369332"/>
          </a:xfrm>
          <a:prstGeom prst="rect">
            <a:avLst/>
          </a:prstGeom>
          <a:noFill/>
        </p:spPr>
        <p:txBody>
          <a:bodyPr wrap="square" rtlCol="0">
            <a:spAutoFit/>
          </a:bodyPr>
          <a:lstStyle/>
          <a:p>
            <a:pPr algn="ctr"/>
            <a:r>
              <a:rPr lang="hr-HR" i="1" dirty="0"/>
              <a:t>V.</a:t>
            </a:r>
          </a:p>
        </p:txBody>
      </p:sp>
      <p:sp>
        <p:nvSpPr>
          <p:cNvPr id="14" name="Rounded Rectangle 6">
            <a:extLst>
              <a:ext uri="{FF2B5EF4-FFF2-40B4-BE49-F238E27FC236}">
                <a16:creationId xmlns:a16="http://schemas.microsoft.com/office/drawing/2014/main" id="{3797B7D5-5E95-4BD2-B5D1-AD30B0FE2C23}"/>
              </a:ext>
            </a:extLst>
          </p:cNvPr>
          <p:cNvSpPr/>
          <p:nvPr/>
        </p:nvSpPr>
        <p:spPr>
          <a:xfrm>
            <a:off x="6439689" y="2949483"/>
            <a:ext cx="3835675" cy="101436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n-US" i="1" dirty="0"/>
              <a:t>the interest of citizens in not being unnecessarily deprived of liberty</a:t>
            </a:r>
            <a:endParaRPr lang="hr-HR" i="1" dirty="0"/>
          </a:p>
        </p:txBody>
      </p:sp>
      <p:cxnSp>
        <p:nvCxnSpPr>
          <p:cNvPr id="15" name="Ravni poveznik 7">
            <a:extLst>
              <a:ext uri="{FF2B5EF4-FFF2-40B4-BE49-F238E27FC236}">
                <a16:creationId xmlns:a16="http://schemas.microsoft.com/office/drawing/2014/main" id="{9E2EA064-58DB-44A9-870D-4689F1E7874B}"/>
              </a:ext>
            </a:extLst>
          </p:cNvPr>
          <p:cNvCxnSpPr>
            <a:cxnSpLocks/>
          </p:cNvCxnSpPr>
          <p:nvPr/>
        </p:nvCxnSpPr>
        <p:spPr>
          <a:xfrm>
            <a:off x="1947818" y="4367606"/>
            <a:ext cx="8231295" cy="0"/>
          </a:xfrm>
          <a:prstGeom prst="line">
            <a:avLst/>
          </a:prstGeom>
          <a:ln w="19050"/>
        </p:spPr>
        <p:style>
          <a:lnRef idx="1">
            <a:schemeClr val="accent5"/>
          </a:lnRef>
          <a:fillRef idx="0">
            <a:schemeClr val="accent5"/>
          </a:fillRef>
          <a:effectRef idx="0">
            <a:schemeClr val="accent5"/>
          </a:effectRef>
          <a:fontRef idx="minor">
            <a:schemeClr val="tx1"/>
          </a:fontRef>
        </p:style>
      </p:cxnSp>
      <p:pic>
        <p:nvPicPr>
          <p:cNvPr id="16" name="Picture 15">
            <a:extLst>
              <a:ext uri="{FF2B5EF4-FFF2-40B4-BE49-F238E27FC236}">
                <a16:creationId xmlns:a16="http://schemas.microsoft.com/office/drawing/2014/main" id="{B6E68E3C-6295-4BCD-BA5B-AAB3B0231E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422" y="811192"/>
            <a:ext cx="1388040" cy="1586332"/>
          </a:xfrm>
          <a:prstGeom prst="rect">
            <a:avLst/>
          </a:prstGeom>
        </p:spPr>
      </p:pic>
      <p:sp>
        <p:nvSpPr>
          <p:cNvPr id="17" name="TextBox 16">
            <a:extLst>
              <a:ext uri="{FF2B5EF4-FFF2-40B4-BE49-F238E27FC236}">
                <a16:creationId xmlns:a16="http://schemas.microsoft.com/office/drawing/2014/main" id="{DE719AC0-8292-4E4F-9D3D-48E4AF844B49}"/>
              </a:ext>
            </a:extLst>
          </p:cNvPr>
          <p:cNvSpPr txBox="1"/>
          <p:nvPr/>
        </p:nvSpPr>
        <p:spPr>
          <a:xfrm>
            <a:off x="2532149" y="1040847"/>
            <a:ext cx="2827421" cy="923330"/>
          </a:xfrm>
          <a:prstGeom prst="rect">
            <a:avLst/>
          </a:prstGeom>
          <a:noFill/>
        </p:spPr>
        <p:txBody>
          <a:bodyPr wrap="square" rtlCol="0">
            <a:spAutoFit/>
          </a:bodyPr>
          <a:lstStyle/>
          <a:p>
            <a:r>
              <a:rPr lang="en-US" dirty="0">
                <a:solidFill>
                  <a:schemeClr val="accent1"/>
                </a:solidFill>
              </a:rPr>
              <a:t>Placement in a psychiatric institution = deprivation of liberty</a:t>
            </a:r>
            <a:endParaRPr lang="hr-HR" dirty="0">
              <a:solidFill>
                <a:schemeClr val="accent1"/>
              </a:solidFill>
            </a:endParaRPr>
          </a:p>
        </p:txBody>
      </p:sp>
      <p:sp>
        <p:nvSpPr>
          <p:cNvPr id="18" name="Oval 17">
            <a:extLst>
              <a:ext uri="{FF2B5EF4-FFF2-40B4-BE49-F238E27FC236}">
                <a16:creationId xmlns:a16="http://schemas.microsoft.com/office/drawing/2014/main" id="{B55FC122-95DB-49CC-8F79-15A850DA63C1}"/>
              </a:ext>
            </a:extLst>
          </p:cNvPr>
          <p:cNvSpPr/>
          <p:nvPr/>
        </p:nvSpPr>
        <p:spPr>
          <a:xfrm>
            <a:off x="7881222" y="1113252"/>
            <a:ext cx="1565920" cy="720080"/>
          </a:xfrm>
          <a:prstGeom prst="ellipse">
            <a:avLst/>
          </a:prstGeom>
          <a:solidFill>
            <a:schemeClr val="bg1"/>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ECHR </a:t>
            </a:r>
          </a:p>
          <a:p>
            <a:pPr algn="ctr"/>
            <a:r>
              <a:rPr lang="en-US" sz="1400" dirty="0">
                <a:solidFill>
                  <a:schemeClr val="tx1"/>
                </a:solidFill>
              </a:rPr>
              <a:t>case law</a:t>
            </a:r>
            <a:endParaRPr lang="hr-HR" sz="1400" dirty="0">
              <a:solidFill>
                <a:schemeClr val="tx1"/>
              </a:solidFill>
            </a:endParaRPr>
          </a:p>
        </p:txBody>
      </p:sp>
      <p:sp>
        <p:nvSpPr>
          <p:cNvPr id="19" name="Oval 18">
            <a:extLst>
              <a:ext uri="{FF2B5EF4-FFF2-40B4-BE49-F238E27FC236}">
                <a16:creationId xmlns:a16="http://schemas.microsoft.com/office/drawing/2014/main" id="{D406D302-03E0-47D5-B76C-318FA59792A3}"/>
              </a:ext>
            </a:extLst>
          </p:cNvPr>
          <p:cNvSpPr/>
          <p:nvPr/>
        </p:nvSpPr>
        <p:spPr>
          <a:xfrm>
            <a:off x="5745270" y="1093778"/>
            <a:ext cx="1690246" cy="720080"/>
          </a:xfrm>
          <a:prstGeom prst="ellipse">
            <a:avLst/>
          </a:prstGeom>
          <a:solidFill>
            <a:schemeClr val="bg1"/>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International standards</a:t>
            </a:r>
            <a:endParaRPr lang="hr-HR" sz="1400" dirty="0">
              <a:solidFill>
                <a:schemeClr val="tx1"/>
              </a:solidFill>
            </a:endParaRPr>
          </a:p>
        </p:txBody>
      </p:sp>
      <p:sp>
        <p:nvSpPr>
          <p:cNvPr id="20" name="Oval 19">
            <a:extLst>
              <a:ext uri="{FF2B5EF4-FFF2-40B4-BE49-F238E27FC236}">
                <a16:creationId xmlns:a16="http://schemas.microsoft.com/office/drawing/2014/main" id="{27EBBC53-A695-4C10-9F8C-C0A55A47AC39}"/>
              </a:ext>
            </a:extLst>
          </p:cNvPr>
          <p:cNvSpPr/>
          <p:nvPr/>
        </p:nvSpPr>
        <p:spPr>
          <a:xfrm>
            <a:off x="9957167" y="1113252"/>
            <a:ext cx="1677369" cy="720080"/>
          </a:xfrm>
          <a:prstGeom prst="ellipse">
            <a:avLst/>
          </a:prstGeom>
          <a:solidFill>
            <a:schemeClr val="bg1"/>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Comparative constitutional law</a:t>
            </a:r>
          </a:p>
        </p:txBody>
      </p:sp>
    </p:spTree>
    <p:extLst>
      <p:ext uri="{BB962C8B-B14F-4D97-AF65-F5344CB8AC3E}">
        <p14:creationId xmlns:p14="http://schemas.microsoft.com/office/powerpoint/2010/main" val="86476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741209"/>
          </a:xfrm>
        </p:spPr>
        <p:txBody>
          <a:bodyPr>
            <a:normAutofit/>
          </a:bodyPr>
          <a:lstStyle/>
          <a:p>
            <a:r>
              <a:rPr lang="en-US" sz="2800" b="1" dirty="0">
                <a:solidFill>
                  <a:schemeClr val="tx2"/>
                </a:solidFill>
              </a:rPr>
              <a:t>Models of Placement of a Person in a Psychiatric Institution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836017"/>
            <a:ext cx="11445063" cy="5639210"/>
          </a:xfrm>
        </p:spPr>
        <p:txBody>
          <a:bodyPr>
            <a:normAutofit/>
          </a:bodyPr>
          <a:lstStyle/>
          <a:p>
            <a:pPr>
              <a:buClr>
                <a:schemeClr val="tx2"/>
              </a:buClr>
            </a:pPr>
            <a:r>
              <a:rPr lang="en-US" sz="2200" dirty="0"/>
              <a:t>the Act on the Protection of Persons with Mental Disorders</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cxnSp>
        <p:nvCxnSpPr>
          <p:cNvPr id="6" name="Straight Arrow Connector 5">
            <a:extLst>
              <a:ext uri="{FF2B5EF4-FFF2-40B4-BE49-F238E27FC236}">
                <a16:creationId xmlns:a16="http://schemas.microsoft.com/office/drawing/2014/main" id="{CD8CD0DF-CC5A-439E-B223-9F5CC7E58E10}"/>
              </a:ext>
            </a:extLst>
          </p:cNvPr>
          <p:cNvCxnSpPr/>
          <p:nvPr/>
        </p:nvCxnSpPr>
        <p:spPr>
          <a:xfrm>
            <a:off x="7483642" y="1051287"/>
            <a:ext cx="97455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90F1AB4-D145-446A-804D-D809F47D28B3}"/>
              </a:ext>
            </a:extLst>
          </p:cNvPr>
          <p:cNvSpPr txBox="1"/>
          <p:nvPr/>
        </p:nvSpPr>
        <p:spPr>
          <a:xfrm>
            <a:off x="8508104" y="686818"/>
            <a:ext cx="3668790" cy="646331"/>
          </a:xfrm>
          <a:prstGeom prst="rect">
            <a:avLst/>
          </a:prstGeom>
          <a:noFill/>
        </p:spPr>
        <p:txBody>
          <a:bodyPr wrap="square" rtlCol="0">
            <a:spAutoFit/>
          </a:bodyPr>
          <a:lstStyle/>
          <a:p>
            <a:pPr marL="285750" indent="-285750">
              <a:buFont typeface="Arial" panose="020B0604020202020204" pitchFamily="34" charset="0"/>
              <a:buChar char="•"/>
            </a:pPr>
            <a:r>
              <a:rPr lang="en-US" dirty="0"/>
              <a:t>norms regulating placement form a central part of the Act </a:t>
            </a:r>
            <a:endParaRPr lang="hr-HR" dirty="0"/>
          </a:p>
        </p:txBody>
      </p:sp>
      <p:sp>
        <p:nvSpPr>
          <p:cNvPr id="11" name="Zaobljeni pravokutnik 3">
            <a:extLst>
              <a:ext uri="{FF2B5EF4-FFF2-40B4-BE49-F238E27FC236}">
                <a16:creationId xmlns:a16="http://schemas.microsoft.com/office/drawing/2014/main" id="{778AF6A0-0B9F-4928-82D1-0D824BE856E9}"/>
              </a:ext>
            </a:extLst>
          </p:cNvPr>
          <p:cNvSpPr/>
          <p:nvPr/>
        </p:nvSpPr>
        <p:spPr>
          <a:xfrm>
            <a:off x="1075293" y="2520089"/>
            <a:ext cx="2571317" cy="59059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dirty="0"/>
              <a:t>Voluntary placement </a:t>
            </a:r>
          </a:p>
        </p:txBody>
      </p:sp>
      <p:sp>
        <p:nvSpPr>
          <p:cNvPr id="12" name="Zaobljeni pravokutnik 5">
            <a:extLst>
              <a:ext uri="{FF2B5EF4-FFF2-40B4-BE49-F238E27FC236}">
                <a16:creationId xmlns:a16="http://schemas.microsoft.com/office/drawing/2014/main" id="{E90A5DFD-7BC5-4BA2-B53F-6C572F26B3D2}"/>
              </a:ext>
            </a:extLst>
          </p:cNvPr>
          <p:cNvSpPr/>
          <p:nvPr/>
        </p:nvSpPr>
        <p:spPr>
          <a:xfrm>
            <a:off x="1075293" y="3765744"/>
            <a:ext cx="2453291" cy="590599"/>
          </a:xfrm>
          <a:prstGeom prst="roundRect">
            <a:avLst/>
          </a:prstGeom>
          <a:ln>
            <a:solidFill>
              <a:srgbClr val="008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Involuntary detention</a:t>
            </a:r>
          </a:p>
        </p:txBody>
      </p:sp>
      <p:sp>
        <p:nvSpPr>
          <p:cNvPr id="13" name="Zaobljeni pravokutnik 6">
            <a:extLst>
              <a:ext uri="{FF2B5EF4-FFF2-40B4-BE49-F238E27FC236}">
                <a16:creationId xmlns:a16="http://schemas.microsoft.com/office/drawing/2014/main" id="{541F2BE2-225A-41C1-B74D-CB084235C3B5}"/>
              </a:ext>
            </a:extLst>
          </p:cNvPr>
          <p:cNvSpPr/>
          <p:nvPr/>
        </p:nvSpPr>
        <p:spPr>
          <a:xfrm>
            <a:off x="1057985" y="5100712"/>
            <a:ext cx="2453291" cy="595341"/>
          </a:xfrm>
          <a:prstGeom prst="roundRect">
            <a:avLst/>
          </a:prstGeom>
          <a:ln>
            <a:solidFill>
              <a:schemeClr val="tx2"/>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Compulsory detention</a:t>
            </a:r>
          </a:p>
        </p:txBody>
      </p:sp>
      <p:pic>
        <p:nvPicPr>
          <p:cNvPr id="14" name="Picture 2">
            <a:extLst>
              <a:ext uri="{FF2B5EF4-FFF2-40B4-BE49-F238E27FC236}">
                <a16:creationId xmlns:a16="http://schemas.microsoft.com/office/drawing/2014/main" id="{801517C7-3E85-4BF4-B36E-E6A8E1EB4C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0827" y="2473827"/>
            <a:ext cx="807110" cy="646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5">
            <a:extLst>
              <a:ext uri="{FF2B5EF4-FFF2-40B4-BE49-F238E27FC236}">
                <a16:creationId xmlns:a16="http://schemas.microsoft.com/office/drawing/2014/main" id="{578AAF3C-25ED-4FC7-B33B-15AA850DB4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0827" y="4542697"/>
            <a:ext cx="743436" cy="595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a:extLst>
              <a:ext uri="{FF2B5EF4-FFF2-40B4-BE49-F238E27FC236}">
                <a16:creationId xmlns:a16="http://schemas.microsoft.com/office/drawing/2014/main" id="{26D16942-2303-4C80-ABEE-32E16A0BC5FB}"/>
              </a:ext>
            </a:extLst>
          </p:cNvPr>
          <p:cNvSpPr txBox="1"/>
          <p:nvPr/>
        </p:nvSpPr>
        <p:spPr>
          <a:xfrm>
            <a:off x="730727" y="1459617"/>
            <a:ext cx="5569282" cy="646331"/>
          </a:xfrm>
          <a:prstGeom prst="rect">
            <a:avLst/>
          </a:prstGeom>
          <a:noFill/>
        </p:spPr>
        <p:txBody>
          <a:bodyPr wrap="none" rtlCol="0">
            <a:spAutoFit/>
          </a:bodyPr>
          <a:lstStyle/>
          <a:p>
            <a:r>
              <a:rPr lang="en-US" b="1" dirty="0"/>
              <a:t>PSYCHIATRIC HOSPITALIZATION OF NON-DELINQUENTS /</a:t>
            </a:r>
          </a:p>
          <a:p>
            <a:r>
              <a:rPr lang="en-US" b="1" dirty="0"/>
              <a:t>CIVIL CONFINEMENT</a:t>
            </a:r>
          </a:p>
        </p:txBody>
      </p:sp>
      <p:pic>
        <p:nvPicPr>
          <p:cNvPr id="19" name="Picture 18">
            <a:extLst>
              <a:ext uri="{FF2B5EF4-FFF2-40B4-BE49-F238E27FC236}">
                <a16:creationId xmlns:a16="http://schemas.microsoft.com/office/drawing/2014/main" id="{B5EFB011-658B-4B8D-B4A4-016CFDAB85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140" y="2520089"/>
            <a:ext cx="307972" cy="596516"/>
          </a:xfrm>
          <a:prstGeom prst="rect">
            <a:avLst/>
          </a:prstGeom>
        </p:spPr>
      </p:pic>
      <p:pic>
        <p:nvPicPr>
          <p:cNvPr id="21" name="Picture 20">
            <a:extLst>
              <a:ext uri="{FF2B5EF4-FFF2-40B4-BE49-F238E27FC236}">
                <a16:creationId xmlns:a16="http://schemas.microsoft.com/office/drawing/2014/main" id="{20B8F050-8C95-4A60-B5E7-311112DB35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2637" y="3765319"/>
            <a:ext cx="424978" cy="590599"/>
          </a:xfrm>
          <a:prstGeom prst="rect">
            <a:avLst/>
          </a:prstGeom>
        </p:spPr>
      </p:pic>
      <p:sp>
        <p:nvSpPr>
          <p:cNvPr id="22" name="TextBox 21">
            <a:extLst>
              <a:ext uri="{FF2B5EF4-FFF2-40B4-BE49-F238E27FC236}">
                <a16:creationId xmlns:a16="http://schemas.microsoft.com/office/drawing/2014/main" id="{5DD5CE00-3DD9-4279-8AD4-B06C5815381A}"/>
              </a:ext>
            </a:extLst>
          </p:cNvPr>
          <p:cNvSpPr txBox="1"/>
          <p:nvPr/>
        </p:nvSpPr>
        <p:spPr>
          <a:xfrm>
            <a:off x="4223912" y="2505670"/>
            <a:ext cx="2571318" cy="923330"/>
          </a:xfrm>
          <a:prstGeom prst="rect">
            <a:avLst/>
          </a:prstGeom>
          <a:noFill/>
        </p:spPr>
        <p:txBody>
          <a:bodyPr wrap="square" rtlCol="0">
            <a:spAutoFit/>
          </a:bodyPr>
          <a:lstStyle/>
          <a:p>
            <a:r>
              <a:rPr lang="en-US" dirty="0"/>
              <a:t>The informed consent is a crucial institute behind the Act</a:t>
            </a:r>
            <a:endParaRPr lang="hr-HR" dirty="0"/>
          </a:p>
        </p:txBody>
      </p:sp>
      <p:sp>
        <p:nvSpPr>
          <p:cNvPr id="23" name="TextBox 22">
            <a:extLst>
              <a:ext uri="{FF2B5EF4-FFF2-40B4-BE49-F238E27FC236}">
                <a16:creationId xmlns:a16="http://schemas.microsoft.com/office/drawing/2014/main" id="{F0C9727F-A7E5-448D-B696-0AA6A193A88A}"/>
              </a:ext>
            </a:extLst>
          </p:cNvPr>
          <p:cNvSpPr txBox="1"/>
          <p:nvPr/>
        </p:nvSpPr>
        <p:spPr>
          <a:xfrm>
            <a:off x="7688593" y="1459617"/>
            <a:ext cx="4353499" cy="369332"/>
          </a:xfrm>
          <a:prstGeom prst="rect">
            <a:avLst/>
          </a:prstGeom>
          <a:noFill/>
        </p:spPr>
        <p:txBody>
          <a:bodyPr wrap="none" rtlCol="0">
            <a:spAutoFit/>
          </a:bodyPr>
          <a:lstStyle/>
          <a:p>
            <a:r>
              <a:rPr lang="en-US" b="1" dirty="0"/>
              <a:t>PSYCHIATRIC TREATMENT OF DELINQUENTS</a:t>
            </a:r>
          </a:p>
        </p:txBody>
      </p:sp>
      <p:sp>
        <p:nvSpPr>
          <p:cNvPr id="24" name="Rectangle: Rounded Corners 23">
            <a:extLst>
              <a:ext uri="{FF2B5EF4-FFF2-40B4-BE49-F238E27FC236}">
                <a16:creationId xmlns:a16="http://schemas.microsoft.com/office/drawing/2014/main" id="{22302658-221A-433A-AABA-57CFEDDA4AC4}"/>
              </a:ext>
            </a:extLst>
          </p:cNvPr>
          <p:cNvSpPr/>
          <p:nvPr/>
        </p:nvSpPr>
        <p:spPr>
          <a:xfrm>
            <a:off x="8739230" y="2221477"/>
            <a:ext cx="2726888" cy="1511943"/>
          </a:xfrm>
          <a:prstGeom prst="roundRect">
            <a:avLst/>
          </a:prstGeom>
          <a:ln w="19050">
            <a:solidFill>
              <a:srgbClr val="C00000"/>
            </a:solidFill>
            <a:prstDash val="dashDot"/>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Mandatory outpatient treatment of mentally incompetent persons who committed an unlawful act</a:t>
            </a:r>
            <a:endParaRPr lang="hr-HR" dirty="0"/>
          </a:p>
        </p:txBody>
      </p:sp>
      <p:cxnSp>
        <p:nvCxnSpPr>
          <p:cNvPr id="26" name="Straight Arrow Connector 25">
            <a:extLst>
              <a:ext uri="{FF2B5EF4-FFF2-40B4-BE49-F238E27FC236}">
                <a16:creationId xmlns:a16="http://schemas.microsoft.com/office/drawing/2014/main" id="{3D42ADAF-8277-40B6-95CA-FFF09377011C}"/>
              </a:ext>
            </a:extLst>
          </p:cNvPr>
          <p:cNvCxnSpPr/>
          <p:nvPr/>
        </p:nvCxnSpPr>
        <p:spPr>
          <a:xfrm>
            <a:off x="5472584" y="3140966"/>
            <a:ext cx="0" cy="13789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A002576E-8ED4-492F-AEA5-39CB1338A0BC}"/>
              </a:ext>
            </a:extLst>
          </p:cNvPr>
          <p:cNvSpPr txBox="1"/>
          <p:nvPr/>
        </p:nvSpPr>
        <p:spPr>
          <a:xfrm>
            <a:off x="4167754" y="4585910"/>
            <a:ext cx="2743200" cy="1200329"/>
          </a:xfrm>
          <a:prstGeom prst="rect">
            <a:avLst/>
          </a:prstGeom>
          <a:noFill/>
        </p:spPr>
        <p:txBody>
          <a:bodyPr wrap="square" rtlCol="0">
            <a:spAutoFit/>
          </a:bodyPr>
          <a:lstStyle/>
          <a:p>
            <a:r>
              <a:rPr lang="en-US" dirty="0"/>
              <a:t>Medical procedures can be conducted only with patient’s consent</a:t>
            </a:r>
          </a:p>
          <a:p>
            <a:endParaRPr lang="hr-HR" dirty="0"/>
          </a:p>
        </p:txBody>
      </p:sp>
      <p:pic>
        <p:nvPicPr>
          <p:cNvPr id="29" name="Picture 28">
            <a:extLst>
              <a:ext uri="{FF2B5EF4-FFF2-40B4-BE49-F238E27FC236}">
                <a16:creationId xmlns:a16="http://schemas.microsoft.com/office/drawing/2014/main" id="{B8284C55-2F86-43F0-AABA-04E1D5E632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2941" y="5000294"/>
            <a:ext cx="510524" cy="653202"/>
          </a:xfrm>
          <a:prstGeom prst="rect">
            <a:avLst/>
          </a:prstGeom>
        </p:spPr>
      </p:pic>
      <p:sp>
        <p:nvSpPr>
          <p:cNvPr id="30" name="Rectangle: Rounded Corners 29">
            <a:extLst>
              <a:ext uri="{FF2B5EF4-FFF2-40B4-BE49-F238E27FC236}">
                <a16:creationId xmlns:a16="http://schemas.microsoft.com/office/drawing/2014/main" id="{31DC3574-0C5A-4449-B4E7-66ED1707B3D2}"/>
              </a:ext>
            </a:extLst>
          </p:cNvPr>
          <p:cNvSpPr/>
          <p:nvPr/>
        </p:nvSpPr>
        <p:spPr>
          <a:xfrm>
            <a:off x="8739230" y="4339598"/>
            <a:ext cx="2726888" cy="1378907"/>
          </a:xfrm>
          <a:prstGeom prst="roundRect">
            <a:avLst/>
          </a:prstGeom>
          <a:ln w="19050">
            <a:solidFill>
              <a:srgbClr val="C00000"/>
            </a:solidFill>
            <a:prstDash val="solid"/>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Compulsory detention of mentally incompetent persons who committed an unlawful act</a:t>
            </a:r>
            <a:endParaRPr lang="hr-HR" dirty="0"/>
          </a:p>
        </p:txBody>
      </p:sp>
    </p:spTree>
    <p:extLst>
      <p:ext uri="{BB962C8B-B14F-4D97-AF65-F5344CB8AC3E}">
        <p14:creationId xmlns:p14="http://schemas.microsoft.com/office/powerpoint/2010/main" val="209070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47795" y="84389"/>
            <a:ext cx="11704675" cy="614915"/>
          </a:xfrm>
        </p:spPr>
        <p:txBody>
          <a:bodyPr>
            <a:normAutofit/>
          </a:bodyPr>
          <a:lstStyle/>
          <a:p>
            <a:r>
              <a:rPr lang="en-US" sz="2600" b="1" dirty="0">
                <a:solidFill>
                  <a:schemeClr val="tx2"/>
                </a:solidFill>
              </a:rPr>
              <a:t>Models of Placement of a Non-Delinquent in a Psychiatric Institution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951207"/>
            <a:ext cx="11791121" cy="51709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60986" y="1066902"/>
            <a:ext cx="12070028" cy="5620985"/>
          </a:xfrm>
        </p:spPr>
        <p:txBody>
          <a:bodyPr>
            <a:normAutofit/>
          </a:bodyPr>
          <a:lstStyle/>
          <a:p>
            <a:pPr>
              <a:buClr>
                <a:schemeClr val="tx2"/>
              </a:buClr>
            </a:pPr>
            <a:r>
              <a:rPr lang="en-US" sz="2200" i="1" dirty="0"/>
              <a:t> </a:t>
            </a:r>
            <a:r>
              <a:rPr lang="en-US" sz="2400" dirty="0"/>
              <a:t>Voluntary placement </a:t>
            </a:r>
          </a:p>
          <a:p>
            <a:pPr lvl="1">
              <a:buClr>
                <a:schemeClr val="tx2"/>
              </a:buClr>
            </a:pPr>
            <a:r>
              <a:rPr lang="en-US" sz="1800" i="1" dirty="0"/>
              <a:t>Voluntary placement is a placement of a person with mental disorders in a psychiatric institution with their </a:t>
            </a:r>
            <a:r>
              <a:rPr lang="en-US" sz="1800" i="1" dirty="0">
                <a:solidFill>
                  <a:srgbClr val="C00000"/>
                </a:solidFill>
              </a:rPr>
              <a:t>written</a:t>
            </a:r>
            <a:r>
              <a:rPr lang="en-US" sz="1800" i="1" dirty="0"/>
              <a:t> consent.                        </a:t>
            </a:r>
            <a:r>
              <a:rPr lang="en-US" sz="1800" i="1" dirty="0">
                <a:solidFill>
                  <a:srgbClr val="008000"/>
                </a:solidFill>
              </a:rPr>
              <a:t>by free will    +    informed   </a:t>
            </a:r>
            <a:r>
              <a:rPr lang="en-US" sz="1800" dirty="0"/>
              <a:t>(Art. 3, Para. 1, Sub-Para 2) </a:t>
            </a:r>
          </a:p>
          <a:p>
            <a:pPr lvl="1">
              <a:buClr>
                <a:schemeClr val="tx2"/>
              </a:buClr>
            </a:pPr>
            <a:r>
              <a:rPr lang="en-US" sz="1800" i="1" dirty="0"/>
              <a:t>A person </a:t>
            </a:r>
            <a:r>
              <a:rPr lang="en-US" sz="1800" i="1" dirty="0">
                <a:solidFill>
                  <a:srgbClr val="008000"/>
                </a:solidFill>
              </a:rPr>
              <a:t>with mental disorders </a:t>
            </a:r>
            <a:r>
              <a:rPr lang="en-US" sz="1800" i="1" dirty="0"/>
              <a:t>can be placed in a psychiatric institution with their </a:t>
            </a:r>
            <a:r>
              <a:rPr lang="en-US" sz="1800" i="1" dirty="0">
                <a:solidFill>
                  <a:srgbClr val="008000"/>
                </a:solidFill>
              </a:rPr>
              <a:t>written consent </a:t>
            </a:r>
            <a:r>
              <a:rPr lang="en-US" sz="1800" i="1" dirty="0"/>
              <a:t>only if their treatment </a:t>
            </a:r>
            <a:r>
              <a:rPr lang="en-US" sz="1800" i="1" dirty="0">
                <a:solidFill>
                  <a:srgbClr val="008000"/>
                </a:solidFill>
              </a:rPr>
              <a:t>cannot be carried out outside such an institution. </a:t>
            </a:r>
            <a:r>
              <a:rPr lang="en-US" sz="1800" dirty="0"/>
              <a:t>(Art. 25 of the APPMD) </a:t>
            </a:r>
          </a:p>
          <a:p>
            <a:pPr>
              <a:buClr>
                <a:schemeClr val="tx2"/>
              </a:buClr>
            </a:pPr>
            <a:endParaRPr lang="en-US" sz="2200" i="1" dirty="0"/>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cxnSp>
        <p:nvCxnSpPr>
          <p:cNvPr id="6" name="Straight Arrow Connector 5">
            <a:extLst>
              <a:ext uri="{FF2B5EF4-FFF2-40B4-BE49-F238E27FC236}">
                <a16:creationId xmlns:a16="http://schemas.microsoft.com/office/drawing/2014/main" id="{7F7B440F-A1C3-42B5-86BD-5CF437ADB27B}"/>
              </a:ext>
            </a:extLst>
          </p:cNvPr>
          <p:cNvCxnSpPr/>
          <p:nvPr/>
        </p:nvCxnSpPr>
        <p:spPr>
          <a:xfrm>
            <a:off x="1743225" y="1904906"/>
            <a:ext cx="9144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85F99D56-20BD-49D4-A500-91F9742F3AA2}"/>
              </a:ext>
            </a:extLst>
          </p:cNvPr>
          <p:cNvSpPr/>
          <p:nvPr/>
        </p:nvSpPr>
        <p:spPr>
          <a:xfrm>
            <a:off x="577514" y="2820644"/>
            <a:ext cx="2538663" cy="456489"/>
          </a:xfrm>
          <a:prstGeom prst="rect">
            <a:avLst/>
          </a:prstGeom>
          <a:ln>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solidFill>
                  <a:srgbClr val="FF6600"/>
                </a:solidFill>
              </a:rPr>
              <a:t>principle of voluntariness</a:t>
            </a:r>
          </a:p>
        </p:txBody>
      </p:sp>
      <p:cxnSp>
        <p:nvCxnSpPr>
          <p:cNvPr id="22" name="Straight Arrow Connector 21">
            <a:extLst>
              <a:ext uri="{FF2B5EF4-FFF2-40B4-BE49-F238E27FC236}">
                <a16:creationId xmlns:a16="http://schemas.microsoft.com/office/drawing/2014/main" id="{734E002B-FD75-460E-B45F-9D8AAF895378}"/>
              </a:ext>
            </a:extLst>
          </p:cNvPr>
          <p:cNvCxnSpPr>
            <a:cxnSpLocks/>
          </p:cNvCxnSpPr>
          <p:nvPr/>
        </p:nvCxnSpPr>
        <p:spPr>
          <a:xfrm>
            <a:off x="3224463" y="3063247"/>
            <a:ext cx="1762621" cy="0"/>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795A9586-14DA-4BDD-9A64-A1B53DF0507E}"/>
              </a:ext>
            </a:extLst>
          </p:cNvPr>
          <p:cNvSpPr txBox="1"/>
          <p:nvPr/>
        </p:nvSpPr>
        <p:spPr>
          <a:xfrm>
            <a:off x="5093477" y="2784936"/>
            <a:ext cx="6632382" cy="3293209"/>
          </a:xfrm>
          <a:prstGeom prst="rect">
            <a:avLst/>
          </a:prstGeom>
          <a:noFill/>
        </p:spPr>
        <p:txBody>
          <a:bodyPr wrap="square" rtlCol="0">
            <a:spAutoFit/>
          </a:bodyPr>
          <a:lstStyle/>
          <a:p>
            <a:pPr marL="285750" indent="-285750">
              <a:buClr>
                <a:srgbClr val="FF6600"/>
              </a:buClr>
              <a:buFont typeface="Wingdings" panose="05000000000000000000" pitchFamily="2" charset="2"/>
              <a:buChar char="§"/>
            </a:pPr>
            <a:r>
              <a:rPr lang="en-US" sz="1600" dirty="0"/>
              <a:t>Tendency – this should be the most common placement</a:t>
            </a:r>
          </a:p>
          <a:p>
            <a:pPr marL="285750" indent="-285750">
              <a:buClr>
                <a:srgbClr val="FF6600"/>
              </a:buClr>
              <a:buFont typeface="Wingdings" panose="05000000000000000000" pitchFamily="2" charset="2"/>
              <a:buChar char="§"/>
            </a:pPr>
            <a:endParaRPr lang="en-US" sz="1600" dirty="0"/>
          </a:p>
          <a:p>
            <a:pPr marL="285750" indent="-285750">
              <a:buClr>
                <a:srgbClr val="FF6600"/>
              </a:buClr>
              <a:buFont typeface="Wingdings" panose="05000000000000000000" pitchFamily="2" charset="2"/>
              <a:buChar char="§"/>
            </a:pPr>
            <a:r>
              <a:rPr lang="en-US" sz="1600" dirty="0"/>
              <a:t>Unnecessary restrictions must not be imposed on the patient's rights</a:t>
            </a:r>
          </a:p>
          <a:p>
            <a:pPr marL="742950" lvl="1" indent="-285750">
              <a:buClr>
                <a:srgbClr val="FF6600"/>
              </a:buClr>
              <a:buFont typeface="Wingdings" panose="05000000000000000000" pitchFamily="2" charset="2"/>
              <a:buChar char="§"/>
            </a:pPr>
            <a:r>
              <a:rPr lang="en-US" sz="1600" dirty="0"/>
              <a:t>exclusion of requesting permission for the patient to move around or </a:t>
            </a:r>
            <a:r>
              <a:rPr lang="en-US" sz="1600" dirty="0" err="1"/>
              <a:t>socialise</a:t>
            </a:r>
            <a:r>
              <a:rPr lang="en-US" sz="1600" dirty="0"/>
              <a:t> with others or otherwise maintain social relationships with others</a:t>
            </a:r>
          </a:p>
          <a:p>
            <a:pPr marL="742950" lvl="1" indent="-285750">
              <a:buClr>
                <a:srgbClr val="FF6600"/>
              </a:buClr>
              <a:buFont typeface="Wingdings" panose="05000000000000000000" pitchFamily="2" charset="2"/>
              <a:buChar char="§"/>
            </a:pPr>
            <a:r>
              <a:rPr lang="en-US" sz="1600" dirty="0"/>
              <a:t>exclusion of unnecessary physical restrictions</a:t>
            </a:r>
          </a:p>
          <a:p>
            <a:pPr marL="742950" lvl="1" indent="-285750">
              <a:buClr>
                <a:srgbClr val="FF6600"/>
              </a:buClr>
              <a:buFont typeface="Wingdings" panose="05000000000000000000" pitchFamily="2" charset="2"/>
              <a:buChar char="§"/>
            </a:pPr>
            <a:endParaRPr lang="en-US" sz="1600" dirty="0"/>
          </a:p>
          <a:p>
            <a:pPr marL="285750" indent="-285750">
              <a:buClr>
                <a:srgbClr val="FF6600"/>
              </a:buClr>
              <a:buFont typeface="Wingdings" panose="05000000000000000000" pitchFamily="2" charset="2"/>
              <a:buChar char="§"/>
            </a:pPr>
            <a:r>
              <a:rPr lang="en-US" sz="1600" dirty="0"/>
              <a:t>Timelines</a:t>
            </a:r>
          </a:p>
          <a:p>
            <a:pPr marL="742950" lvl="1" indent="-285750">
              <a:buClr>
                <a:srgbClr val="FF6600"/>
              </a:buClr>
              <a:buFont typeface="Wingdings" panose="05000000000000000000" pitchFamily="2" charset="2"/>
              <a:buChar char="§"/>
            </a:pPr>
            <a:r>
              <a:rPr lang="en-US" sz="1600" dirty="0"/>
              <a:t>When entering a psychiatric facility</a:t>
            </a:r>
          </a:p>
          <a:p>
            <a:pPr marL="742950" lvl="1" indent="-285750">
              <a:buClr>
                <a:srgbClr val="FF6600"/>
              </a:buClr>
              <a:buFont typeface="Wingdings" panose="05000000000000000000" pitchFamily="2" charset="2"/>
              <a:buChar char="§"/>
            </a:pPr>
            <a:r>
              <a:rPr lang="en-US" sz="1600" dirty="0"/>
              <a:t>As long as the placement lasts</a:t>
            </a:r>
          </a:p>
          <a:p>
            <a:pPr marL="742950" lvl="1" indent="-285750">
              <a:buClr>
                <a:srgbClr val="FF6600"/>
              </a:buClr>
              <a:buFont typeface="Wingdings" panose="05000000000000000000" pitchFamily="2" charset="2"/>
              <a:buChar char="§"/>
            </a:pPr>
            <a:r>
              <a:rPr lang="en-US" sz="1600" dirty="0"/>
              <a:t>The voluntariness ceases to exist</a:t>
            </a:r>
          </a:p>
          <a:p>
            <a:pPr marL="1200150" lvl="2" indent="-285750">
              <a:buClr>
                <a:srgbClr val="FF6600"/>
              </a:buClr>
              <a:buFont typeface="Wingdings" panose="05000000000000000000" pitchFamily="2" charset="2"/>
              <a:buChar char="§"/>
            </a:pPr>
            <a:endParaRPr lang="hr-HR" sz="1600" dirty="0"/>
          </a:p>
        </p:txBody>
      </p:sp>
      <p:cxnSp>
        <p:nvCxnSpPr>
          <p:cNvPr id="27" name="Straight Arrow Connector 26">
            <a:extLst>
              <a:ext uri="{FF2B5EF4-FFF2-40B4-BE49-F238E27FC236}">
                <a16:creationId xmlns:a16="http://schemas.microsoft.com/office/drawing/2014/main" id="{6DE7CFC5-147E-42EF-84C2-1BCCCE7F687F}"/>
              </a:ext>
            </a:extLst>
          </p:cNvPr>
          <p:cNvCxnSpPr>
            <a:cxnSpLocks/>
          </p:cNvCxnSpPr>
          <p:nvPr/>
        </p:nvCxnSpPr>
        <p:spPr>
          <a:xfrm>
            <a:off x="8737746" y="5668662"/>
            <a:ext cx="565484" cy="0"/>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9680183-E70F-45ED-AAEE-460168DFB1BD}"/>
              </a:ext>
            </a:extLst>
          </p:cNvPr>
          <p:cNvSpPr txBox="1"/>
          <p:nvPr/>
        </p:nvSpPr>
        <p:spPr>
          <a:xfrm>
            <a:off x="9303230" y="4920767"/>
            <a:ext cx="2827784" cy="1169551"/>
          </a:xfrm>
          <a:prstGeom prst="rect">
            <a:avLst/>
          </a:prstGeom>
          <a:noFill/>
        </p:spPr>
        <p:txBody>
          <a:bodyPr wrap="square" rtlCol="0">
            <a:spAutoFit/>
          </a:bodyPr>
          <a:lstStyle/>
          <a:p>
            <a:r>
              <a:rPr lang="en-US" sz="1400" dirty="0">
                <a:solidFill>
                  <a:srgbClr val="FF6600"/>
                </a:solidFill>
              </a:rPr>
              <a:t>1) </a:t>
            </a:r>
            <a:r>
              <a:rPr lang="en-US" sz="1400" dirty="0"/>
              <a:t>by withdrawing consent and</a:t>
            </a:r>
          </a:p>
          <a:p>
            <a:r>
              <a:rPr lang="en-US" sz="1400" dirty="0">
                <a:solidFill>
                  <a:srgbClr val="FF6600"/>
                </a:solidFill>
              </a:rPr>
              <a:t>2) </a:t>
            </a:r>
            <a:r>
              <a:rPr lang="en-US" sz="1400" dirty="0"/>
              <a:t>at the moment when the patient's psychological condition worsens, due to which his consent is no longer informed</a:t>
            </a:r>
            <a:endParaRPr lang="hr-HR" sz="1400" dirty="0"/>
          </a:p>
        </p:txBody>
      </p:sp>
      <p:sp>
        <p:nvSpPr>
          <p:cNvPr id="30" name="Rectangle: Rounded Corners 29">
            <a:extLst>
              <a:ext uri="{FF2B5EF4-FFF2-40B4-BE49-F238E27FC236}">
                <a16:creationId xmlns:a16="http://schemas.microsoft.com/office/drawing/2014/main" id="{4DBD35B5-5C27-4E2D-8147-0591B7FC0A3D}"/>
              </a:ext>
            </a:extLst>
          </p:cNvPr>
          <p:cNvSpPr/>
          <p:nvPr/>
        </p:nvSpPr>
        <p:spPr>
          <a:xfrm>
            <a:off x="195675" y="4508966"/>
            <a:ext cx="1437568" cy="64411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VOLUNTARY PLACEMENT </a:t>
            </a:r>
            <a:endParaRPr lang="hr-HR" sz="1600" dirty="0"/>
          </a:p>
        </p:txBody>
      </p:sp>
      <p:sp>
        <p:nvSpPr>
          <p:cNvPr id="31" name="Rectangle: Rounded Corners 30">
            <a:extLst>
              <a:ext uri="{FF2B5EF4-FFF2-40B4-BE49-F238E27FC236}">
                <a16:creationId xmlns:a16="http://schemas.microsoft.com/office/drawing/2014/main" id="{463D126D-6473-46C6-8CFD-0C30D89A4472}"/>
              </a:ext>
            </a:extLst>
          </p:cNvPr>
          <p:cNvSpPr/>
          <p:nvPr/>
        </p:nvSpPr>
        <p:spPr>
          <a:xfrm>
            <a:off x="3355218" y="3581561"/>
            <a:ext cx="1620295" cy="54013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OUTPATIENT TREATMENT</a:t>
            </a:r>
            <a:endParaRPr lang="hr-HR" sz="1600" dirty="0"/>
          </a:p>
        </p:txBody>
      </p:sp>
      <p:sp>
        <p:nvSpPr>
          <p:cNvPr id="32" name="Rectangle: Rounded Corners 31">
            <a:extLst>
              <a:ext uri="{FF2B5EF4-FFF2-40B4-BE49-F238E27FC236}">
                <a16:creationId xmlns:a16="http://schemas.microsoft.com/office/drawing/2014/main" id="{932E8ED5-23EE-4481-B69E-B540C6A46DC9}"/>
              </a:ext>
            </a:extLst>
          </p:cNvPr>
          <p:cNvSpPr/>
          <p:nvPr/>
        </p:nvSpPr>
        <p:spPr>
          <a:xfrm>
            <a:off x="3210999" y="4561886"/>
            <a:ext cx="1762621" cy="55032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INVOLUNTARY DETENTION</a:t>
            </a:r>
          </a:p>
        </p:txBody>
      </p:sp>
      <p:sp>
        <p:nvSpPr>
          <p:cNvPr id="33" name="Rectangle: Rounded Corners 32">
            <a:extLst>
              <a:ext uri="{FF2B5EF4-FFF2-40B4-BE49-F238E27FC236}">
                <a16:creationId xmlns:a16="http://schemas.microsoft.com/office/drawing/2014/main" id="{E2CADE32-E8A1-4BE6-8DFE-C2D489094C2B}"/>
              </a:ext>
            </a:extLst>
          </p:cNvPr>
          <p:cNvSpPr/>
          <p:nvPr/>
        </p:nvSpPr>
        <p:spPr>
          <a:xfrm>
            <a:off x="3313103" y="5626972"/>
            <a:ext cx="1660518" cy="58765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COMPULSORY DETENTION</a:t>
            </a:r>
          </a:p>
        </p:txBody>
      </p:sp>
      <p:cxnSp>
        <p:nvCxnSpPr>
          <p:cNvPr id="34" name="Straight Arrow Connector 33">
            <a:extLst>
              <a:ext uri="{FF2B5EF4-FFF2-40B4-BE49-F238E27FC236}">
                <a16:creationId xmlns:a16="http://schemas.microsoft.com/office/drawing/2014/main" id="{FD52FAB5-F02F-49ED-BC56-5388A505A81C}"/>
              </a:ext>
            </a:extLst>
          </p:cNvPr>
          <p:cNvCxnSpPr>
            <a:cxnSpLocks/>
          </p:cNvCxnSpPr>
          <p:nvPr/>
        </p:nvCxnSpPr>
        <p:spPr>
          <a:xfrm flipV="1">
            <a:off x="1633212" y="3851630"/>
            <a:ext cx="1697942" cy="979397"/>
          </a:xfrm>
          <a:prstGeom prst="straightConnector1">
            <a:avLst/>
          </a:prstGeom>
          <a:ln w="19050">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948FEB47-96B6-4298-A2ED-EF61A99977EA}"/>
              </a:ext>
            </a:extLst>
          </p:cNvPr>
          <p:cNvCxnSpPr>
            <a:cxnSpLocks/>
          </p:cNvCxnSpPr>
          <p:nvPr/>
        </p:nvCxnSpPr>
        <p:spPr>
          <a:xfrm flipV="1">
            <a:off x="1621672" y="4828488"/>
            <a:ext cx="1589327" cy="43842"/>
          </a:xfrm>
          <a:prstGeom prst="straightConnector1">
            <a:avLst/>
          </a:prstGeom>
          <a:ln w="19050">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D34F86D-FCE6-46E3-A241-A6B3674E34D1}"/>
              </a:ext>
            </a:extLst>
          </p:cNvPr>
          <p:cNvCxnSpPr>
            <a:cxnSpLocks/>
            <a:endCxn id="33" idx="1"/>
          </p:cNvCxnSpPr>
          <p:nvPr/>
        </p:nvCxnSpPr>
        <p:spPr>
          <a:xfrm>
            <a:off x="1683454" y="4916505"/>
            <a:ext cx="1629649" cy="1004292"/>
          </a:xfrm>
          <a:prstGeom prst="straightConnector1">
            <a:avLst/>
          </a:prstGeom>
          <a:ln w="19050">
            <a:prstDash val="dash"/>
            <a:tailEnd type="triangle"/>
          </a:ln>
        </p:spPr>
        <p:style>
          <a:lnRef idx="1">
            <a:schemeClr val="accent1"/>
          </a:lnRef>
          <a:fillRef idx="0">
            <a:schemeClr val="accent1"/>
          </a:fillRef>
          <a:effectRef idx="0">
            <a:schemeClr val="accent1"/>
          </a:effectRef>
          <a:fontRef idx="minor">
            <a:schemeClr val="tx1"/>
          </a:fontRef>
        </p:style>
      </p:cxnSp>
      <p:pic>
        <p:nvPicPr>
          <p:cNvPr id="55" name="Picture 54">
            <a:extLst>
              <a:ext uri="{FF2B5EF4-FFF2-40B4-BE49-F238E27FC236}">
                <a16:creationId xmlns:a16="http://schemas.microsoft.com/office/drawing/2014/main" id="{3F36B16C-CC80-4A5C-9EEB-A4647B87C9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3353" y="2445712"/>
            <a:ext cx="1093443" cy="1093443"/>
          </a:xfrm>
          <a:prstGeom prst="rect">
            <a:avLst/>
          </a:prstGeom>
        </p:spPr>
      </p:pic>
      <p:sp>
        <p:nvSpPr>
          <p:cNvPr id="12" name="TextBox 11">
            <a:extLst>
              <a:ext uri="{FF2B5EF4-FFF2-40B4-BE49-F238E27FC236}">
                <a16:creationId xmlns:a16="http://schemas.microsoft.com/office/drawing/2014/main" id="{93FD249D-97E6-4968-8F39-7DD0725F3A78}"/>
              </a:ext>
            </a:extLst>
          </p:cNvPr>
          <p:cNvSpPr txBox="1"/>
          <p:nvPr/>
        </p:nvSpPr>
        <p:spPr>
          <a:xfrm>
            <a:off x="3116177" y="686950"/>
            <a:ext cx="9214884" cy="738664"/>
          </a:xfrm>
          <a:prstGeom prst="rect">
            <a:avLst/>
          </a:prstGeom>
          <a:noFill/>
        </p:spPr>
        <p:txBody>
          <a:bodyPr wrap="square" rtlCol="0">
            <a:spAutoFit/>
          </a:bodyPr>
          <a:lstStyle/>
          <a:p>
            <a:r>
              <a:rPr lang="en-US" sz="1400" dirty="0"/>
              <a:t>a </a:t>
            </a:r>
            <a:r>
              <a:rPr lang="en-US" sz="1400" dirty="0">
                <a:solidFill>
                  <a:srgbClr val="FF6600"/>
                </a:solidFill>
              </a:rPr>
              <a:t>freely given </a:t>
            </a:r>
            <a:r>
              <a:rPr lang="en-US" sz="1400" dirty="0"/>
              <a:t>approval of the person with mental difficulties for conducting a certain medical procedure after receiving the adequate information on </a:t>
            </a:r>
            <a:r>
              <a:rPr lang="en-US" sz="1400" dirty="0">
                <a:solidFill>
                  <a:srgbClr val="FF6600"/>
                </a:solidFill>
              </a:rPr>
              <a:t>purpose</a:t>
            </a:r>
            <a:r>
              <a:rPr lang="en-US" sz="1400" dirty="0"/>
              <a:t>, </a:t>
            </a:r>
            <a:r>
              <a:rPr lang="en-US" sz="1400" dirty="0">
                <a:solidFill>
                  <a:srgbClr val="FF6600"/>
                </a:solidFill>
              </a:rPr>
              <a:t>nature</a:t>
            </a:r>
            <a:r>
              <a:rPr lang="en-US" sz="1400" dirty="0"/>
              <a:t>, </a:t>
            </a:r>
            <a:r>
              <a:rPr lang="en-US" sz="1400" dirty="0">
                <a:solidFill>
                  <a:srgbClr val="FF6600"/>
                </a:solidFill>
              </a:rPr>
              <a:t>consequences</a:t>
            </a:r>
            <a:r>
              <a:rPr lang="en-US" sz="1400" dirty="0"/>
              <a:t>, </a:t>
            </a:r>
            <a:r>
              <a:rPr lang="en-US" sz="1400" dirty="0">
                <a:solidFill>
                  <a:srgbClr val="FF6600"/>
                </a:solidFill>
              </a:rPr>
              <a:t>benefits</a:t>
            </a:r>
            <a:r>
              <a:rPr lang="en-US" sz="1400" dirty="0"/>
              <a:t> and </a:t>
            </a:r>
            <a:r>
              <a:rPr lang="en-US" sz="1400" dirty="0">
                <a:solidFill>
                  <a:srgbClr val="FF6600"/>
                </a:solidFill>
              </a:rPr>
              <a:t>risks</a:t>
            </a:r>
            <a:r>
              <a:rPr lang="en-US" sz="1400" dirty="0"/>
              <a:t> associated with this medical procedure and other treatment possibilities</a:t>
            </a:r>
            <a:endParaRPr lang="hr-HR" sz="1400" dirty="0"/>
          </a:p>
        </p:txBody>
      </p:sp>
      <p:cxnSp>
        <p:nvCxnSpPr>
          <p:cNvPr id="14" name="Straight Arrow Connector 13">
            <a:extLst>
              <a:ext uri="{FF2B5EF4-FFF2-40B4-BE49-F238E27FC236}">
                <a16:creationId xmlns:a16="http://schemas.microsoft.com/office/drawing/2014/main" id="{10283831-DF14-4140-BC00-AB32D99B06BC}"/>
              </a:ext>
            </a:extLst>
          </p:cNvPr>
          <p:cNvCxnSpPr/>
          <p:nvPr/>
        </p:nvCxnSpPr>
        <p:spPr>
          <a:xfrm flipV="1">
            <a:off x="4985191" y="1139490"/>
            <a:ext cx="1670790" cy="716797"/>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4A029A6C-12FB-41F7-98EB-6C6EA32DB520}"/>
              </a:ext>
            </a:extLst>
          </p:cNvPr>
          <p:cNvSpPr txBox="1"/>
          <p:nvPr/>
        </p:nvSpPr>
        <p:spPr>
          <a:xfrm>
            <a:off x="3366789" y="2774692"/>
            <a:ext cx="1512009" cy="584775"/>
          </a:xfrm>
          <a:prstGeom prst="rect">
            <a:avLst/>
          </a:prstGeom>
          <a:noFill/>
        </p:spPr>
        <p:txBody>
          <a:bodyPr wrap="square" rtlCol="0">
            <a:spAutoFit/>
          </a:bodyPr>
          <a:lstStyle/>
          <a:p>
            <a:pPr algn="ctr"/>
            <a:r>
              <a:rPr lang="en-US" sz="1600" dirty="0">
                <a:solidFill>
                  <a:srgbClr val="FF6600"/>
                </a:solidFill>
              </a:rPr>
              <a:t>Informed consent model</a:t>
            </a:r>
            <a:endParaRPr lang="hr-HR" sz="1600" dirty="0">
              <a:solidFill>
                <a:srgbClr val="FF6600"/>
              </a:solidFill>
            </a:endParaRPr>
          </a:p>
        </p:txBody>
      </p:sp>
      <p:cxnSp>
        <p:nvCxnSpPr>
          <p:cNvPr id="26" name="Straight Arrow Connector 25">
            <a:extLst>
              <a:ext uri="{FF2B5EF4-FFF2-40B4-BE49-F238E27FC236}">
                <a16:creationId xmlns:a16="http://schemas.microsoft.com/office/drawing/2014/main" id="{F87F5C11-B950-4FE0-A4A5-B6483F0E42AC}"/>
              </a:ext>
            </a:extLst>
          </p:cNvPr>
          <p:cNvCxnSpPr>
            <a:cxnSpLocks/>
          </p:cNvCxnSpPr>
          <p:nvPr/>
        </p:nvCxnSpPr>
        <p:spPr>
          <a:xfrm flipV="1">
            <a:off x="3366789" y="916553"/>
            <a:ext cx="460932" cy="890469"/>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300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0-#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0-#ppt_w/2"/>
                                          </p:val>
                                        </p:tav>
                                        <p:tav tm="100000">
                                          <p:val>
                                            <p:strVal val="#ppt_x"/>
                                          </p:val>
                                        </p:tav>
                                      </p:tavLst>
                                    </p:anim>
                                    <p:anim calcmode="lin" valueType="num">
                                      <p:cBhvr additive="base">
                                        <p:cTn id="26" dur="500" fill="hold"/>
                                        <p:tgtEl>
                                          <p:spTgt spid="2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25">
                                            <p:txEl>
                                              <p:pRg st="0" end="0"/>
                                            </p:txEl>
                                          </p:spTgt>
                                        </p:tgtEl>
                                        <p:attrNameLst>
                                          <p:attrName>style.visibility</p:attrName>
                                        </p:attrNameLst>
                                      </p:cBhvr>
                                      <p:to>
                                        <p:strVal val="visible"/>
                                      </p:to>
                                    </p:set>
                                    <p:animEffect transition="in" filter="fade">
                                      <p:cBhvr>
                                        <p:cTn id="35" dur="1000"/>
                                        <p:tgtEl>
                                          <p:spTgt spid="25">
                                            <p:txEl>
                                              <p:pRg st="0" end="0"/>
                                            </p:txEl>
                                          </p:spTgt>
                                        </p:tgtEl>
                                      </p:cBhvr>
                                    </p:animEffect>
                                    <p:anim calcmode="lin" valueType="num">
                                      <p:cBhvr>
                                        <p:cTn id="36" dur="1000" fill="hold"/>
                                        <p:tgtEl>
                                          <p:spTgt spid="25">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25">
                                            <p:txEl>
                                              <p:pRg st="2" end="2"/>
                                            </p:txEl>
                                          </p:spTgt>
                                        </p:tgtEl>
                                        <p:attrNameLst>
                                          <p:attrName>style.visibility</p:attrName>
                                        </p:attrNameLst>
                                      </p:cBhvr>
                                      <p:to>
                                        <p:strVal val="visible"/>
                                      </p:to>
                                    </p:set>
                                    <p:animEffect transition="in" filter="fade">
                                      <p:cBhvr>
                                        <p:cTn id="42" dur="1000"/>
                                        <p:tgtEl>
                                          <p:spTgt spid="25">
                                            <p:txEl>
                                              <p:pRg st="2" end="2"/>
                                            </p:txEl>
                                          </p:spTgt>
                                        </p:tgtEl>
                                      </p:cBhvr>
                                    </p:animEffect>
                                    <p:anim calcmode="lin" valueType="num">
                                      <p:cBhvr>
                                        <p:cTn id="43"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25">
                                            <p:txEl>
                                              <p:pRg st="2" end="2"/>
                                            </p:txEl>
                                          </p:spTgt>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5">
                                            <p:txEl>
                                              <p:pRg st="3" end="3"/>
                                            </p:txEl>
                                          </p:spTgt>
                                        </p:tgtEl>
                                        <p:attrNameLst>
                                          <p:attrName>style.visibility</p:attrName>
                                        </p:attrNameLst>
                                      </p:cBhvr>
                                      <p:to>
                                        <p:strVal val="visible"/>
                                      </p:to>
                                    </p:set>
                                    <p:animEffect transition="in" filter="fade">
                                      <p:cBhvr>
                                        <p:cTn id="47" dur="1000"/>
                                        <p:tgtEl>
                                          <p:spTgt spid="25">
                                            <p:txEl>
                                              <p:pRg st="3" end="3"/>
                                            </p:txEl>
                                          </p:spTgt>
                                        </p:tgtEl>
                                      </p:cBhvr>
                                    </p:animEffect>
                                    <p:anim calcmode="lin" valueType="num">
                                      <p:cBhvr>
                                        <p:cTn id="48"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49" dur="1000" fill="hold"/>
                                        <p:tgtEl>
                                          <p:spTgt spid="25">
                                            <p:txEl>
                                              <p:pRg st="3" end="3"/>
                                            </p:txEl>
                                          </p:spTgt>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5">
                                            <p:txEl>
                                              <p:pRg st="4" end="4"/>
                                            </p:txEl>
                                          </p:spTgt>
                                        </p:tgtEl>
                                        <p:attrNameLst>
                                          <p:attrName>style.visibility</p:attrName>
                                        </p:attrNameLst>
                                      </p:cBhvr>
                                      <p:to>
                                        <p:strVal val="visible"/>
                                      </p:to>
                                    </p:set>
                                    <p:animEffect transition="in" filter="fade">
                                      <p:cBhvr>
                                        <p:cTn id="52" dur="1000"/>
                                        <p:tgtEl>
                                          <p:spTgt spid="25">
                                            <p:txEl>
                                              <p:pRg st="4" end="4"/>
                                            </p:txEl>
                                          </p:spTgt>
                                        </p:tgtEl>
                                      </p:cBhvr>
                                    </p:animEffect>
                                    <p:anim calcmode="lin" valueType="num">
                                      <p:cBhvr>
                                        <p:cTn id="53" dur="1000" fill="hold"/>
                                        <p:tgtEl>
                                          <p:spTgt spid="25">
                                            <p:txEl>
                                              <p:pRg st="4" end="4"/>
                                            </p:txEl>
                                          </p:spTgt>
                                        </p:tgtEl>
                                        <p:attrNameLst>
                                          <p:attrName>ppt_x</p:attrName>
                                        </p:attrNameLst>
                                      </p:cBhvr>
                                      <p:tavLst>
                                        <p:tav tm="0">
                                          <p:val>
                                            <p:strVal val="#ppt_x"/>
                                          </p:val>
                                        </p:tav>
                                        <p:tav tm="100000">
                                          <p:val>
                                            <p:strVal val="#ppt_x"/>
                                          </p:val>
                                        </p:tav>
                                      </p:tavLst>
                                    </p:anim>
                                    <p:anim calcmode="lin" valueType="num">
                                      <p:cBhvr>
                                        <p:cTn id="54" dur="1000" fill="hold"/>
                                        <p:tgtEl>
                                          <p:spTgt spid="2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7" presetClass="entr" presetSubtype="0" fill="hold" nodeType="clickEffect">
                                  <p:stCondLst>
                                    <p:cond delay="0"/>
                                  </p:stCondLst>
                                  <p:childTnLst>
                                    <p:set>
                                      <p:cBhvr>
                                        <p:cTn id="58" dur="1" fill="hold">
                                          <p:stCondLst>
                                            <p:cond delay="0"/>
                                          </p:stCondLst>
                                        </p:cTn>
                                        <p:tgtEl>
                                          <p:spTgt spid="25">
                                            <p:txEl>
                                              <p:pRg st="6" end="6"/>
                                            </p:txEl>
                                          </p:spTgt>
                                        </p:tgtEl>
                                        <p:attrNameLst>
                                          <p:attrName>style.visibility</p:attrName>
                                        </p:attrNameLst>
                                      </p:cBhvr>
                                      <p:to>
                                        <p:strVal val="visible"/>
                                      </p:to>
                                    </p:set>
                                    <p:animEffect transition="in" filter="fade">
                                      <p:cBhvr>
                                        <p:cTn id="59" dur="1000"/>
                                        <p:tgtEl>
                                          <p:spTgt spid="25">
                                            <p:txEl>
                                              <p:pRg st="6" end="6"/>
                                            </p:txEl>
                                          </p:spTgt>
                                        </p:tgtEl>
                                      </p:cBhvr>
                                    </p:animEffect>
                                    <p:anim calcmode="lin" valueType="num">
                                      <p:cBhvr>
                                        <p:cTn id="60" dur="1000" fill="hold"/>
                                        <p:tgtEl>
                                          <p:spTgt spid="25">
                                            <p:txEl>
                                              <p:pRg st="6" end="6"/>
                                            </p:txEl>
                                          </p:spTgt>
                                        </p:tgtEl>
                                        <p:attrNameLst>
                                          <p:attrName>ppt_x</p:attrName>
                                        </p:attrNameLst>
                                      </p:cBhvr>
                                      <p:tavLst>
                                        <p:tav tm="0">
                                          <p:val>
                                            <p:strVal val="#ppt_x"/>
                                          </p:val>
                                        </p:tav>
                                        <p:tav tm="100000">
                                          <p:val>
                                            <p:strVal val="#ppt_x"/>
                                          </p:val>
                                        </p:tav>
                                      </p:tavLst>
                                    </p:anim>
                                    <p:anim calcmode="lin" valueType="num">
                                      <p:cBhvr>
                                        <p:cTn id="61" dur="1000" fill="hold"/>
                                        <p:tgtEl>
                                          <p:spTgt spid="25">
                                            <p:txEl>
                                              <p:pRg st="6" end="6"/>
                                            </p:txEl>
                                          </p:spTgt>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25">
                                            <p:txEl>
                                              <p:pRg st="7" end="7"/>
                                            </p:txEl>
                                          </p:spTgt>
                                        </p:tgtEl>
                                        <p:attrNameLst>
                                          <p:attrName>style.visibility</p:attrName>
                                        </p:attrNameLst>
                                      </p:cBhvr>
                                      <p:to>
                                        <p:strVal val="visible"/>
                                      </p:to>
                                    </p:set>
                                    <p:animEffect transition="in" filter="fade">
                                      <p:cBhvr>
                                        <p:cTn id="64" dur="1000"/>
                                        <p:tgtEl>
                                          <p:spTgt spid="25">
                                            <p:txEl>
                                              <p:pRg st="7" end="7"/>
                                            </p:txEl>
                                          </p:spTgt>
                                        </p:tgtEl>
                                      </p:cBhvr>
                                    </p:animEffect>
                                    <p:anim calcmode="lin" valueType="num">
                                      <p:cBhvr>
                                        <p:cTn id="65" dur="1000" fill="hold"/>
                                        <p:tgtEl>
                                          <p:spTgt spid="25">
                                            <p:txEl>
                                              <p:pRg st="7" end="7"/>
                                            </p:txEl>
                                          </p:spTgt>
                                        </p:tgtEl>
                                        <p:attrNameLst>
                                          <p:attrName>ppt_x</p:attrName>
                                        </p:attrNameLst>
                                      </p:cBhvr>
                                      <p:tavLst>
                                        <p:tav tm="0">
                                          <p:val>
                                            <p:strVal val="#ppt_x"/>
                                          </p:val>
                                        </p:tav>
                                        <p:tav tm="100000">
                                          <p:val>
                                            <p:strVal val="#ppt_x"/>
                                          </p:val>
                                        </p:tav>
                                      </p:tavLst>
                                    </p:anim>
                                    <p:anim calcmode="lin" valueType="num">
                                      <p:cBhvr>
                                        <p:cTn id="66" dur="1000" fill="hold"/>
                                        <p:tgtEl>
                                          <p:spTgt spid="25">
                                            <p:txEl>
                                              <p:pRg st="7" end="7"/>
                                            </p:txEl>
                                          </p:spTgt>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25">
                                            <p:txEl>
                                              <p:pRg st="8" end="8"/>
                                            </p:txEl>
                                          </p:spTgt>
                                        </p:tgtEl>
                                        <p:attrNameLst>
                                          <p:attrName>style.visibility</p:attrName>
                                        </p:attrNameLst>
                                      </p:cBhvr>
                                      <p:to>
                                        <p:strVal val="visible"/>
                                      </p:to>
                                    </p:set>
                                    <p:animEffect transition="in" filter="fade">
                                      <p:cBhvr>
                                        <p:cTn id="69" dur="1000"/>
                                        <p:tgtEl>
                                          <p:spTgt spid="25">
                                            <p:txEl>
                                              <p:pRg st="8" end="8"/>
                                            </p:txEl>
                                          </p:spTgt>
                                        </p:tgtEl>
                                      </p:cBhvr>
                                    </p:animEffect>
                                    <p:anim calcmode="lin" valueType="num">
                                      <p:cBhvr>
                                        <p:cTn id="70" dur="1000" fill="hold"/>
                                        <p:tgtEl>
                                          <p:spTgt spid="25">
                                            <p:txEl>
                                              <p:pRg st="8" end="8"/>
                                            </p:txEl>
                                          </p:spTgt>
                                        </p:tgtEl>
                                        <p:attrNameLst>
                                          <p:attrName>ppt_x</p:attrName>
                                        </p:attrNameLst>
                                      </p:cBhvr>
                                      <p:tavLst>
                                        <p:tav tm="0">
                                          <p:val>
                                            <p:strVal val="#ppt_x"/>
                                          </p:val>
                                        </p:tav>
                                        <p:tav tm="100000">
                                          <p:val>
                                            <p:strVal val="#ppt_x"/>
                                          </p:val>
                                        </p:tav>
                                      </p:tavLst>
                                    </p:anim>
                                    <p:anim calcmode="lin" valueType="num">
                                      <p:cBhvr>
                                        <p:cTn id="71" dur="1000" fill="hold"/>
                                        <p:tgtEl>
                                          <p:spTgt spid="25">
                                            <p:txEl>
                                              <p:pRg st="8" end="8"/>
                                            </p:txEl>
                                          </p:spTgt>
                                        </p:tgtEl>
                                        <p:attrNameLst>
                                          <p:attrName>ppt_y</p:attrName>
                                        </p:attrNameLst>
                                      </p:cBhvr>
                                      <p:tavLst>
                                        <p:tav tm="0">
                                          <p:val>
                                            <p:strVal val="#ppt_y-.1"/>
                                          </p:val>
                                        </p:tav>
                                        <p:tav tm="100000">
                                          <p:val>
                                            <p:strVal val="#ppt_y"/>
                                          </p:val>
                                        </p:tav>
                                      </p:tavLst>
                                    </p:anim>
                                  </p:childTnLst>
                                </p:cTn>
                              </p:par>
                              <p:par>
                                <p:cTn id="72" presetID="47" presetClass="entr" presetSubtype="0" fill="hold" nodeType="withEffect">
                                  <p:stCondLst>
                                    <p:cond delay="0"/>
                                  </p:stCondLst>
                                  <p:childTnLst>
                                    <p:set>
                                      <p:cBhvr>
                                        <p:cTn id="73" dur="1" fill="hold">
                                          <p:stCondLst>
                                            <p:cond delay="0"/>
                                          </p:stCondLst>
                                        </p:cTn>
                                        <p:tgtEl>
                                          <p:spTgt spid="25">
                                            <p:txEl>
                                              <p:pRg st="9" end="9"/>
                                            </p:txEl>
                                          </p:spTgt>
                                        </p:tgtEl>
                                        <p:attrNameLst>
                                          <p:attrName>style.visibility</p:attrName>
                                        </p:attrNameLst>
                                      </p:cBhvr>
                                      <p:to>
                                        <p:strVal val="visible"/>
                                      </p:to>
                                    </p:set>
                                    <p:animEffect transition="in" filter="fade">
                                      <p:cBhvr>
                                        <p:cTn id="74" dur="1000"/>
                                        <p:tgtEl>
                                          <p:spTgt spid="25">
                                            <p:txEl>
                                              <p:pRg st="9" end="9"/>
                                            </p:txEl>
                                          </p:spTgt>
                                        </p:tgtEl>
                                      </p:cBhvr>
                                    </p:animEffect>
                                    <p:anim calcmode="lin" valueType="num">
                                      <p:cBhvr>
                                        <p:cTn id="75" dur="1000" fill="hold"/>
                                        <p:tgtEl>
                                          <p:spTgt spid="25">
                                            <p:txEl>
                                              <p:pRg st="9" end="9"/>
                                            </p:txEl>
                                          </p:spTgt>
                                        </p:tgtEl>
                                        <p:attrNameLst>
                                          <p:attrName>ppt_x</p:attrName>
                                        </p:attrNameLst>
                                      </p:cBhvr>
                                      <p:tavLst>
                                        <p:tav tm="0">
                                          <p:val>
                                            <p:strVal val="#ppt_x"/>
                                          </p:val>
                                        </p:tav>
                                        <p:tav tm="100000">
                                          <p:val>
                                            <p:strVal val="#ppt_x"/>
                                          </p:val>
                                        </p:tav>
                                      </p:tavLst>
                                    </p:anim>
                                    <p:anim calcmode="lin" valueType="num">
                                      <p:cBhvr>
                                        <p:cTn id="76" dur="1000" fill="hold"/>
                                        <p:tgtEl>
                                          <p:spTgt spid="2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nodeType="click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500" fill="hold"/>
                                        <p:tgtEl>
                                          <p:spTgt spid="27"/>
                                        </p:tgtEl>
                                        <p:attrNameLst>
                                          <p:attrName>ppt_x</p:attrName>
                                        </p:attrNameLst>
                                      </p:cBhvr>
                                      <p:tavLst>
                                        <p:tav tm="0">
                                          <p:val>
                                            <p:strVal val="0-#ppt_w/2"/>
                                          </p:val>
                                        </p:tav>
                                        <p:tav tm="100000">
                                          <p:val>
                                            <p:strVal val="#ppt_x"/>
                                          </p:val>
                                        </p:tav>
                                      </p:tavLst>
                                    </p:anim>
                                    <p:anim calcmode="lin" valueType="num">
                                      <p:cBhvr additive="base">
                                        <p:cTn id="82" dur="500" fill="hold"/>
                                        <p:tgtEl>
                                          <p:spTgt spid="27"/>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500" fill="hold"/>
                                        <p:tgtEl>
                                          <p:spTgt spid="28"/>
                                        </p:tgtEl>
                                        <p:attrNameLst>
                                          <p:attrName>ppt_x</p:attrName>
                                        </p:attrNameLst>
                                      </p:cBhvr>
                                      <p:tavLst>
                                        <p:tav tm="0">
                                          <p:val>
                                            <p:strVal val="0-#ppt_w/2"/>
                                          </p:val>
                                        </p:tav>
                                        <p:tav tm="100000">
                                          <p:val>
                                            <p:strVal val="#ppt_x"/>
                                          </p:val>
                                        </p:tav>
                                      </p:tavLst>
                                    </p:anim>
                                    <p:anim calcmode="lin" valueType="num">
                                      <p:cBhvr additive="base">
                                        <p:cTn id="86"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additive="base">
                                        <p:cTn id="91" dur="500" fill="hold"/>
                                        <p:tgtEl>
                                          <p:spTgt spid="30"/>
                                        </p:tgtEl>
                                        <p:attrNameLst>
                                          <p:attrName>ppt_x</p:attrName>
                                        </p:attrNameLst>
                                      </p:cBhvr>
                                      <p:tavLst>
                                        <p:tav tm="0">
                                          <p:val>
                                            <p:strVal val="0-#ppt_w/2"/>
                                          </p:val>
                                        </p:tav>
                                        <p:tav tm="100000">
                                          <p:val>
                                            <p:strVal val="#ppt_x"/>
                                          </p:val>
                                        </p:tav>
                                      </p:tavLst>
                                    </p:anim>
                                    <p:anim calcmode="lin" valueType="num">
                                      <p:cBhvr additive="base">
                                        <p:cTn id="92" dur="500" fill="hold"/>
                                        <p:tgtEl>
                                          <p:spTgt spid="30"/>
                                        </p:tgtEl>
                                        <p:attrNameLst>
                                          <p:attrName>ppt_y</p:attrName>
                                        </p:attrNameLst>
                                      </p:cBhvr>
                                      <p:tavLst>
                                        <p:tav tm="0">
                                          <p:val>
                                            <p:strVal val="#ppt_y"/>
                                          </p:val>
                                        </p:tav>
                                        <p:tav tm="100000">
                                          <p:val>
                                            <p:strVal val="#ppt_y"/>
                                          </p:val>
                                        </p:tav>
                                      </p:tavLst>
                                    </p:anim>
                                  </p:childTnLst>
                                </p:cTn>
                              </p:par>
                              <p:par>
                                <p:cTn id="93" presetID="2" presetClass="entr" presetSubtype="8" fill="hold"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0-#ppt_w/2"/>
                                          </p:val>
                                        </p:tav>
                                        <p:tav tm="100000">
                                          <p:val>
                                            <p:strVal val="#ppt_x"/>
                                          </p:val>
                                        </p:tav>
                                      </p:tavLst>
                                    </p:anim>
                                    <p:anim calcmode="lin" valueType="num">
                                      <p:cBhvr additive="base">
                                        <p:cTn id="96" dur="5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fill="hold"/>
                                        <p:tgtEl>
                                          <p:spTgt spid="35"/>
                                        </p:tgtEl>
                                        <p:attrNameLst>
                                          <p:attrName>ppt_x</p:attrName>
                                        </p:attrNameLst>
                                      </p:cBhvr>
                                      <p:tavLst>
                                        <p:tav tm="0">
                                          <p:val>
                                            <p:strVal val="0-#ppt_w/2"/>
                                          </p:val>
                                        </p:tav>
                                        <p:tav tm="100000">
                                          <p:val>
                                            <p:strVal val="#ppt_x"/>
                                          </p:val>
                                        </p:tav>
                                      </p:tavLst>
                                    </p:anim>
                                    <p:anim calcmode="lin" valueType="num">
                                      <p:cBhvr additive="base">
                                        <p:cTn id="100" dur="500" fill="hold"/>
                                        <p:tgtEl>
                                          <p:spTgt spid="35"/>
                                        </p:tgtEl>
                                        <p:attrNameLst>
                                          <p:attrName>ppt_y</p:attrName>
                                        </p:attrNameLst>
                                      </p:cBhvr>
                                      <p:tavLst>
                                        <p:tav tm="0">
                                          <p:val>
                                            <p:strVal val="#ppt_y"/>
                                          </p:val>
                                        </p:tav>
                                        <p:tav tm="100000">
                                          <p:val>
                                            <p:strVal val="#ppt_y"/>
                                          </p:val>
                                        </p:tav>
                                      </p:tavLst>
                                    </p:anim>
                                  </p:childTnLst>
                                </p:cTn>
                              </p:par>
                              <p:par>
                                <p:cTn id="101" presetID="2" presetClass="entr" presetSubtype="8" fill="hold" nodeType="with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0-#ppt_w/2"/>
                                          </p:val>
                                        </p:tav>
                                        <p:tav tm="100000">
                                          <p:val>
                                            <p:strVal val="#ppt_x"/>
                                          </p:val>
                                        </p:tav>
                                      </p:tavLst>
                                    </p:anim>
                                    <p:anim calcmode="lin" valueType="num">
                                      <p:cBhvr additive="base">
                                        <p:cTn id="104" dur="500" fill="hold"/>
                                        <p:tgtEl>
                                          <p:spTgt spid="3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 calcmode="lin" valueType="num">
                                      <p:cBhvr additive="base">
                                        <p:cTn id="107" dur="500" fill="hold"/>
                                        <p:tgtEl>
                                          <p:spTgt spid="31"/>
                                        </p:tgtEl>
                                        <p:attrNameLst>
                                          <p:attrName>ppt_x</p:attrName>
                                        </p:attrNameLst>
                                      </p:cBhvr>
                                      <p:tavLst>
                                        <p:tav tm="0">
                                          <p:val>
                                            <p:strVal val="0-#ppt_w/2"/>
                                          </p:val>
                                        </p:tav>
                                        <p:tav tm="100000">
                                          <p:val>
                                            <p:strVal val="#ppt_x"/>
                                          </p:val>
                                        </p:tav>
                                      </p:tavLst>
                                    </p:anim>
                                    <p:anim calcmode="lin" valueType="num">
                                      <p:cBhvr additive="base">
                                        <p:cTn id="108" dur="500" fill="hold"/>
                                        <p:tgtEl>
                                          <p:spTgt spid="31"/>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32"/>
                                        </p:tgtEl>
                                        <p:attrNameLst>
                                          <p:attrName>style.visibility</p:attrName>
                                        </p:attrNameLst>
                                      </p:cBhvr>
                                      <p:to>
                                        <p:strVal val="visible"/>
                                      </p:to>
                                    </p:set>
                                    <p:anim calcmode="lin" valueType="num">
                                      <p:cBhvr additive="base">
                                        <p:cTn id="111" dur="500" fill="hold"/>
                                        <p:tgtEl>
                                          <p:spTgt spid="32"/>
                                        </p:tgtEl>
                                        <p:attrNameLst>
                                          <p:attrName>ppt_x</p:attrName>
                                        </p:attrNameLst>
                                      </p:cBhvr>
                                      <p:tavLst>
                                        <p:tav tm="0">
                                          <p:val>
                                            <p:strVal val="0-#ppt_w/2"/>
                                          </p:val>
                                        </p:tav>
                                        <p:tav tm="100000">
                                          <p:val>
                                            <p:strVal val="#ppt_x"/>
                                          </p:val>
                                        </p:tav>
                                      </p:tavLst>
                                    </p:anim>
                                    <p:anim calcmode="lin" valueType="num">
                                      <p:cBhvr additive="base">
                                        <p:cTn id="112" dur="500" fill="hold"/>
                                        <p:tgtEl>
                                          <p:spTgt spid="32"/>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500" fill="hold"/>
                                        <p:tgtEl>
                                          <p:spTgt spid="33"/>
                                        </p:tgtEl>
                                        <p:attrNameLst>
                                          <p:attrName>ppt_x</p:attrName>
                                        </p:attrNameLst>
                                      </p:cBhvr>
                                      <p:tavLst>
                                        <p:tav tm="0">
                                          <p:val>
                                            <p:strVal val="0-#ppt_w/2"/>
                                          </p:val>
                                        </p:tav>
                                        <p:tav tm="100000">
                                          <p:val>
                                            <p:strVal val="#ppt_x"/>
                                          </p:val>
                                        </p:tav>
                                      </p:tavLst>
                                    </p:anim>
                                    <p:anim calcmode="lin" valueType="num">
                                      <p:cBhvr additive="base">
                                        <p:cTn id="11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8" grpId="0"/>
      <p:bldP spid="30" grpId="0" animBg="1"/>
      <p:bldP spid="31" grpId="0" animBg="1"/>
      <p:bldP spid="32" grpId="0" animBg="1"/>
      <p:bldP spid="33" grpId="0" animBg="1"/>
      <p:bldP spid="12"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47795" y="84389"/>
            <a:ext cx="11704675" cy="614915"/>
          </a:xfrm>
        </p:spPr>
        <p:txBody>
          <a:bodyPr>
            <a:normAutofit/>
          </a:bodyPr>
          <a:lstStyle/>
          <a:p>
            <a:r>
              <a:rPr lang="en-US" sz="2600" b="1" dirty="0">
                <a:solidFill>
                  <a:schemeClr val="tx2"/>
                </a:solidFill>
              </a:rPr>
              <a:t>Models of Placement of a Non-Delinquent in a Psychiatric Institution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951207"/>
            <a:ext cx="11791121" cy="51709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60986" y="1603989"/>
            <a:ext cx="12070028" cy="4712663"/>
          </a:xfrm>
        </p:spPr>
        <p:txBody>
          <a:bodyPr>
            <a:normAutofit/>
          </a:bodyPr>
          <a:lstStyle/>
          <a:p>
            <a:pPr>
              <a:buClr>
                <a:schemeClr val="tx2"/>
              </a:buClr>
            </a:pPr>
            <a:r>
              <a:rPr lang="en-US" sz="1800" i="1" dirty="0"/>
              <a:t>Involuntary detention is a placement in a mental health facility of a person with </a:t>
            </a:r>
            <a:r>
              <a:rPr lang="en-US" sz="1800" i="1" dirty="0">
                <a:solidFill>
                  <a:schemeClr val="accent1">
                    <a:lumMod val="75000"/>
                  </a:schemeClr>
                </a:solidFill>
              </a:rPr>
              <a:t>severe</a:t>
            </a:r>
            <a:r>
              <a:rPr lang="en-US" sz="1800" i="1" dirty="0"/>
              <a:t> mental disorders who is </a:t>
            </a:r>
            <a:r>
              <a:rPr lang="en-US" sz="1800" i="1" dirty="0">
                <a:solidFill>
                  <a:schemeClr val="accent1">
                    <a:lumMod val="75000"/>
                  </a:schemeClr>
                </a:solidFill>
              </a:rPr>
              <a:t>incapable of giving consent</a:t>
            </a:r>
            <a:r>
              <a:rPr lang="en-US" sz="1800" i="1" dirty="0"/>
              <a:t>, so that written consent is given instead by </a:t>
            </a:r>
            <a:r>
              <a:rPr lang="en-US" sz="1800" i="1" dirty="0">
                <a:solidFill>
                  <a:schemeClr val="accent1">
                    <a:lumMod val="75000"/>
                  </a:schemeClr>
                </a:solidFill>
              </a:rPr>
              <a:t>an agent for healthcare decisions </a:t>
            </a:r>
            <a:r>
              <a:rPr lang="en-US" sz="1800" i="1" dirty="0"/>
              <a:t>or </a:t>
            </a:r>
            <a:r>
              <a:rPr lang="en-US" sz="1800" i="1" dirty="0">
                <a:solidFill>
                  <a:schemeClr val="accent1">
                    <a:lumMod val="75000"/>
                  </a:schemeClr>
                </a:solidFill>
              </a:rPr>
              <a:t>legal representative</a:t>
            </a:r>
            <a:r>
              <a:rPr lang="en-US" sz="1800" i="1" dirty="0"/>
              <a:t>. </a:t>
            </a:r>
            <a:r>
              <a:rPr lang="en-US" sz="1800" dirty="0"/>
              <a:t>(Art. 3, Para. 1, Sub-Para 16) </a:t>
            </a:r>
          </a:p>
          <a:p>
            <a:pPr lvl="1">
              <a:buClr>
                <a:schemeClr val="tx2"/>
              </a:buClr>
            </a:pPr>
            <a:endParaRPr lang="en-US" sz="1800" dirty="0"/>
          </a:p>
          <a:p>
            <a:pPr lvl="1">
              <a:buClr>
                <a:schemeClr val="tx2"/>
              </a:buClr>
            </a:pPr>
            <a:endParaRPr lang="en-US" sz="1800" dirty="0"/>
          </a:p>
          <a:p>
            <a:pPr>
              <a:buClr>
                <a:schemeClr val="tx2"/>
              </a:buClr>
            </a:pPr>
            <a:endParaRPr lang="en-US" sz="2200" i="1" dirty="0"/>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TextBox 2">
            <a:extLst>
              <a:ext uri="{FF2B5EF4-FFF2-40B4-BE49-F238E27FC236}">
                <a16:creationId xmlns:a16="http://schemas.microsoft.com/office/drawing/2014/main" id="{FB99827B-1AEA-448B-A74C-252EADBF2ABD}"/>
              </a:ext>
            </a:extLst>
          </p:cNvPr>
          <p:cNvSpPr txBox="1"/>
          <p:nvPr/>
        </p:nvSpPr>
        <p:spPr>
          <a:xfrm>
            <a:off x="3513339" y="799911"/>
            <a:ext cx="7216629" cy="523220"/>
          </a:xfrm>
          <a:prstGeom prst="rect">
            <a:avLst/>
          </a:prstGeom>
          <a:noFill/>
        </p:spPr>
        <p:txBody>
          <a:bodyPr wrap="square" rtlCol="0">
            <a:spAutoFit/>
          </a:bodyPr>
          <a:lstStyle/>
          <a:p>
            <a:r>
              <a:rPr lang="en-US" sz="1400" dirty="0">
                <a:solidFill>
                  <a:schemeClr val="accent1">
                    <a:lumMod val="75000"/>
                  </a:schemeClr>
                </a:solidFill>
              </a:rPr>
              <a:t>A severe mental disorder </a:t>
            </a:r>
            <a:r>
              <a:rPr lang="en-US" sz="1400" dirty="0"/>
              <a:t>is a mental disorder that is so severe in nature or intensity that it limits or interferes with a person's mental functioning to the point of requiring psychiatric assistance.</a:t>
            </a:r>
            <a:endParaRPr lang="hr-HR" sz="1400" dirty="0"/>
          </a:p>
        </p:txBody>
      </p:sp>
      <p:sp>
        <p:nvSpPr>
          <p:cNvPr id="11" name="TextBox 10">
            <a:extLst>
              <a:ext uri="{FF2B5EF4-FFF2-40B4-BE49-F238E27FC236}">
                <a16:creationId xmlns:a16="http://schemas.microsoft.com/office/drawing/2014/main" id="{B6480269-99E8-4376-9F70-952BD12E749A}"/>
              </a:ext>
            </a:extLst>
          </p:cNvPr>
          <p:cNvSpPr txBox="1"/>
          <p:nvPr/>
        </p:nvSpPr>
        <p:spPr>
          <a:xfrm>
            <a:off x="130377" y="830034"/>
            <a:ext cx="3183628" cy="461665"/>
          </a:xfrm>
          <a:prstGeom prst="rect">
            <a:avLst/>
          </a:prstGeom>
          <a:noFill/>
        </p:spPr>
        <p:txBody>
          <a:bodyPr wrap="none" rtlCol="0">
            <a:spAutoFit/>
          </a:bodyPr>
          <a:lstStyle/>
          <a:p>
            <a:pPr marL="285750" indent="-285750">
              <a:buClr>
                <a:schemeClr val="accent1">
                  <a:lumMod val="75000"/>
                </a:schemeClr>
              </a:buClr>
              <a:buFont typeface="Arial" panose="020B0604020202020204" pitchFamily="34" charset="0"/>
              <a:buChar char="•"/>
            </a:pPr>
            <a:r>
              <a:rPr lang="en-US" sz="2400" dirty="0"/>
              <a:t>Involuntary detention</a:t>
            </a:r>
          </a:p>
        </p:txBody>
      </p:sp>
      <p:cxnSp>
        <p:nvCxnSpPr>
          <p:cNvPr id="13" name="Straight Arrow Connector 12">
            <a:extLst>
              <a:ext uri="{FF2B5EF4-FFF2-40B4-BE49-F238E27FC236}">
                <a16:creationId xmlns:a16="http://schemas.microsoft.com/office/drawing/2014/main" id="{425D5137-19BF-47A8-B7F9-905A5781B769}"/>
              </a:ext>
            </a:extLst>
          </p:cNvPr>
          <p:cNvCxnSpPr>
            <a:cxnSpLocks/>
          </p:cNvCxnSpPr>
          <p:nvPr/>
        </p:nvCxnSpPr>
        <p:spPr>
          <a:xfrm flipH="1" flipV="1">
            <a:off x="7121653" y="1287244"/>
            <a:ext cx="1071852" cy="3691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5A0C8CA5-4B50-4B45-AF00-A4A0B646D8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0997909" y="159666"/>
            <a:ext cx="933365" cy="1244487"/>
          </a:xfrm>
          <a:prstGeom prst="rect">
            <a:avLst/>
          </a:prstGeom>
        </p:spPr>
      </p:pic>
      <p:sp>
        <p:nvSpPr>
          <p:cNvPr id="16" name="TextBox 15">
            <a:extLst>
              <a:ext uri="{FF2B5EF4-FFF2-40B4-BE49-F238E27FC236}">
                <a16:creationId xmlns:a16="http://schemas.microsoft.com/office/drawing/2014/main" id="{0B5D7E1D-E5D8-48D0-B740-AB528803CF0D}"/>
              </a:ext>
            </a:extLst>
          </p:cNvPr>
          <p:cNvSpPr txBox="1"/>
          <p:nvPr/>
        </p:nvSpPr>
        <p:spPr>
          <a:xfrm>
            <a:off x="7495953" y="2474870"/>
            <a:ext cx="4675814" cy="954107"/>
          </a:xfrm>
          <a:prstGeom prst="rect">
            <a:avLst/>
          </a:prstGeom>
          <a:noFill/>
        </p:spPr>
        <p:txBody>
          <a:bodyPr wrap="square" rtlCol="0">
            <a:spAutoFit/>
          </a:bodyPr>
          <a:lstStyle/>
          <a:p>
            <a:r>
              <a:rPr lang="en-US" sz="1400" dirty="0"/>
              <a:t>A person of legal age and capacity who is authorized to give or withhold consent to certain medical procedures provided for by law in place of a mentally incapacitated person whom he or she has authorized to do so by an advance directive.</a:t>
            </a:r>
            <a:endParaRPr lang="hr-HR" sz="1400" dirty="0"/>
          </a:p>
        </p:txBody>
      </p:sp>
      <p:cxnSp>
        <p:nvCxnSpPr>
          <p:cNvPr id="18" name="Straight Arrow Connector 17">
            <a:extLst>
              <a:ext uri="{FF2B5EF4-FFF2-40B4-BE49-F238E27FC236}">
                <a16:creationId xmlns:a16="http://schemas.microsoft.com/office/drawing/2014/main" id="{0B3AF2A0-D5A0-4DE1-A53B-F7F274D769A4}"/>
              </a:ext>
            </a:extLst>
          </p:cNvPr>
          <p:cNvCxnSpPr/>
          <p:nvPr/>
        </p:nvCxnSpPr>
        <p:spPr>
          <a:xfrm>
            <a:off x="7121653" y="2142051"/>
            <a:ext cx="1215189" cy="3584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683105AD-AD56-4165-979C-519E343E98AA}"/>
              </a:ext>
            </a:extLst>
          </p:cNvPr>
          <p:cNvSpPr txBox="1"/>
          <p:nvPr/>
        </p:nvSpPr>
        <p:spPr>
          <a:xfrm>
            <a:off x="93252" y="2712069"/>
            <a:ext cx="4875951" cy="3293209"/>
          </a:xfrm>
          <a:prstGeom prst="rect">
            <a:avLst/>
          </a:prstGeom>
          <a:noFill/>
        </p:spPr>
        <p:txBody>
          <a:bodyPr wrap="square" rtlCol="0">
            <a:spAutoFit/>
          </a:bodyPr>
          <a:lstStyle/>
          <a:p>
            <a:pPr marL="285750" indent="-285750">
              <a:buClr>
                <a:schemeClr val="tx2"/>
              </a:buClr>
              <a:buFont typeface="Wingdings" panose="05000000000000000000" pitchFamily="2" charset="2"/>
              <a:buChar char="§"/>
            </a:pPr>
            <a:r>
              <a:rPr lang="en-US" sz="1600" dirty="0"/>
              <a:t>The mental health facility is required to </a:t>
            </a:r>
            <a:r>
              <a:rPr lang="en-US" sz="1600" dirty="0">
                <a:solidFill>
                  <a:srgbClr val="FF6600"/>
                </a:solidFill>
              </a:rPr>
              <a:t>notify the Ombudsman for Persons with Disabilities </a:t>
            </a:r>
            <a:r>
              <a:rPr lang="en-US" sz="1600" dirty="0"/>
              <a:t>of an involuntary detention </a:t>
            </a:r>
            <a:r>
              <a:rPr lang="en-US" sz="1600" u="sng" dirty="0">
                <a:solidFill>
                  <a:srgbClr val="FF6600"/>
                </a:solidFill>
              </a:rPr>
              <a:t>without delay</a:t>
            </a:r>
            <a:r>
              <a:rPr lang="en-US" sz="1600" u="sng" dirty="0"/>
              <a:t>, but no later than 48 hours after obtaining written consent </a:t>
            </a:r>
            <a:r>
              <a:rPr lang="en-US" sz="1600" dirty="0"/>
              <a:t>from an agent for healthcare decisions or legal representative.</a:t>
            </a:r>
          </a:p>
          <a:p>
            <a:pPr marL="285750" indent="-285750">
              <a:buClr>
                <a:schemeClr val="tx2"/>
              </a:buClr>
              <a:buFont typeface="Wingdings" panose="05000000000000000000" pitchFamily="2" charset="2"/>
              <a:buChar char="§"/>
            </a:pPr>
            <a:endParaRPr lang="en-US" sz="1600" dirty="0"/>
          </a:p>
          <a:p>
            <a:pPr marL="285750" indent="-285750">
              <a:buClr>
                <a:schemeClr val="tx2"/>
              </a:buClr>
              <a:buFont typeface="Wingdings" panose="05000000000000000000" pitchFamily="2" charset="2"/>
              <a:buChar char="§"/>
            </a:pPr>
            <a:r>
              <a:rPr lang="en-US" sz="1600" dirty="0"/>
              <a:t>A patient’s objection to the consent of the legal representative triggers </a:t>
            </a:r>
            <a:r>
              <a:rPr lang="en-US" sz="1600" dirty="0">
                <a:solidFill>
                  <a:srgbClr val="FF6600"/>
                </a:solidFill>
              </a:rPr>
              <a:t>legal protection</a:t>
            </a:r>
            <a:r>
              <a:rPr lang="en-US" sz="1600" dirty="0"/>
              <a:t>. The mental health facility is required to </a:t>
            </a:r>
            <a:r>
              <a:rPr lang="en-US" sz="1600" u="sng" dirty="0">
                <a:solidFill>
                  <a:srgbClr val="FF6600"/>
                </a:solidFill>
              </a:rPr>
              <a:t>without delay</a:t>
            </a:r>
            <a:r>
              <a:rPr lang="en-US" sz="1600" u="sng" dirty="0"/>
              <a:t>, but no later than twelve hours after the objection</a:t>
            </a:r>
            <a:r>
              <a:rPr lang="en-US" sz="1600" dirty="0"/>
              <a:t>, transmit the notice of involuntary admission, together with the medical records, to the appropriate court.</a:t>
            </a:r>
            <a:endParaRPr lang="hr-HR" sz="1600" dirty="0"/>
          </a:p>
        </p:txBody>
      </p:sp>
      <p:cxnSp>
        <p:nvCxnSpPr>
          <p:cNvPr id="26" name="Straight Arrow Connector 25">
            <a:extLst>
              <a:ext uri="{FF2B5EF4-FFF2-40B4-BE49-F238E27FC236}">
                <a16:creationId xmlns:a16="http://schemas.microsoft.com/office/drawing/2014/main" id="{F1270BF4-C22A-4B49-A372-A73C21C03011}"/>
              </a:ext>
            </a:extLst>
          </p:cNvPr>
          <p:cNvCxnSpPr>
            <a:cxnSpLocks/>
          </p:cNvCxnSpPr>
          <p:nvPr/>
        </p:nvCxnSpPr>
        <p:spPr>
          <a:xfrm>
            <a:off x="3629735" y="3204461"/>
            <a:ext cx="2270397" cy="332239"/>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4F629633-E370-4E62-85C4-F1161DAD7F52}"/>
              </a:ext>
            </a:extLst>
          </p:cNvPr>
          <p:cNvSpPr txBox="1"/>
          <p:nvPr/>
        </p:nvSpPr>
        <p:spPr>
          <a:xfrm>
            <a:off x="5971236" y="3638267"/>
            <a:ext cx="3479350" cy="338554"/>
          </a:xfrm>
          <a:prstGeom prst="rect">
            <a:avLst/>
          </a:prstGeom>
          <a:noFill/>
        </p:spPr>
        <p:txBody>
          <a:bodyPr wrap="none" rtlCol="0">
            <a:spAutoFit/>
          </a:bodyPr>
          <a:lstStyle/>
          <a:p>
            <a:pPr marL="285750" indent="-285750">
              <a:buFont typeface="Arial" panose="020B0604020202020204" pitchFamily="34" charset="0"/>
              <a:buChar char="•"/>
            </a:pPr>
            <a:r>
              <a:rPr lang="en-US" sz="1600" dirty="0"/>
              <a:t>An additional protective mechanism</a:t>
            </a:r>
            <a:endParaRPr lang="hr-HR" sz="1600" dirty="0"/>
          </a:p>
        </p:txBody>
      </p:sp>
      <p:cxnSp>
        <p:nvCxnSpPr>
          <p:cNvPr id="40" name="Straight Arrow Connector 39">
            <a:extLst>
              <a:ext uri="{FF2B5EF4-FFF2-40B4-BE49-F238E27FC236}">
                <a16:creationId xmlns:a16="http://schemas.microsoft.com/office/drawing/2014/main" id="{7D8B020F-2CDB-4DC2-AA93-942A4C7F91B8}"/>
              </a:ext>
            </a:extLst>
          </p:cNvPr>
          <p:cNvCxnSpPr>
            <a:cxnSpLocks/>
            <a:endCxn id="42" idx="1"/>
          </p:cNvCxnSpPr>
          <p:nvPr/>
        </p:nvCxnSpPr>
        <p:spPr>
          <a:xfrm>
            <a:off x="4402079" y="5477694"/>
            <a:ext cx="1592553" cy="469753"/>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E5254F1D-B253-4834-A2F0-B56FED807DB1}"/>
              </a:ext>
            </a:extLst>
          </p:cNvPr>
          <p:cNvSpPr txBox="1"/>
          <p:nvPr/>
        </p:nvSpPr>
        <p:spPr>
          <a:xfrm>
            <a:off x="5994632" y="5778170"/>
            <a:ext cx="1859099" cy="338554"/>
          </a:xfrm>
          <a:prstGeom prst="rect">
            <a:avLst/>
          </a:prstGeom>
          <a:noFill/>
        </p:spPr>
        <p:txBody>
          <a:bodyPr wrap="none" rtlCol="0">
            <a:spAutoFit/>
          </a:bodyPr>
          <a:lstStyle/>
          <a:p>
            <a:pPr marL="285750" indent="-285750">
              <a:buFont typeface="Arial" panose="020B0604020202020204" pitchFamily="34" charset="0"/>
              <a:buChar char="•"/>
            </a:pPr>
            <a:r>
              <a:rPr lang="en-US" sz="1600" dirty="0">
                <a:solidFill>
                  <a:srgbClr val="008000"/>
                </a:solidFill>
              </a:rPr>
              <a:t>Court protection</a:t>
            </a:r>
            <a:endParaRPr lang="hr-HR" sz="1600" dirty="0">
              <a:solidFill>
                <a:srgbClr val="008000"/>
              </a:solidFill>
            </a:endParaRPr>
          </a:p>
        </p:txBody>
      </p:sp>
      <p:sp>
        <p:nvSpPr>
          <p:cNvPr id="43" name="TextBox 42">
            <a:extLst>
              <a:ext uri="{FF2B5EF4-FFF2-40B4-BE49-F238E27FC236}">
                <a16:creationId xmlns:a16="http://schemas.microsoft.com/office/drawing/2014/main" id="{B7A4C4AF-1109-41D4-93E9-5452CDE90A8E}"/>
              </a:ext>
            </a:extLst>
          </p:cNvPr>
          <p:cNvSpPr txBox="1"/>
          <p:nvPr/>
        </p:nvSpPr>
        <p:spPr>
          <a:xfrm>
            <a:off x="6279528" y="3969589"/>
            <a:ext cx="5172557" cy="1508105"/>
          </a:xfrm>
          <a:prstGeom prst="rect">
            <a:avLst/>
          </a:prstGeom>
          <a:noFill/>
        </p:spPr>
        <p:txBody>
          <a:bodyPr wrap="square" rtlCol="0">
            <a:spAutoFit/>
          </a:bodyPr>
          <a:lstStyle/>
          <a:p>
            <a:r>
              <a:rPr lang="en-US" sz="1400" dirty="0"/>
              <a:t>The Ombudsman has an obligation to check cases of involuntary detention based on the consent of the legal representative.</a:t>
            </a:r>
          </a:p>
          <a:p>
            <a:endParaRPr lang="en-US" sz="800" dirty="0"/>
          </a:p>
          <a:p>
            <a:r>
              <a:rPr lang="en-US" sz="1400" dirty="0"/>
              <a:t>If the Ombudsman has doubts about the justification of placement, she shall </a:t>
            </a:r>
            <a:r>
              <a:rPr lang="en-US" sz="1400" dirty="0">
                <a:solidFill>
                  <a:srgbClr val="FF6600"/>
                </a:solidFill>
              </a:rPr>
              <a:t>without delay </a:t>
            </a:r>
            <a:r>
              <a:rPr lang="en-US" sz="1400" dirty="0"/>
              <a:t>inform </a:t>
            </a:r>
            <a:r>
              <a:rPr lang="en-US" sz="1400" dirty="0">
                <a:solidFill>
                  <a:srgbClr val="FF0000"/>
                </a:solidFill>
              </a:rPr>
              <a:t>the competent court</a:t>
            </a:r>
            <a:r>
              <a:rPr lang="en-US" sz="1400" dirty="0"/>
              <a:t>, which shall apply the provisions of the Act governing the procedure for compulsory detention accordingly. </a:t>
            </a:r>
            <a:endParaRPr lang="hr-HR" sz="1400" dirty="0"/>
          </a:p>
        </p:txBody>
      </p:sp>
      <p:cxnSp>
        <p:nvCxnSpPr>
          <p:cNvPr id="45" name="Straight Arrow Connector 44">
            <a:extLst>
              <a:ext uri="{FF2B5EF4-FFF2-40B4-BE49-F238E27FC236}">
                <a16:creationId xmlns:a16="http://schemas.microsoft.com/office/drawing/2014/main" id="{74AF26CD-3DF2-470C-A893-97D3CD956EB3}"/>
              </a:ext>
            </a:extLst>
          </p:cNvPr>
          <p:cNvCxnSpPr>
            <a:cxnSpLocks/>
          </p:cNvCxnSpPr>
          <p:nvPr/>
        </p:nvCxnSpPr>
        <p:spPr>
          <a:xfrm flipH="1">
            <a:off x="7979526" y="5309947"/>
            <a:ext cx="1219650" cy="686625"/>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152A1821-A073-4431-A06F-91A58FCE6DB8}"/>
              </a:ext>
            </a:extLst>
          </p:cNvPr>
          <p:cNvSpPr/>
          <p:nvPr/>
        </p:nvSpPr>
        <p:spPr>
          <a:xfrm>
            <a:off x="4683572" y="2257454"/>
            <a:ext cx="2585510" cy="914400"/>
          </a:xfrm>
          <a:prstGeom prst="rect">
            <a:avLst/>
          </a:prstGeom>
          <a:ln>
            <a:solidFill>
              <a:srgbClr val="C00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A compromise between high international standards and Croatian reality</a:t>
            </a:r>
            <a:endParaRPr lang="hr-HR" sz="1600" dirty="0"/>
          </a:p>
        </p:txBody>
      </p:sp>
    </p:spTree>
    <p:extLst>
      <p:ext uri="{BB962C8B-B14F-4D97-AF65-F5344CB8AC3E}">
        <p14:creationId xmlns:p14="http://schemas.microsoft.com/office/powerpoint/2010/main" val="3255288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9"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nodeType="clickEffect">
                                  <p:stCondLst>
                                    <p:cond delay="0"/>
                                  </p:stCondLst>
                                  <p:childTnLst>
                                    <p:set>
                                      <p:cBhvr>
                                        <p:cTn id="26" dur="1" fill="hold">
                                          <p:stCondLst>
                                            <p:cond delay="0"/>
                                          </p:stCondLst>
                                        </p:cTn>
                                        <p:tgtEl>
                                          <p:spTgt spid="21">
                                            <p:txEl>
                                              <p:pRg st="0" end="0"/>
                                            </p:txEl>
                                          </p:spTgt>
                                        </p:tgtEl>
                                        <p:attrNameLst>
                                          <p:attrName>style.visibility</p:attrName>
                                        </p:attrNameLst>
                                      </p:cBhvr>
                                      <p:to>
                                        <p:strVal val="visible"/>
                                      </p:to>
                                    </p:set>
                                    <p:animEffect transition="in" filter="fade">
                                      <p:cBhvr>
                                        <p:cTn id="27" dur="1000"/>
                                        <p:tgtEl>
                                          <p:spTgt spid="21">
                                            <p:txEl>
                                              <p:pRg st="0" end="0"/>
                                            </p:txEl>
                                          </p:spTgt>
                                        </p:tgtEl>
                                      </p:cBhvr>
                                    </p:animEffect>
                                    <p:anim calcmode="lin" valueType="num">
                                      <p:cBhvr>
                                        <p:cTn id="2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9"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0-#ppt_w/2"/>
                                          </p:val>
                                        </p:tav>
                                        <p:tav tm="100000">
                                          <p:val>
                                            <p:strVal val="#ppt_x"/>
                                          </p:val>
                                        </p:tav>
                                      </p:tavLst>
                                    </p:anim>
                                    <p:anim calcmode="lin" valueType="num">
                                      <p:cBhvr additive="base">
                                        <p:cTn id="35" dur="500" fill="hold"/>
                                        <p:tgtEl>
                                          <p:spTgt spid="2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0-#ppt_w/2"/>
                                          </p:val>
                                        </p:tav>
                                        <p:tav tm="100000">
                                          <p:val>
                                            <p:strVal val="#ppt_x"/>
                                          </p:val>
                                        </p:tav>
                                      </p:tavLst>
                                    </p:anim>
                                    <p:anim calcmode="lin" valueType="num">
                                      <p:cBhvr additive="base">
                                        <p:cTn id="39" dur="500" fill="hold"/>
                                        <p:tgtEl>
                                          <p:spTgt spid="2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additive="base">
                                        <p:cTn id="42" dur="500" fill="hold"/>
                                        <p:tgtEl>
                                          <p:spTgt spid="43"/>
                                        </p:tgtEl>
                                        <p:attrNameLst>
                                          <p:attrName>ppt_x</p:attrName>
                                        </p:attrNameLst>
                                      </p:cBhvr>
                                      <p:tavLst>
                                        <p:tav tm="0">
                                          <p:val>
                                            <p:strVal val="0-#ppt_w/2"/>
                                          </p:val>
                                        </p:tav>
                                        <p:tav tm="100000">
                                          <p:val>
                                            <p:strVal val="#ppt_x"/>
                                          </p:val>
                                        </p:tav>
                                      </p:tavLst>
                                    </p:anim>
                                    <p:anim calcmode="lin" valueType="num">
                                      <p:cBhvr additive="base">
                                        <p:cTn id="43"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nodeType="clickEffect">
                                  <p:stCondLst>
                                    <p:cond delay="0"/>
                                  </p:stCondLst>
                                  <p:childTnLst>
                                    <p:set>
                                      <p:cBhvr>
                                        <p:cTn id="47" dur="1" fill="hold">
                                          <p:stCondLst>
                                            <p:cond delay="0"/>
                                          </p:stCondLst>
                                        </p:cTn>
                                        <p:tgtEl>
                                          <p:spTgt spid="21">
                                            <p:txEl>
                                              <p:pRg st="2" end="2"/>
                                            </p:txEl>
                                          </p:spTgt>
                                        </p:tgtEl>
                                        <p:attrNameLst>
                                          <p:attrName>style.visibility</p:attrName>
                                        </p:attrNameLst>
                                      </p:cBhvr>
                                      <p:to>
                                        <p:strVal val="visible"/>
                                      </p:to>
                                    </p:set>
                                    <p:animEffect transition="in" filter="fade">
                                      <p:cBhvr>
                                        <p:cTn id="48" dur="1000"/>
                                        <p:tgtEl>
                                          <p:spTgt spid="21">
                                            <p:txEl>
                                              <p:pRg st="2" end="2"/>
                                            </p:txEl>
                                          </p:spTgt>
                                        </p:tgtEl>
                                      </p:cBhvr>
                                    </p:animEffect>
                                    <p:anim calcmode="lin" valueType="num">
                                      <p:cBhvr>
                                        <p:cTn id="49" dur="1000" fill="hold"/>
                                        <p:tgtEl>
                                          <p:spTgt spid="21">
                                            <p:txEl>
                                              <p:pRg st="2" end="2"/>
                                            </p:txEl>
                                          </p:spTgt>
                                        </p:tgtEl>
                                        <p:attrNameLst>
                                          <p:attrName>ppt_x</p:attrName>
                                        </p:attrNameLst>
                                      </p:cBhvr>
                                      <p:tavLst>
                                        <p:tav tm="0">
                                          <p:val>
                                            <p:strVal val="#ppt_x"/>
                                          </p:val>
                                        </p:tav>
                                        <p:tav tm="100000">
                                          <p:val>
                                            <p:strVal val="#ppt_x"/>
                                          </p:val>
                                        </p:tav>
                                      </p:tavLst>
                                    </p:anim>
                                    <p:anim calcmode="lin" valueType="num">
                                      <p:cBhvr>
                                        <p:cTn id="50" dur="1000" fill="hold"/>
                                        <p:tgtEl>
                                          <p:spTgt spid="2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9" fill="hold" nodeType="click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0-#ppt_w/2"/>
                                          </p:val>
                                        </p:tav>
                                        <p:tav tm="100000">
                                          <p:val>
                                            <p:strVal val="#ppt_x"/>
                                          </p:val>
                                        </p:tav>
                                      </p:tavLst>
                                    </p:anim>
                                    <p:anim calcmode="lin" valueType="num">
                                      <p:cBhvr additive="base">
                                        <p:cTn id="56" dur="500" fill="hold"/>
                                        <p:tgtEl>
                                          <p:spTgt spid="40"/>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500" fill="hold"/>
                                        <p:tgtEl>
                                          <p:spTgt spid="42"/>
                                        </p:tgtEl>
                                        <p:attrNameLst>
                                          <p:attrName>ppt_x</p:attrName>
                                        </p:attrNameLst>
                                      </p:cBhvr>
                                      <p:tavLst>
                                        <p:tav tm="0">
                                          <p:val>
                                            <p:strVal val="0-#ppt_w/2"/>
                                          </p:val>
                                        </p:tav>
                                        <p:tav tm="100000">
                                          <p:val>
                                            <p:strVal val="#ppt_x"/>
                                          </p:val>
                                        </p:tav>
                                      </p:tavLst>
                                    </p:anim>
                                    <p:anim calcmode="lin" valueType="num">
                                      <p:cBhvr additive="base">
                                        <p:cTn id="60"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3" fill="hold" nodeType="click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500" fill="hold"/>
                                        <p:tgtEl>
                                          <p:spTgt spid="45"/>
                                        </p:tgtEl>
                                        <p:attrNameLst>
                                          <p:attrName>ppt_x</p:attrName>
                                        </p:attrNameLst>
                                      </p:cBhvr>
                                      <p:tavLst>
                                        <p:tav tm="0">
                                          <p:val>
                                            <p:strVal val="1+#ppt_w/2"/>
                                          </p:val>
                                        </p:tav>
                                        <p:tav tm="100000">
                                          <p:val>
                                            <p:strVal val="#ppt_x"/>
                                          </p:val>
                                        </p:tav>
                                      </p:tavLst>
                                    </p:anim>
                                    <p:anim calcmode="lin" valueType="num">
                                      <p:cBhvr additive="base">
                                        <p:cTn id="66" dur="500" fill="hold"/>
                                        <p:tgtEl>
                                          <p:spTgt spid="4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29" grpId="0"/>
      <p:bldP spid="42"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686051"/>
          </a:xfrm>
        </p:spPr>
        <p:txBody>
          <a:bodyPr>
            <a:normAutofit/>
          </a:bodyPr>
          <a:lstStyle/>
          <a:p>
            <a:r>
              <a:rPr lang="en-US" sz="2800" b="1" dirty="0">
                <a:solidFill>
                  <a:schemeClr val="tx2"/>
                </a:solidFill>
              </a:rPr>
              <a:t>Models of Placement of a Non-Delinquent in a Psychiatric Institution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95676" y="1212116"/>
            <a:ext cx="11600262" cy="5358808"/>
          </a:xfrm>
        </p:spPr>
        <p:txBody>
          <a:bodyPr>
            <a:normAutofit lnSpcReduction="10000"/>
          </a:bodyPr>
          <a:lstStyle/>
          <a:p>
            <a:pPr>
              <a:buClr>
                <a:schemeClr val="tx2"/>
              </a:buClr>
            </a:pPr>
            <a:r>
              <a:rPr lang="en-US" sz="2200" i="1" dirty="0"/>
              <a:t> </a:t>
            </a:r>
            <a:r>
              <a:rPr lang="en-US" sz="1800" i="1" dirty="0"/>
              <a:t>A person with </a:t>
            </a:r>
            <a:r>
              <a:rPr lang="en-US" sz="1800" i="1" dirty="0">
                <a:solidFill>
                  <a:srgbClr val="C00000"/>
                </a:solidFill>
              </a:rPr>
              <a:t>severe mental disorders</a:t>
            </a:r>
            <a:r>
              <a:rPr lang="en-US" sz="1800" i="1" dirty="0"/>
              <a:t> who, as a result of such disorders, </a:t>
            </a:r>
            <a:r>
              <a:rPr lang="en-US" sz="1800" b="1" i="1" dirty="0">
                <a:solidFill>
                  <a:srgbClr val="C00000"/>
                </a:solidFill>
              </a:rPr>
              <a:t>seriously</a:t>
            </a:r>
            <a:r>
              <a:rPr lang="en-US" sz="1800" i="1" dirty="0"/>
              <a:t> and </a:t>
            </a:r>
            <a:r>
              <a:rPr lang="en-US" sz="1800" b="1" i="1" dirty="0">
                <a:solidFill>
                  <a:srgbClr val="C00000"/>
                </a:solidFill>
              </a:rPr>
              <a:t>imminently</a:t>
            </a:r>
            <a:r>
              <a:rPr lang="en-US" sz="1800" i="1" dirty="0"/>
              <a:t> endangers </a:t>
            </a:r>
            <a:r>
              <a:rPr lang="en-US" sz="1800" b="1" i="1" dirty="0">
                <a:solidFill>
                  <a:srgbClr val="002060"/>
                </a:solidFill>
              </a:rPr>
              <a:t>his own </a:t>
            </a:r>
            <a:r>
              <a:rPr lang="en-US" sz="1800" i="1" dirty="0">
                <a:solidFill>
                  <a:srgbClr val="C00000"/>
                </a:solidFill>
              </a:rPr>
              <a:t>life</a:t>
            </a:r>
            <a:r>
              <a:rPr lang="en-US" sz="1800" i="1" dirty="0"/>
              <a:t>, </a:t>
            </a:r>
            <a:r>
              <a:rPr lang="en-US" sz="1800" i="1" dirty="0">
                <a:solidFill>
                  <a:srgbClr val="C00000"/>
                </a:solidFill>
              </a:rPr>
              <a:t>health</a:t>
            </a:r>
            <a:r>
              <a:rPr lang="en-US" sz="1800" i="1" dirty="0"/>
              <a:t> or </a:t>
            </a:r>
            <a:r>
              <a:rPr lang="en-US" sz="1800" i="1" dirty="0">
                <a:solidFill>
                  <a:srgbClr val="C00000"/>
                </a:solidFill>
              </a:rPr>
              <a:t>safety</a:t>
            </a:r>
            <a:r>
              <a:rPr lang="en-US" sz="1800" i="1" dirty="0"/>
              <a:t> or the life, health or safety of </a:t>
            </a:r>
            <a:r>
              <a:rPr lang="en-US" sz="1800" b="1" i="1" dirty="0">
                <a:solidFill>
                  <a:srgbClr val="002060"/>
                </a:solidFill>
              </a:rPr>
              <a:t>another</a:t>
            </a:r>
            <a:r>
              <a:rPr lang="en-US" sz="1800" i="1" dirty="0"/>
              <a:t> shall be placed in a psychiatric institution in accordance with the procedure for temporary involuntary placement and compulsory detention provided for in this Act.</a:t>
            </a:r>
          </a:p>
          <a:p>
            <a:pPr>
              <a:buClr>
                <a:schemeClr val="tx2"/>
              </a:buClr>
            </a:pPr>
            <a:endParaRPr lang="en-US" sz="1800" i="1" dirty="0"/>
          </a:p>
          <a:p>
            <a:pPr>
              <a:buClr>
                <a:schemeClr val="tx2"/>
              </a:buClr>
            </a:pPr>
            <a:endParaRPr lang="en-US" sz="1800" i="1" dirty="0"/>
          </a:p>
          <a:p>
            <a:pPr>
              <a:buClr>
                <a:schemeClr val="tx2"/>
              </a:buClr>
            </a:pPr>
            <a:r>
              <a:rPr lang="en-US" sz="1800" i="1" dirty="0"/>
              <a:t>The decision on temporary involuntary placement is made by the psychiatrist who admitted the person with a serious mental disorder to a mental health facility without delay, but no later than within 48 hours of his or her admission.</a:t>
            </a:r>
          </a:p>
          <a:p>
            <a:pPr>
              <a:buClr>
                <a:schemeClr val="tx2"/>
              </a:buClr>
            </a:pPr>
            <a:endParaRPr lang="en-US" sz="1800" i="1" dirty="0"/>
          </a:p>
          <a:p>
            <a:pPr>
              <a:buClr>
                <a:schemeClr val="tx2"/>
              </a:buClr>
            </a:pPr>
            <a:endParaRPr lang="en-US" sz="1800" i="1" dirty="0"/>
          </a:p>
          <a:p>
            <a:pPr>
              <a:buClr>
                <a:schemeClr val="tx2"/>
              </a:buClr>
            </a:pPr>
            <a:endParaRPr lang="en-US" sz="1800" i="1" dirty="0"/>
          </a:p>
          <a:p>
            <a:pPr>
              <a:buClr>
                <a:schemeClr val="tx2"/>
              </a:buClr>
            </a:pPr>
            <a:endParaRPr lang="en-US" sz="200" i="1" dirty="0"/>
          </a:p>
          <a:p>
            <a:pPr>
              <a:buClr>
                <a:schemeClr val="tx2"/>
              </a:buClr>
            </a:pPr>
            <a:r>
              <a:rPr lang="en-US" sz="1800" i="1" dirty="0">
                <a:solidFill>
                  <a:srgbClr val="FF6600"/>
                </a:solidFill>
              </a:rPr>
              <a:t>The</a:t>
            </a:r>
            <a:r>
              <a:rPr lang="en-US" sz="1800" i="1" dirty="0"/>
              <a:t> </a:t>
            </a:r>
            <a:r>
              <a:rPr lang="en-US" sz="1800" i="1" dirty="0">
                <a:solidFill>
                  <a:srgbClr val="FF6600"/>
                </a:solidFill>
              </a:rPr>
              <a:t>psychiatric institution </a:t>
            </a:r>
            <a:r>
              <a:rPr lang="en-US" sz="1800" i="1" dirty="0"/>
              <a:t>where the person is temporary involuntary placed shall be obliged to send a notice of temporary involuntary placement to </a:t>
            </a:r>
            <a:r>
              <a:rPr lang="en-US" sz="1800" i="1" dirty="0">
                <a:solidFill>
                  <a:srgbClr val="FF6600"/>
                </a:solidFill>
              </a:rPr>
              <a:t>the competent district court </a:t>
            </a:r>
            <a:r>
              <a:rPr lang="en-US" sz="1800" i="1" dirty="0"/>
              <a:t>directly (through the person delivering notices) or by means of telecommunication (fax, e-mail) without </a:t>
            </a:r>
            <a:r>
              <a:rPr lang="en-US" sz="1800" i="1" dirty="0">
                <a:solidFill>
                  <a:srgbClr val="008000"/>
                </a:solidFill>
              </a:rPr>
              <a:t>undue delay</a:t>
            </a:r>
            <a:r>
              <a:rPr lang="en-US" sz="1800" i="1" dirty="0"/>
              <a:t>, but </a:t>
            </a:r>
            <a:r>
              <a:rPr lang="en-US" sz="1800" i="1" dirty="0">
                <a:solidFill>
                  <a:srgbClr val="008000"/>
                </a:solidFill>
              </a:rPr>
              <a:t>not later than 12 hours</a:t>
            </a:r>
            <a:r>
              <a:rPr lang="en-US" sz="1800" i="1" dirty="0"/>
              <a:t> after the decision referred above has been issued.</a:t>
            </a:r>
          </a:p>
          <a:p>
            <a:pPr>
              <a:buClr>
                <a:schemeClr val="tx2"/>
              </a:buClr>
            </a:pPr>
            <a:r>
              <a:rPr lang="en-US" sz="1800" i="1" dirty="0"/>
              <a:t>The decision on compulsory detention shall be made exclusively by </a:t>
            </a:r>
            <a:r>
              <a:rPr lang="en-US" sz="1800" i="1" dirty="0">
                <a:solidFill>
                  <a:srgbClr val="008000"/>
                </a:solidFill>
              </a:rPr>
              <a:t>a single judge of the competent court </a:t>
            </a:r>
            <a:r>
              <a:rPr lang="en-US" sz="1800" i="1" dirty="0"/>
              <a:t>in </a:t>
            </a:r>
            <a:r>
              <a:rPr lang="en-US" sz="1800" i="1" dirty="0">
                <a:solidFill>
                  <a:srgbClr val="C00000"/>
                </a:solidFill>
              </a:rPr>
              <a:t>urgent</a:t>
            </a:r>
            <a:r>
              <a:rPr lang="en-US" sz="1800" i="1" dirty="0"/>
              <a:t> non-contentious procedure with the </a:t>
            </a:r>
            <a:r>
              <a:rPr lang="en-US" sz="1800" b="1" i="1" dirty="0">
                <a:solidFill>
                  <a:srgbClr val="C00000"/>
                </a:solidFill>
              </a:rPr>
              <a:t>mandatory</a:t>
            </a:r>
            <a:r>
              <a:rPr lang="en-US" sz="1800" i="1" dirty="0"/>
              <a:t> participation of the </a:t>
            </a:r>
            <a:r>
              <a:rPr lang="en-US" sz="1800" i="1" dirty="0">
                <a:solidFill>
                  <a:srgbClr val="FF6600"/>
                </a:solidFill>
              </a:rPr>
              <a:t>head of the psychiatric department </a:t>
            </a:r>
            <a:r>
              <a:rPr lang="en-US" sz="1800" i="1" dirty="0"/>
              <a:t>and the </a:t>
            </a:r>
            <a:r>
              <a:rPr lang="en-US" sz="1800" i="1" dirty="0">
                <a:solidFill>
                  <a:srgbClr val="FF6600"/>
                </a:solidFill>
              </a:rPr>
              <a:t>psychiatric patient's lawyer</a:t>
            </a:r>
            <a:r>
              <a:rPr lang="en-US" sz="1800" i="1" dirty="0"/>
              <a:t>.</a:t>
            </a:r>
          </a:p>
          <a:p>
            <a:pPr lvl="1">
              <a:buClr>
                <a:schemeClr val="tx2"/>
              </a:buClr>
            </a:pPr>
            <a:endParaRPr lang="en-US" sz="1800" dirty="0">
              <a:solidFill>
                <a:srgbClr val="FF6600"/>
              </a:solidFill>
            </a:endParaRP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Rectangle 2">
            <a:extLst>
              <a:ext uri="{FF2B5EF4-FFF2-40B4-BE49-F238E27FC236}">
                <a16:creationId xmlns:a16="http://schemas.microsoft.com/office/drawing/2014/main" id="{619671E2-6529-4EBE-9FCC-965706455EAE}"/>
              </a:ext>
            </a:extLst>
          </p:cNvPr>
          <p:cNvSpPr/>
          <p:nvPr/>
        </p:nvSpPr>
        <p:spPr>
          <a:xfrm>
            <a:off x="177595" y="609981"/>
            <a:ext cx="3260829" cy="461665"/>
          </a:xfrm>
          <a:prstGeom prst="rect">
            <a:avLst/>
          </a:prstGeom>
        </p:spPr>
        <p:txBody>
          <a:bodyPr wrap="none">
            <a:spAutoFit/>
          </a:bodyPr>
          <a:lstStyle/>
          <a:p>
            <a:pPr marL="285750" indent="-285750">
              <a:buClr>
                <a:schemeClr val="accent1">
                  <a:lumMod val="75000"/>
                </a:schemeClr>
              </a:buClr>
              <a:buFont typeface="Arial" panose="020B0604020202020204" pitchFamily="34" charset="0"/>
              <a:buChar char="•"/>
            </a:pPr>
            <a:r>
              <a:rPr lang="en-US" sz="2400" dirty="0"/>
              <a:t>Compulsory detention</a:t>
            </a:r>
          </a:p>
        </p:txBody>
      </p:sp>
      <p:sp>
        <p:nvSpPr>
          <p:cNvPr id="11" name="TextBox 10">
            <a:extLst>
              <a:ext uri="{FF2B5EF4-FFF2-40B4-BE49-F238E27FC236}">
                <a16:creationId xmlns:a16="http://schemas.microsoft.com/office/drawing/2014/main" id="{A2E73896-BCBA-4DE3-920C-0C3B1D061B50}"/>
              </a:ext>
            </a:extLst>
          </p:cNvPr>
          <p:cNvSpPr txBox="1"/>
          <p:nvPr/>
        </p:nvSpPr>
        <p:spPr>
          <a:xfrm>
            <a:off x="4137170" y="586250"/>
            <a:ext cx="7216629" cy="523220"/>
          </a:xfrm>
          <a:prstGeom prst="rect">
            <a:avLst/>
          </a:prstGeom>
          <a:noFill/>
        </p:spPr>
        <p:txBody>
          <a:bodyPr wrap="square" rtlCol="0">
            <a:spAutoFit/>
          </a:bodyPr>
          <a:lstStyle/>
          <a:p>
            <a:r>
              <a:rPr lang="en-US" sz="1400" dirty="0">
                <a:solidFill>
                  <a:srgbClr val="C00000"/>
                </a:solidFill>
              </a:rPr>
              <a:t>A severe mental disorder </a:t>
            </a:r>
            <a:r>
              <a:rPr lang="en-US" sz="1400" dirty="0"/>
              <a:t>is a mental disorder that is so severe in nature or intensity that it limits or interferes with a person's mental functioning to the point of requiring psychiatric assistance.</a:t>
            </a:r>
            <a:endParaRPr lang="hr-HR" sz="1400" dirty="0"/>
          </a:p>
        </p:txBody>
      </p:sp>
      <p:cxnSp>
        <p:nvCxnSpPr>
          <p:cNvPr id="7" name="Straight Arrow Connector 6">
            <a:extLst>
              <a:ext uri="{FF2B5EF4-FFF2-40B4-BE49-F238E27FC236}">
                <a16:creationId xmlns:a16="http://schemas.microsoft.com/office/drawing/2014/main" id="{0614148F-C103-4D85-8B17-3E2A8BA91565}"/>
              </a:ext>
            </a:extLst>
          </p:cNvPr>
          <p:cNvCxnSpPr>
            <a:cxnSpLocks/>
            <a:endCxn id="11" idx="1"/>
          </p:cNvCxnSpPr>
          <p:nvPr/>
        </p:nvCxnSpPr>
        <p:spPr>
          <a:xfrm flipV="1">
            <a:off x="2530549" y="847860"/>
            <a:ext cx="1606621" cy="39615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443BC14-5F13-4219-9D22-E9740344C684}"/>
              </a:ext>
            </a:extLst>
          </p:cNvPr>
          <p:cNvCxnSpPr>
            <a:cxnSpLocks/>
          </p:cNvCxnSpPr>
          <p:nvPr/>
        </p:nvCxnSpPr>
        <p:spPr>
          <a:xfrm>
            <a:off x="9758095" y="1512384"/>
            <a:ext cx="1810128"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6AFB377-B89F-45F2-8198-455B2F8EC4BA}"/>
              </a:ext>
            </a:extLst>
          </p:cNvPr>
          <p:cNvCxnSpPr/>
          <p:nvPr/>
        </p:nvCxnSpPr>
        <p:spPr>
          <a:xfrm>
            <a:off x="432703" y="1733108"/>
            <a:ext cx="536944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A6D54634-F4A9-4E20-BFA9-D760D1E831D3}"/>
              </a:ext>
            </a:extLst>
          </p:cNvPr>
          <p:cNvSpPr txBox="1"/>
          <p:nvPr/>
        </p:nvSpPr>
        <p:spPr>
          <a:xfrm>
            <a:off x="9862169" y="2243471"/>
            <a:ext cx="1899623" cy="369332"/>
          </a:xfrm>
          <a:prstGeom prst="rect">
            <a:avLst/>
          </a:prstGeom>
          <a:noFill/>
        </p:spPr>
        <p:txBody>
          <a:bodyPr wrap="none" rtlCol="0">
            <a:spAutoFit/>
          </a:bodyPr>
          <a:lstStyle/>
          <a:p>
            <a:r>
              <a:rPr lang="en-US" b="1" dirty="0">
                <a:solidFill>
                  <a:srgbClr val="C00000"/>
                </a:solidFill>
              </a:rPr>
              <a:t>DANGEROUSNESS</a:t>
            </a:r>
            <a:endParaRPr lang="hr-HR" b="1" dirty="0">
              <a:solidFill>
                <a:srgbClr val="C00000"/>
              </a:solidFill>
            </a:endParaRPr>
          </a:p>
        </p:txBody>
      </p:sp>
      <p:cxnSp>
        <p:nvCxnSpPr>
          <p:cNvPr id="20" name="Straight Arrow Connector 19">
            <a:extLst>
              <a:ext uri="{FF2B5EF4-FFF2-40B4-BE49-F238E27FC236}">
                <a16:creationId xmlns:a16="http://schemas.microsoft.com/office/drawing/2014/main" id="{2F2A1FC0-15AB-406D-A314-CCE89CCACB8A}"/>
              </a:ext>
            </a:extLst>
          </p:cNvPr>
          <p:cNvCxnSpPr/>
          <p:nvPr/>
        </p:nvCxnSpPr>
        <p:spPr>
          <a:xfrm>
            <a:off x="10663159" y="1512384"/>
            <a:ext cx="0" cy="74172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64B21722-E46B-4640-BE56-2AFA5B66A48A}"/>
              </a:ext>
            </a:extLst>
          </p:cNvPr>
          <p:cNvSpPr/>
          <p:nvPr/>
        </p:nvSpPr>
        <p:spPr>
          <a:xfrm>
            <a:off x="1343923" y="2073899"/>
            <a:ext cx="2164822" cy="58087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600" dirty="0"/>
              <a:t>Temporary involuntary placement</a:t>
            </a:r>
          </a:p>
        </p:txBody>
      </p:sp>
      <p:sp>
        <p:nvSpPr>
          <p:cNvPr id="22" name="Rectangle: Rounded Corners 21">
            <a:extLst>
              <a:ext uri="{FF2B5EF4-FFF2-40B4-BE49-F238E27FC236}">
                <a16:creationId xmlns:a16="http://schemas.microsoft.com/office/drawing/2014/main" id="{82926D4E-5512-42F8-B54F-0BEE8A43A050}"/>
              </a:ext>
            </a:extLst>
          </p:cNvPr>
          <p:cNvSpPr/>
          <p:nvPr/>
        </p:nvSpPr>
        <p:spPr>
          <a:xfrm>
            <a:off x="6389855" y="2096451"/>
            <a:ext cx="1979904" cy="58087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600" dirty="0"/>
              <a:t>Compulsory detention </a:t>
            </a:r>
          </a:p>
        </p:txBody>
      </p:sp>
      <p:sp>
        <p:nvSpPr>
          <p:cNvPr id="23" name="TextBox 22">
            <a:extLst>
              <a:ext uri="{FF2B5EF4-FFF2-40B4-BE49-F238E27FC236}">
                <a16:creationId xmlns:a16="http://schemas.microsoft.com/office/drawing/2014/main" id="{7A01C768-486A-4752-B565-A8FF549398DE}"/>
              </a:ext>
            </a:extLst>
          </p:cNvPr>
          <p:cNvSpPr txBox="1"/>
          <p:nvPr/>
        </p:nvSpPr>
        <p:spPr>
          <a:xfrm>
            <a:off x="4770102" y="2010395"/>
            <a:ext cx="439544" cy="707886"/>
          </a:xfrm>
          <a:prstGeom prst="rect">
            <a:avLst/>
          </a:prstGeom>
          <a:noFill/>
        </p:spPr>
        <p:txBody>
          <a:bodyPr wrap="none" rtlCol="0">
            <a:spAutoFit/>
          </a:bodyPr>
          <a:lstStyle/>
          <a:p>
            <a:r>
              <a:rPr lang="en-US" sz="4000" dirty="0">
                <a:solidFill>
                  <a:srgbClr val="FF6600"/>
                </a:solidFill>
              </a:rPr>
              <a:t>+</a:t>
            </a:r>
            <a:endParaRPr lang="hr-HR" sz="4000" dirty="0">
              <a:solidFill>
                <a:srgbClr val="FF6600"/>
              </a:solidFill>
            </a:endParaRPr>
          </a:p>
        </p:txBody>
      </p:sp>
      <p:sp>
        <p:nvSpPr>
          <p:cNvPr id="24" name="TextBox 23">
            <a:extLst>
              <a:ext uri="{FF2B5EF4-FFF2-40B4-BE49-F238E27FC236}">
                <a16:creationId xmlns:a16="http://schemas.microsoft.com/office/drawing/2014/main" id="{E0411352-AD77-4AFF-935F-686AD1606AEF}"/>
              </a:ext>
            </a:extLst>
          </p:cNvPr>
          <p:cNvSpPr txBox="1"/>
          <p:nvPr/>
        </p:nvSpPr>
        <p:spPr>
          <a:xfrm>
            <a:off x="188069" y="3503705"/>
            <a:ext cx="3417457" cy="954107"/>
          </a:xfrm>
          <a:prstGeom prst="rect">
            <a:avLst/>
          </a:prstGeom>
          <a:noFill/>
        </p:spPr>
        <p:txBody>
          <a:bodyPr wrap="square" rtlCol="0">
            <a:spAutoFit/>
          </a:bodyPr>
          <a:lstStyle/>
          <a:p>
            <a:pPr marL="285750" indent="-285750">
              <a:buFont typeface="Wingdings" panose="05000000000000000000" pitchFamily="2" charset="2"/>
              <a:buChar char="§"/>
            </a:pPr>
            <a:r>
              <a:rPr lang="en-US" sz="1400" dirty="0"/>
              <a:t>regular method of admission based on a medical doctor's referral</a:t>
            </a:r>
          </a:p>
          <a:p>
            <a:pPr marL="285750" indent="-285750">
              <a:buFont typeface="Wingdings" panose="05000000000000000000" pitchFamily="2" charset="2"/>
              <a:buChar char="§"/>
            </a:pPr>
            <a:r>
              <a:rPr lang="en-US" sz="1400" dirty="0"/>
              <a:t>an extraordinary way of admission in particularly urgent cases</a:t>
            </a:r>
            <a:endParaRPr lang="hr-HR" sz="1400" dirty="0"/>
          </a:p>
        </p:txBody>
      </p:sp>
      <p:sp>
        <p:nvSpPr>
          <p:cNvPr id="25" name="TextBox 24">
            <a:extLst>
              <a:ext uri="{FF2B5EF4-FFF2-40B4-BE49-F238E27FC236}">
                <a16:creationId xmlns:a16="http://schemas.microsoft.com/office/drawing/2014/main" id="{E625E66D-A121-4A62-8F07-76CB503DF025}"/>
              </a:ext>
            </a:extLst>
          </p:cNvPr>
          <p:cNvSpPr txBox="1"/>
          <p:nvPr/>
        </p:nvSpPr>
        <p:spPr>
          <a:xfrm>
            <a:off x="212879" y="3181933"/>
            <a:ext cx="1152880" cy="369332"/>
          </a:xfrm>
          <a:prstGeom prst="rect">
            <a:avLst/>
          </a:prstGeom>
          <a:noFill/>
        </p:spPr>
        <p:txBody>
          <a:bodyPr wrap="none" rtlCol="0">
            <a:spAutoFit/>
          </a:bodyPr>
          <a:lstStyle/>
          <a:p>
            <a:r>
              <a:rPr lang="en-US" dirty="0">
                <a:solidFill>
                  <a:srgbClr val="FF6600"/>
                </a:solidFill>
              </a:rPr>
              <a:t>Admission</a:t>
            </a:r>
            <a:endParaRPr lang="hr-HR" dirty="0"/>
          </a:p>
        </p:txBody>
      </p:sp>
      <p:cxnSp>
        <p:nvCxnSpPr>
          <p:cNvPr id="27" name="Straight Arrow Connector 26">
            <a:extLst>
              <a:ext uri="{FF2B5EF4-FFF2-40B4-BE49-F238E27FC236}">
                <a16:creationId xmlns:a16="http://schemas.microsoft.com/office/drawing/2014/main" id="{1786B28F-43C3-4D05-8637-1F85D4BE0379}"/>
              </a:ext>
            </a:extLst>
          </p:cNvPr>
          <p:cNvCxnSpPr>
            <a:cxnSpLocks/>
          </p:cNvCxnSpPr>
          <p:nvPr/>
        </p:nvCxnSpPr>
        <p:spPr>
          <a:xfrm>
            <a:off x="3253239" y="4084583"/>
            <a:ext cx="2017262" cy="0"/>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C66B2D2D-3637-4D8C-B8EB-EA67D2AEDD79}"/>
              </a:ext>
            </a:extLst>
          </p:cNvPr>
          <p:cNvSpPr txBox="1"/>
          <p:nvPr/>
        </p:nvSpPr>
        <p:spPr>
          <a:xfrm>
            <a:off x="3515444" y="3817324"/>
            <a:ext cx="1446027" cy="584775"/>
          </a:xfrm>
          <a:prstGeom prst="rect">
            <a:avLst/>
          </a:prstGeom>
          <a:noFill/>
        </p:spPr>
        <p:txBody>
          <a:bodyPr wrap="square" rtlCol="0">
            <a:spAutoFit/>
          </a:bodyPr>
          <a:lstStyle/>
          <a:p>
            <a:pPr algn="ctr"/>
            <a:r>
              <a:rPr lang="en-US" sz="1600" dirty="0"/>
              <a:t>police </a:t>
            </a:r>
          </a:p>
          <a:p>
            <a:pPr algn="ctr"/>
            <a:r>
              <a:rPr lang="en-US" sz="1600" dirty="0"/>
              <a:t>officers’ duties</a:t>
            </a:r>
          </a:p>
        </p:txBody>
      </p:sp>
      <p:sp>
        <p:nvSpPr>
          <p:cNvPr id="31" name="TextBox 30">
            <a:extLst>
              <a:ext uri="{FF2B5EF4-FFF2-40B4-BE49-F238E27FC236}">
                <a16:creationId xmlns:a16="http://schemas.microsoft.com/office/drawing/2014/main" id="{D4200F78-6EF3-427E-91C5-2F74E7B45958}"/>
              </a:ext>
            </a:extLst>
          </p:cNvPr>
          <p:cNvSpPr txBox="1"/>
          <p:nvPr/>
        </p:nvSpPr>
        <p:spPr>
          <a:xfrm>
            <a:off x="5355896" y="3340270"/>
            <a:ext cx="3706895" cy="954107"/>
          </a:xfrm>
          <a:prstGeom prst="rect">
            <a:avLst/>
          </a:prstGeom>
          <a:noFill/>
        </p:spPr>
        <p:txBody>
          <a:bodyPr wrap="square" rtlCol="0">
            <a:spAutoFit/>
          </a:bodyPr>
          <a:lstStyle/>
          <a:p>
            <a:pPr marL="285750" indent="-285750">
              <a:buClr>
                <a:srgbClr val="FF6600"/>
              </a:buClr>
              <a:buFont typeface="Arial" panose="020B0604020202020204" pitchFamily="34" charset="0"/>
              <a:buChar char="•"/>
            </a:pPr>
            <a:r>
              <a:rPr lang="en-US" sz="1400" dirty="0"/>
              <a:t>Proceeding with special care</a:t>
            </a:r>
            <a:endParaRPr lang="hr-HR" sz="1400" dirty="0"/>
          </a:p>
          <a:p>
            <a:pPr marL="285750" indent="-285750">
              <a:buClr>
                <a:srgbClr val="FF6600"/>
              </a:buClr>
              <a:buFont typeface="Arial" panose="020B0604020202020204" pitchFamily="34" charset="0"/>
              <a:buChar char="•"/>
            </a:pPr>
            <a:r>
              <a:rPr lang="en-US" sz="1400" dirty="0"/>
              <a:t>while protecting the dignity of the person with mental disorders</a:t>
            </a:r>
          </a:p>
          <a:p>
            <a:pPr marL="285750" indent="-285750">
              <a:buClr>
                <a:srgbClr val="FF6600"/>
              </a:buClr>
              <a:buFont typeface="Arial" panose="020B0604020202020204" pitchFamily="34" charset="0"/>
              <a:buChar char="•"/>
            </a:pPr>
            <a:r>
              <a:rPr lang="en-US" sz="1400" dirty="0"/>
              <a:t>according to the doctor's instructions</a:t>
            </a:r>
            <a:endParaRPr lang="hr-HR" sz="1400" dirty="0"/>
          </a:p>
        </p:txBody>
      </p:sp>
      <p:sp>
        <p:nvSpPr>
          <p:cNvPr id="32" name="TextBox 31">
            <a:extLst>
              <a:ext uri="{FF2B5EF4-FFF2-40B4-BE49-F238E27FC236}">
                <a16:creationId xmlns:a16="http://schemas.microsoft.com/office/drawing/2014/main" id="{9C1A6DC4-34FE-4BFE-BDC1-8DC928988658}"/>
              </a:ext>
            </a:extLst>
          </p:cNvPr>
          <p:cNvSpPr txBox="1"/>
          <p:nvPr/>
        </p:nvSpPr>
        <p:spPr>
          <a:xfrm>
            <a:off x="9094084" y="3306744"/>
            <a:ext cx="3047227" cy="1169551"/>
          </a:xfrm>
          <a:prstGeom prst="rect">
            <a:avLst/>
          </a:prstGeom>
          <a:noFill/>
        </p:spPr>
        <p:txBody>
          <a:bodyPr wrap="square" rtlCol="0">
            <a:spAutoFit/>
          </a:bodyPr>
          <a:lstStyle/>
          <a:p>
            <a:r>
              <a:rPr lang="en-US" sz="1400" dirty="0">
                <a:solidFill>
                  <a:srgbClr val="C00000"/>
                </a:solidFill>
              </a:rPr>
              <a:t>Duration</a:t>
            </a:r>
            <a:r>
              <a:rPr lang="en-US" sz="1400" dirty="0"/>
              <a:t> of compulsory detention </a:t>
            </a:r>
          </a:p>
          <a:p>
            <a:pPr marL="285750" indent="-285750">
              <a:buFont typeface="Wingdings" panose="05000000000000000000" pitchFamily="2" charset="2"/>
              <a:buChar char="§"/>
            </a:pPr>
            <a:r>
              <a:rPr lang="en-US" sz="1400" dirty="0"/>
              <a:t>up to 30 days, from the day of temporary involuntary placement</a:t>
            </a:r>
          </a:p>
          <a:p>
            <a:r>
              <a:rPr lang="en-US" sz="1400" dirty="0">
                <a:solidFill>
                  <a:srgbClr val="C00000"/>
                </a:solidFill>
              </a:rPr>
              <a:t>Prolongation</a:t>
            </a:r>
          </a:p>
          <a:p>
            <a:pPr marL="285750" indent="-285750">
              <a:buFont typeface="Wingdings" panose="05000000000000000000" pitchFamily="2" charset="2"/>
              <a:buChar char="§"/>
            </a:pPr>
            <a:r>
              <a:rPr lang="en-US" sz="1400" dirty="0"/>
              <a:t>up to 3 months, 6 months</a:t>
            </a:r>
            <a:endParaRPr lang="hr-HR" sz="1400" dirty="0"/>
          </a:p>
        </p:txBody>
      </p:sp>
      <p:cxnSp>
        <p:nvCxnSpPr>
          <p:cNvPr id="33" name="Straight Arrow Connector 32">
            <a:extLst>
              <a:ext uri="{FF2B5EF4-FFF2-40B4-BE49-F238E27FC236}">
                <a16:creationId xmlns:a16="http://schemas.microsoft.com/office/drawing/2014/main" id="{5A28DE60-438B-4C37-A6DA-42D43F5BA11F}"/>
              </a:ext>
            </a:extLst>
          </p:cNvPr>
          <p:cNvCxnSpPr/>
          <p:nvPr/>
        </p:nvCxnSpPr>
        <p:spPr>
          <a:xfrm>
            <a:off x="11559838" y="2565023"/>
            <a:ext cx="0" cy="74172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24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1000"/>
                                        <p:tgtEl>
                                          <p:spTgt spid="21"/>
                                        </p:tgtEl>
                                      </p:cBhvr>
                                    </p:animEffect>
                                    <p:anim calcmode="lin" valueType="num">
                                      <p:cBhvr>
                                        <p:cTn id="30" dur="1000" fill="hold"/>
                                        <p:tgtEl>
                                          <p:spTgt spid="21"/>
                                        </p:tgtEl>
                                        <p:attrNameLst>
                                          <p:attrName>ppt_x</p:attrName>
                                        </p:attrNameLst>
                                      </p:cBhvr>
                                      <p:tavLst>
                                        <p:tav tm="0">
                                          <p:val>
                                            <p:strVal val="#ppt_x"/>
                                          </p:val>
                                        </p:tav>
                                        <p:tav tm="100000">
                                          <p:val>
                                            <p:strVal val="#ppt_x"/>
                                          </p:val>
                                        </p:tav>
                                      </p:tavLst>
                                    </p:anim>
                                    <p:anim calcmode="lin" valueType="num">
                                      <p:cBhvr>
                                        <p:cTn id="31" dur="1000" fill="hold"/>
                                        <p:tgtEl>
                                          <p:spTgt spid="21"/>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7" presetClass="entr" presetSubtype="0" fill="hold" nodeType="clickEffect">
                                  <p:stCondLst>
                                    <p:cond delay="0"/>
                                  </p:stCondLst>
                                  <p:childTnLst>
                                    <p:set>
                                      <p:cBhvr>
                                        <p:cTn id="45" dur="1" fill="hold">
                                          <p:stCondLst>
                                            <p:cond delay="0"/>
                                          </p:stCondLst>
                                        </p:cTn>
                                        <p:tgtEl>
                                          <p:spTgt spid="10">
                                            <p:txEl>
                                              <p:pRg st="3" end="3"/>
                                            </p:txEl>
                                          </p:spTgt>
                                        </p:tgtEl>
                                        <p:attrNameLst>
                                          <p:attrName>style.visibility</p:attrName>
                                        </p:attrNameLst>
                                      </p:cBhvr>
                                      <p:to>
                                        <p:strVal val="visible"/>
                                      </p:to>
                                    </p:set>
                                    <p:animEffect transition="in" filter="fade">
                                      <p:cBhvr>
                                        <p:cTn id="46" dur="1000"/>
                                        <p:tgtEl>
                                          <p:spTgt spid="10">
                                            <p:txEl>
                                              <p:pRg st="3" end="3"/>
                                            </p:txEl>
                                          </p:spTgt>
                                        </p:tgtEl>
                                      </p:cBhvr>
                                    </p:animEffect>
                                    <p:anim calcmode="lin" valueType="num">
                                      <p:cBhvr>
                                        <p:cTn id="47"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0-#ppt_w/2"/>
                                          </p:val>
                                        </p:tav>
                                        <p:tav tm="100000">
                                          <p:val>
                                            <p:strVal val="#ppt_x"/>
                                          </p:val>
                                        </p:tav>
                                      </p:tavLst>
                                    </p:anim>
                                    <p:anim calcmode="lin" valueType="num">
                                      <p:cBhvr additive="base">
                                        <p:cTn id="54" dur="5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fill="hold"/>
                                        <p:tgtEl>
                                          <p:spTgt spid="24"/>
                                        </p:tgtEl>
                                        <p:attrNameLst>
                                          <p:attrName>ppt_x</p:attrName>
                                        </p:attrNameLst>
                                      </p:cBhvr>
                                      <p:tavLst>
                                        <p:tav tm="0">
                                          <p:val>
                                            <p:strVal val="0-#ppt_w/2"/>
                                          </p:val>
                                        </p:tav>
                                        <p:tav tm="100000">
                                          <p:val>
                                            <p:strVal val="#ppt_x"/>
                                          </p:val>
                                        </p:tav>
                                      </p:tavLst>
                                    </p:anim>
                                    <p:anim calcmode="lin" valueType="num">
                                      <p:cBhvr additive="base">
                                        <p:cTn id="58" dur="500" fill="hold"/>
                                        <p:tgtEl>
                                          <p:spTgt spid="2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0-#ppt_w/2"/>
                                          </p:val>
                                        </p:tav>
                                        <p:tav tm="100000">
                                          <p:val>
                                            <p:strVal val="#ppt_x"/>
                                          </p:val>
                                        </p:tav>
                                      </p:tavLst>
                                    </p:anim>
                                    <p:anim calcmode="lin" valueType="num">
                                      <p:cBhvr additive="base">
                                        <p:cTn id="62" dur="500" fill="hold"/>
                                        <p:tgtEl>
                                          <p:spTgt spid="2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500" fill="hold"/>
                                        <p:tgtEl>
                                          <p:spTgt spid="31"/>
                                        </p:tgtEl>
                                        <p:attrNameLst>
                                          <p:attrName>ppt_x</p:attrName>
                                        </p:attrNameLst>
                                      </p:cBhvr>
                                      <p:tavLst>
                                        <p:tav tm="0">
                                          <p:val>
                                            <p:strVal val="0-#ppt_w/2"/>
                                          </p:val>
                                        </p:tav>
                                        <p:tav tm="100000">
                                          <p:val>
                                            <p:strVal val="#ppt_x"/>
                                          </p:val>
                                        </p:tav>
                                      </p:tavLst>
                                    </p:anim>
                                    <p:anim calcmode="lin" valueType="num">
                                      <p:cBhvr additive="base">
                                        <p:cTn id="70"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7" presetClass="entr" presetSubtype="0" fill="hold" nodeType="clickEffect">
                                  <p:stCondLst>
                                    <p:cond delay="0"/>
                                  </p:stCondLst>
                                  <p:childTnLst>
                                    <p:set>
                                      <p:cBhvr>
                                        <p:cTn id="74" dur="1" fill="hold">
                                          <p:stCondLst>
                                            <p:cond delay="0"/>
                                          </p:stCondLst>
                                        </p:cTn>
                                        <p:tgtEl>
                                          <p:spTgt spid="10">
                                            <p:txEl>
                                              <p:pRg st="8" end="8"/>
                                            </p:txEl>
                                          </p:spTgt>
                                        </p:tgtEl>
                                        <p:attrNameLst>
                                          <p:attrName>style.visibility</p:attrName>
                                        </p:attrNameLst>
                                      </p:cBhvr>
                                      <p:to>
                                        <p:strVal val="visible"/>
                                      </p:to>
                                    </p:set>
                                    <p:animEffect transition="in" filter="fade">
                                      <p:cBhvr>
                                        <p:cTn id="75" dur="1000"/>
                                        <p:tgtEl>
                                          <p:spTgt spid="10">
                                            <p:txEl>
                                              <p:pRg st="8" end="8"/>
                                            </p:txEl>
                                          </p:spTgt>
                                        </p:tgtEl>
                                      </p:cBhvr>
                                    </p:animEffect>
                                    <p:anim calcmode="lin" valueType="num">
                                      <p:cBhvr>
                                        <p:cTn id="7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7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7" presetClass="entr" presetSubtype="0" fill="hold" nodeType="clickEffect">
                                  <p:stCondLst>
                                    <p:cond delay="0"/>
                                  </p:stCondLst>
                                  <p:childTnLst>
                                    <p:set>
                                      <p:cBhvr>
                                        <p:cTn id="81" dur="1" fill="hold">
                                          <p:stCondLst>
                                            <p:cond delay="0"/>
                                          </p:stCondLst>
                                        </p:cTn>
                                        <p:tgtEl>
                                          <p:spTgt spid="10">
                                            <p:txEl>
                                              <p:pRg st="9" end="9"/>
                                            </p:txEl>
                                          </p:spTgt>
                                        </p:tgtEl>
                                        <p:attrNameLst>
                                          <p:attrName>style.visibility</p:attrName>
                                        </p:attrNameLst>
                                      </p:cBhvr>
                                      <p:to>
                                        <p:strVal val="visible"/>
                                      </p:to>
                                    </p:set>
                                    <p:animEffect transition="in" filter="fade">
                                      <p:cBhvr>
                                        <p:cTn id="82" dur="1000"/>
                                        <p:tgtEl>
                                          <p:spTgt spid="10">
                                            <p:txEl>
                                              <p:pRg st="9" end="9"/>
                                            </p:txEl>
                                          </p:spTgt>
                                        </p:tgtEl>
                                      </p:cBhvr>
                                    </p:animEffect>
                                    <p:anim calcmode="lin" valueType="num">
                                      <p:cBhvr>
                                        <p:cTn id="8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8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1" fill="hold" nodeType="clickEffect">
                                  <p:stCondLst>
                                    <p:cond delay="0"/>
                                  </p:stCondLst>
                                  <p:childTnLst>
                                    <p:set>
                                      <p:cBhvr>
                                        <p:cTn id="88" dur="1" fill="hold">
                                          <p:stCondLst>
                                            <p:cond delay="0"/>
                                          </p:stCondLst>
                                        </p:cTn>
                                        <p:tgtEl>
                                          <p:spTgt spid="33"/>
                                        </p:tgtEl>
                                        <p:attrNameLst>
                                          <p:attrName>style.visibility</p:attrName>
                                        </p:attrNameLst>
                                      </p:cBhvr>
                                      <p:to>
                                        <p:strVal val="visible"/>
                                      </p:to>
                                    </p:set>
                                    <p:anim calcmode="lin" valueType="num">
                                      <p:cBhvr additive="base">
                                        <p:cTn id="89" dur="500" fill="hold"/>
                                        <p:tgtEl>
                                          <p:spTgt spid="33"/>
                                        </p:tgtEl>
                                        <p:attrNameLst>
                                          <p:attrName>ppt_x</p:attrName>
                                        </p:attrNameLst>
                                      </p:cBhvr>
                                      <p:tavLst>
                                        <p:tav tm="0">
                                          <p:val>
                                            <p:strVal val="#ppt_x"/>
                                          </p:val>
                                        </p:tav>
                                        <p:tav tm="100000">
                                          <p:val>
                                            <p:strVal val="#ppt_x"/>
                                          </p:val>
                                        </p:tav>
                                      </p:tavLst>
                                    </p:anim>
                                    <p:anim calcmode="lin" valueType="num">
                                      <p:cBhvr additive="base">
                                        <p:cTn id="90" dur="500" fill="hold"/>
                                        <p:tgtEl>
                                          <p:spTgt spid="3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500" fill="hold"/>
                                        <p:tgtEl>
                                          <p:spTgt spid="32"/>
                                        </p:tgtEl>
                                        <p:attrNameLst>
                                          <p:attrName>ppt_x</p:attrName>
                                        </p:attrNameLst>
                                      </p:cBhvr>
                                      <p:tavLst>
                                        <p:tav tm="0">
                                          <p:val>
                                            <p:strVal val="#ppt_x"/>
                                          </p:val>
                                        </p:tav>
                                        <p:tav tm="100000">
                                          <p:val>
                                            <p:strVal val="#ppt_x"/>
                                          </p:val>
                                        </p:tav>
                                      </p:tavLst>
                                    </p:anim>
                                    <p:anim calcmode="lin" valueType="num">
                                      <p:cBhvr additive="base">
                                        <p:cTn id="94"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animBg="1"/>
      <p:bldP spid="22" grpId="0" animBg="1"/>
      <p:bldP spid="23" grpId="0"/>
      <p:bldP spid="24" grpId="0"/>
      <p:bldP spid="25" grpId="0"/>
      <p:bldP spid="28"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654539"/>
          </a:xfrm>
        </p:spPr>
        <p:txBody>
          <a:bodyPr>
            <a:normAutofit/>
          </a:bodyPr>
          <a:lstStyle/>
          <a:p>
            <a:r>
              <a:rPr lang="en-US" sz="2800" b="1" dirty="0">
                <a:solidFill>
                  <a:schemeClr val="tx2"/>
                </a:solidFill>
              </a:rPr>
              <a:t>Models of Placement of a Delinquent in a Psychiatric Institution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95676" y="666740"/>
            <a:ext cx="11600262" cy="5808488"/>
          </a:xfrm>
        </p:spPr>
        <p:txBody>
          <a:bodyPr>
            <a:normAutofit lnSpcReduction="10000"/>
          </a:bodyPr>
          <a:lstStyle/>
          <a:p>
            <a:pPr>
              <a:buClr>
                <a:schemeClr val="tx2"/>
              </a:buClr>
            </a:pPr>
            <a:r>
              <a:rPr lang="en-US" sz="1800" i="1" dirty="0"/>
              <a:t>The </a:t>
            </a:r>
            <a:r>
              <a:rPr lang="en-US" sz="1800" i="1" dirty="0">
                <a:solidFill>
                  <a:srgbClr val="C00000"/>
                </a:solidFill>
              </a:rPr>
              <a:t>court in a criminal case </a:t>
            </a:r>
            <a:r>
              <a:rPr lang="en-US" sz="1800" i="1" dirty="0"/>
              <a:t>shall order </a:t>
            </a:r>
            <a:r>
              <a:rPr lang="en-US" sz="1800" i="1" dirty="0">
                <a:solidFill>
                  <a:srgbClr val="C00000"/>
                </a:solidFill>
              </a:rPr>
              <a:t>the compulsory detention </a:t>
            </a:r>
            <a:r>
              <a:rPr lang="en-US" sz="1800" i="1" dirty="0"/>
              <a:t>of mentally incapable offenders in a psychiatric institution for a period of </a:t>
            </a:r>
            <a:r>
              <a:rPr lang="en-US" sz="1800" b="1" i="1" dirty="0">
                <a:solidFill>
                  <a:srgbClr val="002060"/>
                </a:solidFill>
              </a:rPr>
              <a:t>six months </a:t>
            </a:r>
            <a:r>
              <a:rPr lang="en-US" sz="1800" i="1" dirty="0"/>
              <a:t>if it has determined, on the basis of the opinion of </a:t>
            </a:r>
            <a:r>
              <a:rPr lang="en-US" sz="1800" i="1" dirty="0">
                <a:solidFill>
                  <a:srgbClr val="008000"/>
                </a:solidFill>
              </a:rPr>
              <a:t>a psychiatric expert</a:t>
            </a:r>
            <a:r>
              <a:rPr lang="en-US" sz="1800" i="1" dirty="0"/>
              <a:t>, that there is a </a:t>
            </a:r>
            <a:r>
              <a:rPr lang="en-US" sz="1800" i="1" dirty="0">
                <a:solidFill>
                  <a:srgbClr val="C00000"/>
                </a:solidFill>
              </a:rPr>
              <a:t>likelihood</a:t>
            </a:r>
            <a:r>
              <a:rPr lang="en-US" sz="1800" i="1" dirty="0"/>
              <a:t> that such person may again commit </a:t>
            </a:r>
            <a:r>
              <a:rPr lang="en-US" sz="1800" i="1" dirty="0">
                <a:solidFill>
                  <a:srgbClr val="C00000"/>
                </a:solidFill>
              </a:rPr>
              <a:t>a more serious crime</a:t>
            </a:r>
            <a:r>
              <a:rPr lang="en-US" sz="1800" i="1" dirty="0"/>
              <a:t> due to </a:t>
            </a:r>
            <a:r>
              <a:rPr lang="en-US" sz="1800" i="1" dirty="0">
                <a:solidFill>
                  <a:srgbClr val="C00000"/>
                </a:solidFill>
              </a:rPr>
              <a:t>more serious mental disorders </a:t>
            </a:r>
            <a:r>
              <a:rPr lang="en-US" sz="1800" i="1" dirty="0"/>
              <a:t>as a result of which his/her mental incapacity has occurred, and that it is </a:t>
            </a:r>
            <a:r>
              <a:rPr lang="en-US" sz="1800" i="1" dirty="0">
                <a:solidFill>
                  <a:srgbClr val="C00000"/>
                </a:solidFill>
              </a:rPr>
              <a:t>necessary</a:t>
            </a:r>
            <a:r>
              <a:rPr lang="en-US" sz="1800" i="1" dirty="0"/>
              <a:t> to treat him/her in a psychiatric institution in order to eliminate this </a:t>
            </a:r>
            <a:r>
              <a:rPr lang="en-US" sz="1800" b="1" i="1" dirty="0">
                <a:solidFill>
                  <a:srgbClr val="C00000"/>
                </a:solidFill>
              </a:rPr>
              <a:t>danger</a:t>
            </a:r>
            <a:r>
              <a:rPr lang="en-US" sz="1800" i="1" dirty="0"/>
              <a:t>.</a:t>
            </a:r>
          </a:p>
          <a:p>
            <a:pPr>
              <a:buClr>
                <a:schemeClr val="tx2"/>
              </a:buClr>
            </a:pPr>
            <a:endParaRPr lang="en-US" sz="1800" i="1" dirty="0"/>
          </a:p>
          <a:p>
            <a:pPr>
              <a:buClr>
                <a:schemeClr val="tx2"/>
              </a:buClr>
            </a:pPr>
            <a:endParaRPr lang="en-US" sz="1800" i="1" dirty="0"/>
          </a:p>
          <a:p>
            <a:pPr>
              <a:buClr>
                <a:schemeClr val="tx2"/>
              </a:buClr>
            </a:pPr>
            <a:endParaRPr lang="en-US" sz="800" i="1" dirty="0"/>
          </a:p>
          <a:p>
            <a:pPr>
              <a:buClr>
                <a:schemeClr val="tx2"/>
              </a:buClr>
            </a:pPr>
            <a:r>
              <a:rPr lang="en-US" sz="1800" i="1" dirty="0"/>
              <a:t>The court in a criminal case shall order the mandatory outpatient treatment of mentally incompetent persons who committed an unlawful act for a period of six months if it has determined, on the basis of the opinion of a psychiatric expert, that there is a likelihood that such person may again commit a more serious crime due to more serious mental disorders as a result of which his/her mental incapacity has occurred, and that it is </a:t>
            </a:r>
            <a:r>
              <a:rPr lang="en-US" sz="1800" i="1" dirty="0">
                <a:solidFill>
                  <a:srgbClr val="008000"/>
                </a:solidFill>
              </a:rPr>
              <a:t>sufficient to eliminate this danger</a:t>
            </a:r>
            <a:r>
              <a:rPr lang="en-US" sz="1800" i="1" dirty="0"/>
              <a:t> with the </a:t>
            </a:r>
            <a:r>
              <a:rPr lang="en-US" sz="1800" i="1" dirty="0">
                <a:solidFill>
                  <a:srgbClr val="008000"/>
                </a:solidFill>
              </a:rPr>
              <a:t>psychiatric treatment at liberty</a:t>
            </a:r>
            <a:r>
              <a:rPr lang="en-US" sz="1800" i="1" dirty="0"/>
              <a:t>. </a:t>
            </a:r>
            <a:endParaRPr lang="en-US" sz="200" i="1" dirty="0"/>
          </a:p>
          <a:p>
            <a:pPr>
              <a:buClr>
                <a:schemeClr val="tx2"/>
              </a:buClr>
            </a:pPr>
            <a:endParaRPr lang="en-US" sz="1800" i="1" dirty="0"/>
          </a:p>
          <a:p>
            <a:pPr>
              <a:buClr>
                <a:schemeClr val="tx2"/>
              </a:buClr>
            </a:pPr>
            <a:endParaRPr lang="en-US" sz="200" i="1" dirty="0"/>
          </a:p>
          <a:p>
            <a:pPr>
              <a:buClr>
                <a:schemeClr val="tx2"/>
              </a:buClr>
            </a:pPr>
            <a:r>
              <a:rPr lang="en-US" sz="1800" i="1" dirty="0"/>
              <a:t>The activation of the civil county court competent according to the place of residence of the mentally incapable person</a:t>
            </a:r>
          </a:p>
          <a:p>
            <a:pPr lvl="1">
              <a:buClr>
                <a:schemeClr val="tx2"/>
              </a:buClr>
            </a:pPr>
            <a:r>
              <a:rPr lang="en-US" sz="1400" i="1" dirty="0"/>
              <a:t>Decision to refer the mentally incompetent person to a psychiatric institution in order to implement criminal court decision on compulsory detention, alias on mandatory outpatient treatment</a:t>
            </a:r>
          </a:p>
          <a:p>
            <a:pPr lvl="1">
              <a:buClr>
                <a:schemeClr val="tx2"/>
              </a:buClr>
            </a:pPr>
            <a:r>
              <a:rPr lang="en-US" sz="1400" i="1" dirty="0"/>
              <a:t>The compulsory detention of mentally incapable offenders in a psychiatric institution may last </a:t>
            </a:r>
            <a:r>
              <a:rPr lang="en-US" sz="1400" i="1" dirty="0">
                <a:solidFill>
                  <a:srgbClr val="FF3300"/>
                </a:solidFill>
              </a:rPr>
              <a:t>at most until the expiration of the maximum sentence for an unlawful act committed </a:t>
            </a:r>
            <a:r>
              <a:rPr lang="en-US" sz="1400" i="1" dirty="0"/>
              <a:t>by an incapable person, counted from the beginning of the psychiatric treatment. After the expiry of this period, if there are still grounds under Article 27 of this Law, the compulsory placement of these persons shall be executed in accordance with the provisions of Chapter VI. of this Act (</a:t>
            </a:r>
            <a:r>
              <a:rPr lang="en-US" sz="1400" i="1" dirty="0">
                <a:solidFill>
                  <a:srgbClr val="FF3300"/>
                </a:solidFill>
              </a:rPr>
              <a:t>compulsory detention of a non-delinquent in a psychiatric institution</a:t>
            </a:r>
            <a:r>
              <a:rPr lang="en-US" sz="1400" i="1" dirty="0"/>
              <a:t>).</a:t>
            </a:r>
          </a:p>
          <a:p>
            <a:pPr lvl="1">
              <a:buClr>
                <a:schemeClr val="tx2"/>
              </a:buClr>
            </a:pPr>
            <a:r>
              <a:rPr lang="en-US" sz="1400" i="1" dirty="0"/>
              <a:t>The mandatory outpatient treatment may last </a:t>
            </a:r>
            <a:r>
              <a:rPr lang="en-US" sz="1400" i="1" dirty="0">
                <a:solidFill>
                  <a:srgbClr val="FF3300"/>
                </a:solidFill>
              </a:rPr>
              <a:t>at most five year</a:t>
            </a:r>
            <a:r>
              <a:rPr lang="en-US" sz="1400" i="1" dirty="0"/>
              <a:t>s, counted from the beginning of the psychiatric treatment.</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TextBox 2">
            <a:extLst>
              <a:ext uri="{FF2B5EF4-FFF2-40B4-BE49-F238E27FC236}">
                <a16:creationId xmlns:a16="http://schemas.microsoft.com/office/drawing/2014/main" id="{753420ED-2CEA-4737-ABA3-7C645F94FA8C}"/>
              </a:ext>
            </a:extLst>
          </p:cNvPr>
          <p:cNvSpPr txBox="1"/>
          <p:nvPr/>
        </p:nvSpPr>
        <p:spPr>
          <a:xfrm>
            <a:off x="673714" y="1883823"/>
            <a:ext cx="7506670" cy="830997"/>
          </a:xfrm>
          <a:prstGeom prst="rect">
            <a:avLst/>
          </a:prstGeom>
          <a:noFill/>
        </p:spPr>
        <p:txBody>
          <a:bodyPr wrap="none" rtlCol="0">
            <a:spAutoFit/>
          </a:bodyPr>
          <a:lstStyle/>
          <a:p>
            <a:r>
              <a:rPr lang="en-US" sz="1600" dirty="0"/>
              <a:t>The assessment of dangerousness:</a:t>
            </a:r>
          </a:p>
          <a:p>
            <a:pPr marL="285750" indent="-285750">
              <a:buFont typeface="Wingdings" panose="05000000000000000000" pitchFamily="2" charset="2"/>
              <a:buChar char="§"/>
            </a:pPr>
            <a:r>
              <a:rPr lang="en-US" sz="1600" dirty="0"/>
              <a:t>Offender’s past danger materialized in the unlawful act</a:t>
            </a:r>
          </a:p>
          <a:p>
            <a:pPr marL="285750" indent="-285750">
              <a:buFont typeface="Wingdings" panose="05000000000000000000" pitchFamily="2" charset="2"/>
              <a:buChar char="§"/>
            </a:pPr>
            <a:r>
              <a:rPr lang="en-US" sz="1600" dirty="0"/>
              <a:t>Offender’s </a:t>
            </a:r>
            <a:r>
              <a:rPr lang="en-US" sz="1600" i="1" dirty="0" err="1"/>
              <a:t>profuturo</a:t>
            </a:r>
            <a:r>
              <a:rPr lang="en-US" sz="1600" dirty="0"/>
              <a:t> danger related to commission of more serious criminal offence </a:t>
            </a:r>
            <a:endParaRPr lang="hr-HR" sz="1600" dirty="0"/>
          </a:p>
        </p:txBody>
      </p:sp>
      <p:cxnSp>
        <p:nvCxnSpPr>
          <p:cNvPr id="7" name="Straight Arrow Connector 6">
            <a:extLst>
              <a:ext uri="{FF2B5EF4-FFF2-40B4-BE49-F238E27FC236}">
                <a16:creationId xmlns:a16="http://schemas.microsoft.com/office/drawing/2014/main" id="{685F0BC3-9D32-4C3D-81CB-C4D2B3D59811}"/>
              </a:ext>
            </a:extLst>
          </p:cNvPr>
          <p:cNvCxnSpPr/>
          <p:nvPr/>
        </p:nvCxnSpPr>
        <p:spPr>
          <a:xfrm>
            <a:off x="4306936" y="2068489"/>
            <a:ext cx="1784299" cy="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C591E2E9-E53F-4369-9E80-2C87A4A0B4B7}"/>
              </a:ext>
            </a:extLst>
          </p:cNvPr>
          <p:cNvSpPr txBox="1"/>
          <p:nvPr/>
        </p:nvSpPr>
        <p:spPr>
          <a:xfrm>
            <a:off x="6358270" y="1883823"/>
            <a:ext cx="5151410" cy="307777"/>
          </a:xfrm>
          <a:prstGeom prst="rect">
            <a:avLst/>
          </a:prstGeom>
          <a:noFill/>
        </p:spPr>
        <p:txBody>
          <a:bodyPr wrap="none" rtlCol="0">
            <a:spAutoFit/>
          </a:bodyPr>
          <a:lstStyle/>
          <a:p>
            <a:r>
              <a:rPr lang="en-US" sz="1400" dirty="0"/>
              <a:t>In hands of the criminal court judge + based on psychiatric expertise</a:t>
            </a:r>
            <a:endParaRPr lang="hr-HR" sz="1400" dirty="0"/>
          </a:p>
        </p:txBody>
      </p:sp>
      <p:sp>
        <p:nvSpPr>
          <p:cNvPr id="12" name="Left Brace 11">
            <a:extLst>
              <a:ext uri="{FF2B5EF4-FFF2-40B4-BE49-F238E27FC236}">
                <a16:creationId xmlns:a16="http://schemas.microsoft.com/office/drawing/2014/main" id="{2F8B78CE-412A-4C23-BFEB-9BB222A8BAD6}"/>
              </a:ext>
            </a:extLst>
          </p:cNvPr>
          <p:cNvSpPr/>
          <p:nvPr/>
        </p:nvSpPr>
        <p:spPr>
          <a:xfrm>
            <a:off x="243663" y="2796357"/>
            <a:ext cx="269890" cy="1010093"/>
          </a:xfrm>
          <a:prstGeom prst="leftBrace">
            <a:avLst/>
          </a:prstGeom>
          <a:ln w="19050">
            <a:solidFill>
              <a:srgbClr val="008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dirty="0"/>
          </a:p>
        </p:txBody>
      </p:sp>
      <p:cxnSp>
        <p:nvCxnSpPr>
          <p:cNvPr id="14" name="Straight Arrow Connector 13">
            <a:extLst>
              <a:ext uri="{FF2B5EF4-FFF2-40B4-BE49-F238E27FC236}">
                <a16:creationId xmlns:a16="http://schemas.microsoft.com/office/drawing/2014/main" id="{11E83CB4-CB36-4C8D-81E7-CCAB3A958CBD}"/>
              </a:ext>
            </a:extLst>
          </p:cNvPr>
          <p:cNvCxnSpPr>
            <a:cxnSpLocks/>
          </p:cNvCxnSpPr>
          <p:nvPr/>
        </p:nvCxnSpPr>
        <p:spPr>
          <a:xfrm flipH="1">
            <a:off x="195674" y="668509"/>
            <a:ext cx="9530" cy="2574415"/>
          </a:xfrm>
          <a:prstGeom prst="straightConnector1">
            <a:avLst/>
          </a:prstGeom>
          <a:ln w="19050">
            <a:solidFill>
              <a:srgbClr val="008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6A8A80A-C37A-4646-A23C-48A0270D7031}"/>
              </a:ext>
            </a:extLst>
          </p:cNvPr>
          <p:cNvSpPr txBox="1"/>
          <p:nvPr/>
        </p:nvSpPr>
        <p:spPr>
          <a:xfrm>
            <a:off x="4395129" y="3720080"/>
            <a:ext cx="4426276" cy="784830"/>
          </a:xfrm>
          <a:prstGeom prst="rect">
            <a:avLst/>
          </a:prstGeom>
          <a:noFill/>
        </p:spPr>
        <p:txBody>
          <a:bodyPr wrap="none" rtlCol="0">
            <a:spAutoFit/>
          </a:bodyPr>
          <a:lstStyle/>
          <a:p>
            <a:r>
              <a:rPr lang="en-US" sz="1500" dirty="0">
                <a:solidFill>
                  <a:srgbClr val="FF3300"/>
                </a:solidFill>
              </a:rPr>
              <a:t>The Role of medicine in the delinquent’s rehabilitation</a:t>
            </a:r>
          </a:p>
          <a:p>
            <a:pPr marL="171450" indent="-171450">
              <a:buFont typeface="Wingdings" panose="05000000000000000000" pitchFamily="2" charset="2"/>
              <a:buChar char="§"/>
            </a:pPr>
            <a:r>
              <a:rPr lang="en-US" sz="1500" dirty="0"/>
              <a:t>new evidence-based pharmacological treatments</a:t>
            </a:r>
          </a:p>
          <a:p>
            <a:pPr marL="171450" indent="-171450">
              <a:buFont typeface="Wingdings" panose="05000000000000000000" pitchFamily="2" charset="2"/>
              <a:buChar char="§"/>
            </a:pPr>
            <a:r>
              <a:rPr lang="en-US" sz="1500" dirty="0"/>
              <a:t>new models of psychotherapy</a:t>
            </a:r>
          </a:p>
        </p:txBody>
      </p:sp>
      <p:sp>
        <p:nvSpPr>
          <p:cNvPr id="18" name="TextBox 17">
            <a:extLst>
              <a:ext uri="{FF2B5EF4-FFF2-40B4-BE49-F238E27FC236}">
                <a16:creationId xmlns:a16="http://schemas.microsoft.com/office/drawing/2014/main" id="{A3294482-C00F-408E-90E1-17D386368B59}"/>
              </a:ext>
            </a:extLst>
          </p:cNvPr>
          <p:cNvSpPr txBox="1"/>
          <p:nvPr/>
        </p:nvSpPr>
        <p:spPr>
          <a:xfrm>
            <a:off x="8976934" y="3720080"/>
            <a:ext cx="3205092" cy="738664"/>
          </a:xfrm>
          <a:prstGeom prst="rect">
            <a:avLst/>
          </a:prstGeom>
          <a:noFill/>
        </p:spPr>
        <p:txBody>
          <a:bodyPr wrap="square" rtlCol="0">
            <a:spAutoFit/>
          </a:bodyPr>
          <a:lstStyle/>
          <a:p>
            <a:r>
              <a:rPr lang="en-US" sz="1400" dirty="0">
                <a:solidFill>
                  <a:srgbClr val="C00000"/>
                </a:solidFill>
              </a:rPr>
              <a:t>Dangerousness                 Prolongation</a:t>
            </a:r>
          </a:p>
          <a:p>
            <a:pPr marL="285750" indent="-285750">
              <a:buFont typeface="Wingdings" panose="05000000000000000000" pitchFamily="2" charset="2"/>
              <a:buChar char="§"/>
            </a:pPr>
            <a:r>
              <a:rPr lang="en-US" sz="1400" dirty="0"/>
              <a:t>up to 1 year, </a:t>
            </a:r>
          </a:p>
          <a:p>
            <a:pPr marL="285750" indent="-285750">
              <a:buFont typeface="Wingdings" panose="05000000000000000000" pitchFamily="2" charset="2"/>
              <a:buChar char="§"/>
            </a:pPr>
            <a:r>
              <a:rPr lang="en-US" sz="1400" dirty="0"/>
              <a:t>possibility of further yearly extension</a:t>
            </a:r>
            <a:endParaRPr lang="hr-HR" sz="1400" dirty="0"/>
          </a:p>
        </p:txBody>
      </p:sp>
      <p:cxnSp>
        <p:nvCxnSpPr>
          <p:cNvPr id="20" name="Straight Arrow Connector 19">
            <a:extLst>
              <a:ext uri="{FF2B5EF4-FFF2-40B4-BE49-F238E27FC236}">
                <a16:creationId xmlns:a16="http://schemas.microsoft.com/office/drawing/2014/main" id="{CA8101F2-6634-4254-9BEC-B9EAB81E7A67}"/>
              </a:ext>
            </a:extLst>
          </p:cNvPr>
          <p:cNvCxnSpPr>
            <a:cxnSpLocks/>
          </p:cNvCxnSpPr>
          <p:nvPr/>
        </p:nvCxnSpPr>
        <p:spPr>
          <a:xfrm>
            <a:off x="10312043" y="3891516"/>
            <a:ext cx="382772" cy="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261787A-8958-47FA-86A7-42749352B2EB}"/>
              </a:ext>
            </a:extLst>
          </p:cNvPr>
          <p:cNvCxnSpPr/>
          <p:nvPr/>
        </p:nvCxnSpPr>
        <p:spPr>
          <a:xfrm flipV="1">
            <a:off x="8282763" y="4295553"/>
            <a:ext cx="1052623" cy="1584252"/>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33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nodeType="clickEffect">
                                  <p:stCondLst>
                                    <p:cond delay="0"/>
                                  </p:stCondLst>
                                  <p:childTnLst>
                                    <p:set>
                                      <p:cBhvr>
                                        <p:cTn id="23" dur="1" fill="hold">
                                          <p:stCondLst>
                                            <p:cond delay="0"/>
                                          </p:stCondLst>
                                        </p:cTn>
                                        <p:tgtEl>
                                          <p:spTgt spid="10">
                                            <p:txEl>
                                              <p:pRg st="4" end="4"/>
                                            </p:txEl>
                                          </p:spTgt>
                                        </p:tgtEl>
                                        <p:attrNameLst>
                                          <p:attrName>style.visibility</p:attrName>
                                        </p:attrNameLst>
                                      </p:cBhvr>
                                      <p:to>
                                        <p:strVal val="visible"/>
                                      </p:to>
                                    </p:set>
                                    <p:animEffect transition="in" filter="fade">
                                      <p:cBhvr>
                                        <p:cTn id="24" dur="1000"/>
                                        <p:tgtEl>
                                          <p:spTgt spid="10">
                                            <p:txEl>
                                              <p:pRg st="4" end="4"/>
                                            </p:txEl>
                                          </p:spTgt>
                                        </p:tgtEl>
                                      </p:cBhvr>
                                    </p:animEffect>
                                    <p:anim calcmode="lin" valueType="num">
                                      <p:cBhvr>
                                        <p:cTn id="2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10">
                                            <p:txEl>
                                              <p:pRg st="8" end="8"/>
                                            </p:txEl>
                                          </p:spTgt>
                                        </p:tgtEl>
                                        <p:attrNameLst>
                                          <p:attrName>style.visibility</p:attrName>
                                        </p:attrNameLst>
                                      </p:cBhvr>
                                      <p:to>
                                        <p:strVal val="visible"/>
                                      </p:to>
                                    </p:set>
                                    <p:animEffect transition="in" filter="fade">
                                      <p:cBhvr>
                                        <p:cTn id="54" dur="1000"/>
                                        <p:tgtEl>
                                          <p:spTgt spid="10">
                                            <p:txEl>
                                              <p:pRg st="8" end="8"/>
                                            </p:txEl>
                                          </p:spTgt>
                                        </p:tgtEl>
                                      </p:cBhvr>
                                    </p:animEffect>
                                    <p:anim calcmode="lin" valueType="num">
                                      <p:cBhvr>
                                        <p:cTn id="55"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10">
                                            <p:txEl>
                                              <p:pRg st="8" end="8"/>
                                            </p:txEl>
                                          </p:spTgt>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10">
                                            <p:txEl>
                                              <p:pRg st="9" end="9"/>
                                            </p:txEl>
                                          </p:spTgt>
                                        </p:tgtEl>
                                        <p:attrNameLst>
                                          <p:attrName>style.visibility</p:attrName>
                                        </p:attrNameLst>
                                      </p:cBhvr>
                                      <p:to>
                                        <p:strVal val="visible"/>
                                      </p:to>
                                    </p:set>
                                    <p:animEffect transition="in" filter="fade">
                                      <p:cBhvr>
                                        <p:cTn id="59" dur="1000"/>
                                        <p:tgtEl>
                                          <p:spTgt spid="10">
                                            <p:txEl>
                                              <p:pRg st="9" end="9"/>
                                            </p:txEl>
                                          </p:spTgt>
                                        </p:tgtEl>
                                      </p:cBhvr>
                                    </p:animEffect>
                                    <p:anim calcmode="lin" valueType="num">
                                      <p:cBhvr>
                                        <p:cTn id="6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10">
                                            <p:txEl>
                                              <p:pRg st="9" end="9"/>
                                            </p:txEl>
                                          </p:spTgt>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0">
                                            <p:txEl>
                                              <p:pRg st="10" end="10"/>
                                            </p:txEl>
                                          </p:spTgt>
                                        </p:tgtEl>
                                        <p:attrNameLst>
                                          <p:attrName>style.visibility</p:attrName>
                                        </p:attrNameLst>
                                      </p:cBhvr>
                                      <p:to>
                                        <p:strVal val="visible"/>
                                      </p:to>
                                    </p:set>
                                    <p:animEffect transition="in" filter="fade">
                                      <p:cBhvr>
                                        <p:cTn id="64" dur="1000"/>
                                        <p:tgtEl>
                                          <p:spTgt spid="10">
                                            <p:txEl>
                                              <p:pRg st="10" end="10"/>
                                            </p:txEl>
                                          </p:spTgt>
                                        </p:tgtEl>
                                      </p:cBhvr>
                                    </p:animEffect>
                                    <p:anim calcmode="lin" valueType="num">
                                      <p:cBhvr>
                                        <p:cTn id="65"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6"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12" fill="hold" nodeType="click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fill="hold"/>
                                        <p:tgtEl>
                                          <p:spTgt spid="20"/>
                                        </p:tgtEl>
                                        <p:attrNameLst>
                                          <p:attrName>ppt_x</p:attrName>
                                        </p:attrNameLst>
                                      </p:cBhvr>
                                      <p:tavLst>
                                        <p:tav tm="0">
                                          <p:val>
                                            <p:strVal val="0-#ppt_w/2"/>
                                          </p:val>
                                        </p:tav>
                                        <p:tav tm="100000">
                                          <p:val>
                                            <p:strVal val="#ppt_x"/>
                                          </p:val>
                                        </p:tav>
                                      </p:tavLst>
                                    </p:anim>
                                    <p:anim calcmode="lin" valueType="num">
                                      <p:cBhvr additive="base">
                                        <p:cTn id="72" dur="500" fill="hold"/>
                                        <p:tgtEl>
                                          <p:spTgt spid="20"/>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0-#ppt_w/2"/>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0-#ppt_w/2"/>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2" grpId="0" animBg="1"/>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2"/>
            <a:ext cx="11704675" cy="585970"/>
          </a:xfrm>
        </p:spPr>
        <p:txBody>
          <a:bodyPr>
            <a:normAutofit/>
          </a:bodyPr>
          <a:lstStyle/>
          <a:p>
            <a:r>
              <a:rPr lang="en-US" sz="2800" b="1" dirty="0">
                <a:solidFill>
                  <a:schemeClr val="tx2"/>
                </a:solidFill>
              </a:rPr>
              <a:t>The County Court of Split, K 16/20 from 21 September 2020</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81487" y="735808"/>
            <a:ext cx="12010513" cy="5612941"/>
          </a:xfrm>
        </p:spPr>
        <p:txBody>
          <a:bodyPr>
            <a:noAutofit/>
          </a:bodyPr>
          <a:lstStyle/>
          <a:p>
            <a:pPr>
              <a:buClr>
                <a:schemeClr val="tx2"/>
              </a:buClr>
            </a:pPr>
            <a:r>
              <a:rPr lang="en-US" sz="1400" dirty="0"/>
              <a:t>The defendant and the victim are intimate partners who have known each other since childhood. They began a relationship and moved into the victim's family house where his brother, father, and cousin lived with family. The whole family was close and got along well. Friends and relatives testified to the good relations between the couple. Differences could arise here and there, as in any relationship, but the defendant and the victim loved each other and led a harmonious life. They both worked on the family farm in </a:t>
            </a:r>
            <a:r>
              <a:rPr lang="en-US" sz="1400" dirty="0" err="1"/>
              <a:t>Lika</a:t>
            </a:r>
            <a:r>
              <a:rPr lang="en-US" sz="1400" dirty="0"/>
              <a:t> and lived peacefully. </a:t>
            </a:r>
          </a:p>
          <a:p>
            <a:pPr>
              <a:buClr>
                <a:schemeClr val="tx2"/>
              </a:buClr>
            </a:pPr>
            <a:r>
              <a:rPr lang="en-US" sz="1400" dirty="0"/>
              <a:t>The defendant did not have many female friends. She hung out with a cousin, did not go out, and mostly stayed home. Lately, the defendant complained that her husband's grandmother was harassing her, bothering her with frequent visits and feeling like she was monitored all the time. Recently, the defendant was distracted, she could wander off during the conversation. She did not listen to the person participating in the conversation and asked strange questions. The court concluded that the defendant and the victim lived in an isolated community; they were exclusively focused on each other and they retreated to their apartment or house in </a:t>
            </a:r>
            <a:r>
              <a:rPr lang="en-US" sz="1400" dirty="0" err="1"/>
              <a:t>Lika</a:t>
            </a:r>
            <a:r>
              <a:rPr lang="en-US" sz="1400" dirty="0"/>
              <a:t>. All this indicates that something was going on in the psyche of the accused. The defendant complained that she felt symptoms of magic, that her companion's grandmother had bewitched her, and for this reason her parents took her to a priest. However, since the defendant was living in an unmarried relationship, the priest refused to intercede on her behalf.  </a:t>
            </a:r>
          </a:p>
          <a:p>
            <a:pPr>
              <a:buClr>
                <a:schemeClr val="tx2"/>
              </a:buClr>
            </a:pPr>
            <a:r>
              <a:rPr lang="en-US" sz="1400" dirty="0"/>
              <a:t>On the day of the homicide, October 9, 2019, an argument was heard in the spouses' apartment; the husband ran out of the apartment into the yard holding his chest, stumbled toward the firewood, leaned back, and told the witness the words "Call an ambulance... she stabbed me... stabbed in the heart...“ The ambulance soon arrived and the victim received medical assistance, but the wounds were so severe that the victim shortly after died in the hospital. When police officers arrived at the scene, they found a locked apartment and broke in. Behind the door they found the defendant, who, according to witnesses, had a strange expression on her face.  </a:t>
            </a:r>
          </a:p>
          <a:p>
            <a:pPr>
              <a:buClr>
                <a:schemeClr val="tx2"/>
              </a:buClr>
            </a:pPr>
            <a:r>
              <a:rPr lang="en-US" sz="1400" dirty="0"/>
              <a:t>The court concludes that the defendant is a person with more serious mental disorders. </a:t>
            </a:r>
            <a:r>
              <a:rPr lang="en-US" sz="1400" i="1" dirty="0"/>
              <a:t>Tempore </a:t>
            </a:r>
            <a:r>
              <a:rPr lang="en-US" sz="1400" i="1" dirty="0" err="1"/>
              <a:t>criminis</a:t>
            </a:r>
            <a:r>
              <a:rPr lang="en-US" sz="1400" i="1" dirty="0"/>
              <a:t> </a:t>
            </a:r>
            <a:r>
              <a:rPr lang="en-US" sz="1400" dirty="0"/>
              <a:t>she was in a mentally disturbed state, producing paranoid ideas and crazy thoughts similar to schizophrenia, caused by the consumption of cannabinoids. At the level of emotional expression, more severe depressive symptomatology was noted. At the time of realization of the elements of the offence, the defendant was unable to understand the meaning of her actions and control her will due to above mentioned mental difficulties, i.e. she was mentally incapable. </a:t>
            </a:r>
          </a:p>
          <a:p>
            <a:pPr>
              <a:buClr>
                <a:schemeClr val="tx2"/>
              </a:buClr>
            </a:pPr>
            <a:r>
              <a:rPr lang="en-US" sz="1400" dirty="0"/>
              <a:t>Considering the fact that this is a person with more serious mental disorders and the particular nature and severity of her mental condition, as well as the fact that psychopathological symptoms still exist at the time of delivering this judgment, there is a likelihood that she could commit a more serious crime due to these more serious mental disorders. In order to eliminate this danger, there is a need to treat the defendant in closed psychiatric facility.</a:t>
            </a:r>
          </a:p>
          <a:p>
            <a:pPr lvl="2">
              <a:buClr>
                <a:schemeClr val="tx2"/>
              </a:buClr>
            </a:pPr>
            <a:endParaRPr lang="en-US" sz="1400" dirty="0"/>
          </a:p>
          <a:p>
            <a:pPr lvl="2">
              <a:buClr>
                <a:schemeClr val="tx2"/>
              </a:buClr>
            </a:pPr>
            <a:endParaRPr lang="en-US" sz="1400" dirty="0"/>
          </a:p>
        </p:txBody>
      </p:sp>
      <p:cxnSp>
        <p:nvCxnSpPr>
          <p:cNvPr id="6" name="Straight Arrow Connector 5">
            <a:extLst>
              <a:ext uri="{FF2B5EF4-FFF2-40B4-BE49-F238E27FC236}">
                <a16:creationId xmlns:a16="http://schemas.microsoft.com/office/drawing/2014/main" id="{76CD05AA-BE4C-40B5-863E-E5EEB52634DB}"/>
              </a:ext>
            </a:extLst>
          </p:cNvPr>
          <p:cNvCxnSpPr>
            <a:cxnSpLocks/>
          </p:cNvCxnSpPr>
          <p:nvPr/>
        </p:nvCxnSpPr>
        <p:spPr>
          <a:xfrm>
            <a:off x="1265274" y="5699051"/>
            <a:ext cx="1885506" cy="31897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 name="Rectangle: Rounded Corners 6">
            <a:extLst>
              <a:ext uri="{FF2B5EF4-FFF2-40B4-BE49-F238E27FC236}">
                <a16:creationId xmlns:a16="http://schemas.microsoft.com/office/drawing/2014/main" id="{6880FFA9-7A62-46AE-BF93-9A024AB48758}"/>
              </a:ext>
            </a:extLst>
          </p:cNvPr>
          <p:cNvSpPr/>
          <p:nvPr/>
        </p:nvSpPr>
        <p:spPr>
          <a:xfrm>
            <a:off x="3150780" y="5794751"/>
            <a:ext cx="5593946" cy="435932"/>
          </a:xfrm>
          <a:prstGeom prst="roundRect">
            <a:avLst/>
          </a:prstGeom>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a:t>Compulsory detention in a psychiatric institution of mentally incompetent persons who committed an unlawful act for 6 months</a:t>
            </a:r>
          </a:p>
        </p:txBody>
      </p:sp>
      <p:cxnSp>
        <p:nvCxnSpPr>
          <p:cNvPr id="12" name="Straight Connector 11">
            <a:extLst>
              <a:ext uri="{FF2B5EF4-FFF2-40B4-BE49-F238E27FC236}">
                <a16:creationId xmlns:a16="http://schemas.microsoft.com/office/drawing/2014/main" id="{12DA67E5-5408-4B37-959A-43BB71DA9B1F}"/>
              </a:ext>
            </a:extLst>
          </p:cNvPr>
          <p:cNvCxnSpPr/>
          <p:nvPr/>
        </p:nvCxnSpPr>
        <p:spPr>
          <a:xfrm>
            <a:off x="7198242" y="5497033"/>
            <a:ext cx="4550735"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B5DED25-4D92-45B3-AB8E-D7A3633CCAF4}"/>
              </a:ext>
            </a:extLst>
          </p:cNvPr>
          <p:cNvCxnSpPr>
            <a:cxnSpLocks/>
          </p:cNvCxnSpPr>
          <p:nvPr/>
        </p:nvCxnSpPr>
        <p:spPr>
          <a:xfrm>
            <a:off x="467832" y="5699051"/>
            <a:ext cx="2682948"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0704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4"/>
            <a:ext cx="11704675" cy="884004"/>
          </a:xfrm>
        </p:spPr>
        <p:txBody>
          <a:bodyPr>
            <a:normAutofit fontScale="90000"/>
          </a:bodyPr>
          <a:lstStyle/>
          <a:p>
            <a:r>
              <a:rPr lang="en-US" sz="2800" b="1" dirty="0">
                <a:solidFill>
                  <a:schemeClr val="tx2"/>
                </a:solidFill>
              </a:rPr>
              <a:t>The Standards and Mechanisms of Ensuring the Rights of Delinquent Psychiatric Patients within the Convention for the Protection of Human Rights and Fundamental Freedoms</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157215" y="903768"/>
            <a:ext cx="11791121" cy="5380470"/>
          </a:xfrm>
        </p:spPr>
        <p:txBody>
          <a:bodyPr>
            <a:normAutofit/>
          </a:bodyPr>
          <a:lstStyle/>
          <a:p>
            <a:pPr lvl="1">
              <a:buClr>
                <a:schemeClr val="tx2"/>
              </a:buClr>
            </a:pPr>
            <a:endParaRPr lang="en-US" sz="800"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7" name="Rectangle: Rounded Corners 16">
            <a:extLst>
              <a:ext uri="{FF2B5EF4-FFF2-40B4-BE49-F238E27FC236}">
                <a16:creationId xmlns:a16="http://schemas.microsoft.com/office/drawing/2014/main" id="{EEB2E50C-E2B8-40EC-A63A-44A7D729B2B0}"/>
              </a:ext>
            </a:extLst>
          </p:cNvPr>
          <p:cNvSpPr/>
          <p:nvPr/>
        </p:nvSpPr>
        <p:spPr>
          <a:xfrm>
            <a:off x="1290448" y="2004088"/>
            <a:ext cx="9556899" cy="339725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a:t>ARTICLE 5</a:t>
            </a:r>
          </a:p>
          <a:p>
            <a:pPr algn="ctr"/>
            <a:r>
              <a:rPr lang="en-US" b="1" dirty="0"/>
              <a:t>Right to liberty and security</a:t>
            </a:r>
          </a:p>
          <a:p>
            <a:pPr marL="342900" indent="-342900">
              <a:buAutoNum type="arabicPeriod"/>
            </a:pPr>
            <a:r>
              <a:rPr lang="en-US" dirty="0"/>
              <a:t>Everyone has the right to liberty and security of person. No one shall be deprived of his liberty save in the following cases and in accordance with a procedure prescribed by law:</a:t>
            </a:r>
          </a:p>
          <a:p>
            <a:r>
              <a:rPr lang="en-US" dirty="0"/>
              <a:t>       (…)</a:t>
            </a:r>
          </a:p>
          <a:p>
            <a:r>
              <a:rPr lang="en-US" dirty="0"/>
              <a:t>       (e) </a:t>
            </a:r>
            <a:r>
              <a:rPr lang="en-US" dirty="0">
                <a:solidFill>
                  <a:srgbClr val="008000"/>
                </a:solidFill>
              </a:rPr>
              <a:t>the </a:t>
            </a:r>
            <a:r>
              <a:rPr lang="en-US" dirty="0">
                <a:solidFill>
                  <a:srgbClr val="C00000"/>
                </a:solidFill>
              </a:rPr>
              <a:t>lawful</a:t>
            </a:r>
            <a:r>
              <a:rPr lang="en-US" dirty="0">
                <a:solidFill>
                  <a:srgbClr val="008000"/>
                </a:solidFill>
              </a:rPr>
              <a:t> detention of persons </a:t>
            </a:r>
            <a:r>
              <a:rPr lang="en-US" dirty="0"/>
              <a:t>for the prevention of the spreading of infectious diseases, </a:t>
            </a:r>
          </a:p>
          <a:p>
            <a:r>
              <a:rPr lang="en-US" dirty="0"/>
              <a:t>             of </a:t>
            </a:r>
            <a:r>
              <a:rPr lang="en-US" dirty="0">
                <a:solidFill>
                  <a:srgbClr val="008000"/>
                </a:solidFill>
              </a:rPr>
              <a:t>persons of unsound mind</a:t>
            </a:r>
            <a:r>
              <a:rPr lang="en-US" dirty="0"/>
              <a:t>, alcoholics or drug addicts or vagrants;</a:t>
            </a:r>
          </a:p>
          <a:p>
            <a:r>
              <a:rPr lang="en-US" dirty="0"/>
              <a:t>       (…)</a:t>
            </a:r>
          </a:p>
          <a:p>
            <a:pPr marL="342900" indent="-342900">
              <a:buAutoNum type="arabicPeriod" startAt="4"/>
            </a:pPr>
            <a:r>
              <a:rPr lang="en-US" dirty="0"/>
              <a:t> Everyone who is </a:t>
            </a:r>
            <a:r>
              <a:rPr lang="en-US" dirty="0">
                <a:solidFill>
                  <a:srgbClr val="008000"/>
                </a:solidFill>
              </a:rPr>
              <a:t>deprived of his liberty </a:t>
            </a:r>
            <a:r>
              <a:rPr lang="en-US" dirty="0"/>
              <a:t>by arrest or </a:t>
            </a:r>
            <a:r>
              <a:rPr lang="en-US" dirty="0">
                <a:solidFill>
                  <a:srgbClr val="C00000"/>
                </a:solidFill>
              </a:rPr>
              <a:t>detention</a:t>
            </a:r>
            <a:r>
              <a:rPr lang="en-US" dirty="0"/>
              <a:t> shall be entitled to take </a:t>
            </a:r>
          </a:p>
          <a:p>
            <a:r>
              <a:rPr lang="en-US" dirty="0"/>
              <a:t>       </a:t>
            </a:r>
            <a:r>
              <a:rPr lang="en-US" dirty="0">
                <a:solidFill>
                  <a:srgbClr val="008000"/>
                </a:solidFill>
              </a:rPr>
              <a:t>proceedings by which the lawfulness of his detention </a:t>
            </a:r>
            <a:r>
              <a:rPr lang="en-US" dirty="0">
                <a:solidFill>
                  <a:schemeClr val="tx1"/>
                </a:solidFill>
              </a:rPr>
              <a:t>shall be decided </a:t>
            </a:r>
            <a:r>
              <a:rPr lang="en-US" dirty="0">
                <a:solidFill>
                  <a:srgbClr val="008000"/>
                </a:solidFill>
              </a:rPr>
              <a:t>speedily</a:t>
            </a:r>
            <a:r>
              <a:rPr lang="en-US" dirty="0"/>
              <a:t> by </a:t>
            </a:r>
            <a:r>
              <a:rPr lang="en-US" dirty="0">
                <a:solidFill>
                  <a:srgbClr val="008000"/>
                </a:solidFill>
              </a:rPr>
              <a:t>a court </a:t>
            </a:r>
          </a:p>
          <a:p>
            <a:r>
              <a:rPr lang="en-US" dirty="0"/>
              <a:t>       and </a:t>
            </a:r>
            <a:r>
              <a:rPr lang="en-US" dirty="0">
                <a:solidFill>
                  <a:srgbClr val="FF6600"/>
                </a:solidFill>
              </a:rPr>
              <a:t>his release </a:t>
            </a:r>
            <a:r>
              <a:rPr lang="en-US" dirty="0"/>
              <a:t>ordered </a:t>
            </a:r>
            <a:r>
              <a:rPr lang="en-US" u="sng" dirty="0"/>
              <a:t>if the detention is not </a:t>
            </a:r>
            <a:r>
              <a:rPr lang="en-US" u="sng" dirty="0">
                <a:solidFill>
                  <a:srgbClr val="FF6600"/>
                </a:solidFill>
              </a:rPr>
              <a:t>lawful</a:t>
            </a:r>
            <a:r>
              <a:rPr lang="en-US" dirty="0"/>
              <a:t>.</a:t>
            </a:r>
          </a:p>
          <a:p>
            <a:endParaRPr lang="hr-HR" dirty="0"/>
          </a:p>
        </p:txBody>
      </p:sp>
      <p:pic>
        <p:nvPicPr>
          <p:cNvPr id="14" name="Picture 13">
            <a:extLst>
              <a:ext uri="{FF2B5EF4-FFF2-40B4-BE49-F238E27FC236}">
                <a16:creationId xmlns:a16="http://schemas.microsoft.com/office/drawing/2014/main" id="{B0CED585-109F-4734-8CA4-7E25E9AADE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393" y="882119"/>
            <a:ext cx="972055" cy="1215069"/>
          </a:xfrm>
          <a:prstGeom prst="rect">
            <a:avLst/>
          </a:prstGeom>
        </p:spPr>
      </p:pic>
    </p:spTree>
    <p:extLst>
      <p:ext uri="{BB962C8B-B14F-4D97-AF65-F5344CB8AC3E}">
        <p14:creationId xmlns:p14="http://schemas.microsoft.com/office/powerpoint/2010/main" val="823478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195674" y="12201"/>
            <a:ext cx="11791121" cy="719671"/>
          </a:xfrm>
        </p:spPr>
        <p:txBody>
          <a:bodyPr>
            <a:normAutofit/>
          </a:bodyPr>
          <a:lstStyle/>
          <a:p>
            <a:r>
              <a:rPr lang="en-US" sz="2600" b="1" dirty="0">
                <a:solidFill>
                  <a:schemeClr val="tx2"/>
                </a:solidFill>
              </a:rPr>
              <a:t>Denis and Irvine v. Belgium [GC], Application no. 62819/17 and 63921/17, 1 June 2021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95674" y="731872"/>
            <a:ext cx="11712791" cy="6934203"/>
          </a:xfrm>
        </p:spPr>
        <p:txBody>
          <a:bodyPr>
            <a:normAutofit/>
          </a:bodyPr>
          <a:lstStyle/>
          <a:p>
            <a:pPr>
              <a:buClr>
                <a:schemeClr val="tx2"/>
              </a:buClr>
            </a:pPr>
            <a:r>
              <a:rPr lang="en-US" sz="1800" dirty="0"/>
              <a:t>By a judgment of the Turnhout Criminal Court of 18 June 2007 the first applicant was placed in compulsory confinement for </a:t>
            </a:r>
            <a:r>
              <a:rPr lang="en-US" sz="1800" dirty="0">
                <a:solidFill>
                  <a:srgbClr val="FF6600"/>
                </a:solidFill>
              </a:rPr>
              <a:t>acts classified as theft</a:t>
            </a:r>
            <a:r>
              <a:rPr lang="en-US" sz="1800" dirty="0"/>
              <a:t>, pursuant to section 7 of Social Protection Act. According to psychiatric expert report, he has a psychotic personality and has developed alcohol and drugs addiction, and therefore, suffers </a:t>
            </a:r>
            <a:r>
              <a:rPr lang="en-US" sz="1800" dirty="0">
                <a:solidFill>
                  <a:srgbClr val="FF0000"/>
                </a:solidFill>
              </a:rPr>
              <a:t>from a severe mental disorder</a:t>
            </a:r>
            <a:r>
              <a:rPr lang="en-US" sz="1800" dirty="0"/>
              <a:t> making him </a:t>
            </a:r>
            <a:r>
              <a:rPr lang="en-US" sz="1800" dirty="0">
                <a:solidFill>
                  <a:srgbClr val="FF0000"/>
                </a:solidFill>
              </a:rPr>
              <a:t>incapable of controlling his actions</a:t>
            </a:r>
            <a:r>
              <a:rPr lang="en-US" sz="1800" dirty="0"/>
              <a:t>. The first applicant poses </a:t>
            </a:r>
            <a:r>
              <a:rPr lang="en-US" sz="1800" b="1" dirty="0">
                <a:solidFill>
                  <a:srgbClr val="C00000"/>
                </a:solidFill>
              </a:rPr>
              <a:t>a danger to society </a:t>
            </a:r>
            <a:r>
              <a:rPr lang="en-US" sz="1800" dirty="0"/>
              <a:t>and to </a:t>
            </a:r>
            <a:r>
              <a:rPr lang="en-US" sz="1800" b="1" dirty="0">
                <a:solidFill>
                  <a:srgbClr val="C00000"/>
                </a:solidFill>
              </a:rPr>
              <a:t>himself</a:t>
            </a:r>
            <a:r>
              <a:rPr lang="en-US" sz="1800" dirty="0"/>
              <a:t>, given his ongoing use of drugs and his psychotic disorders.</a:t>
            </a:r>
          </a:p>
          <a:p>
            <a:pPr>
              <a:buClr>
                <a:schemeClr val="tx2"/>
              </a:buClr>
            </a:pPr>
            <a:r>
              <a:rPr lang="en-US" sz="1800" dirty="0"/>
              <a:t>The second applicant was also placed in compulsory confinement pursuant to section 7 of Social Protection Act for acts classified as </a:t>
            </a:r>
            <a:r>
              <a:rPr lang="en-US" sz="1800" dirty="0">
                <a:solidFill>
                  <a:srgbClr val="FF6600"/>
                </a:solidFill>
              </a:rPr>
              <a:t>attempted aggravated burglary</a:t>
            </a:r>
            <a:r>
              <a:rPr lang="en-US" sz="1800" dirty="0"/>
              <a:t>. He was diagnosed with </a:t>
            </a:r>
            <a:r>
              <a:rPr lang="en-US" sz="1800" dirty="0">
                <a:solidFill>
                  <a:srgbClr val="FF0000"/>
                </a:solidFill>
              </a:rPr>
              <a:t>serious personality disorder </a:t>
            </a:r>
            <a:r>
              <a:rPr lang="en-US" sz="1800" dirty="0"/>
              <a:t>and a </a:t>
            </a:r>
            <a:r>
              <a:rPr lang="en-US" sz="1800" dirty="0">
                <a:solidFill>
                  <a:srgbClr val="FF0000"/>
                </a:solidFill>
              </a:rPr>
              <a:t>psychotic disorder </a:t>
            </a:r>
            <a:r>
              <a:rPr lang="en-US" sz="1800" dirty="0"/>
              <a:t>which made him </a:t>
            </a:r>
            <a:r>
              <a:rPr lang="en-US" sz="1800" dirty="0">
                <a:solidFill>
                  <a:srgbClr val="FF0000"/>
                </a:solidFill>
              </a:rPr>
              <a:t>incapable of controlling his actions</a:t>
            </a:r>
            <a:r>
              <a:rPr lang="en-US" sz="1800" dirty="0"/>
              <a:t>.</a:t>
            </a:r>
          </a:p>
          <a:p>
            <a:pPr>
              <a:buClr>
                <a:schemeClr val="tx2"/>
              </a:buClr>
            </a:pPr>
            <a:r>
              <a:rPr lang="en-US" sz="1800" dirty="0"/>
              <a:t>Compulsory confinement was a measure for mentally incompetent defendants that was carried out in the social protection units of prisons, such as </a:t>
            </a:r>
            <a:r>
              <a:rPr lang="en-US" sz="1800" dirty="0" err="1"/>
              <a:t>Merksplas</a:t>
            </a:r>
            <a:r>
              <a:rPr lang="en-US" sz="1800" dirty="0"/>
              <a:t> Prison or Turnhout Prison. On October 1, 2016, a new law, the Compulsory Confinement Act / CCA, came into effect, reserving compulsory confinement to the two most serious categories of offences involving an assault on the "physical or mental integrity" of third parties. </a:t>
            </a:r>
          </a:p>
          <a:p>
            <a:pPr>
              <a:buClr>
                <a:schemeClr val="tx2"/>
              </a:buClr>
            </a:pPr>
            <a:r>
              <a:rPr lang="en-US" sz="1800" dirty="0"/>
              <a:t>The applicants applied for </a:t>
            </a:r>
            <a:r>
              <a:rPr lang="en-US" sz="1800" dirty="0">
                <a:solidFill>
                  <a:srgbClr val="008000"/>
                </a:solidFill>
              </a:rPr>
              <a:t>permanent release </a:t>
            </a:r>
            <a:r>
              <a:rPr lang="en-US" sz="1800" dirty="0"/>
              <a:t>on the grounds that the </a:t>
            </a:r>
            <a:r>
              <a:rPr lang="en-US" sz="1800" u="sng" dirty="0"/>
              <a:t>acts they had committed no longer met the requirements for confinement </a:t>
            </a:r>
            <a:r>
              <a:rPr lang="en-US" sz="1800" dirty="0"/>
              <a:t>under the new law. Their applications were </a:t>
            </a:r>
            <a:r>
              <a:rPr lang="en-US" sz="1800" i="1" dirty="0">
                <a:solidFill>
                  <a:srgbClr val="008000"/>
                </a:solidFill>
              </a:rPr>
              <a:t>dismissed</a:t>
            </a:r>
            <a:r>
              <a:rPr lang="en-US" sz="1800" dirty="0"/>
              <a:t> on the grounds that </a:t>
            </a:r>
            <a:r>
              <a:rPr lang="en-US" sz="1800" dirty="0">
                <a:solidFill>
                  <a:srgbClr val="FF0000"/>
                </a:solidFill>
              </a:rPr>
              <a:t>their mental disorders were not sufficiently </a:t>
            </a:r>
            <a:r>
              <a:rPr lang="en-US" sz="1800" dirty="0" err="1">
                <a:solidFill>
                  <a:srgbClr val="FF0000"/>
                </a:solidFill>
              </a:rPr>
              <a:t>stabilised</a:t>
            </a:r>
            <a:r>
              <a:rPr lang="en-US" sz="1800" dirty="0"/>
              <a:t> and that they </a:t>
            </a:r>
            <a:r>
              <a:rPr lang="en-US" sz="1800" dirty="0">
                <a:solidFill>
                  <a:srgbClr val="FF0000"/>
                </a:solidFill>
              </a:rPr>
              <a:t>had not fulfilled the three-year probation period </a:t>
            </a:r>
            <a:r>
              <a:rPr lang="en-US" sz="1800" dirty="0"/>
              <a:t>required by law to benefit from permanent release. The Court of Cassation dismissed their appeals on points of law.</a:t>
            </a:r>
          </a:p>
          <a:p>
            <a:pPr>
              <a:buClr>
                <a:schemeClr val="tx2"/>
              </a:buClr>
            </a:pPr>
            <a:r>
              <a:rPr lang="en-US" sz="1800" dirty="0"/>
              <a:t>In a judgment of 8 October 2019, a Chamber of the European Court found unanimously no violation of Article 5 §§ 1 and 4. The case was referred </a:t>
            </a:r>
            <a:r>
              <a:rPr lang="en-US" sz="1800" dirty="0">
                <a:solidFill>
                  <a:schemeClr val="accent1">
                    <a:lumMod val="75000"/>
                  </a:schemeClr>
                </a:solidFill>
              </a:rPr>
              <a:t>to the Grand Chamber </a:t>
            </a:r>
            <a:r>
              <a:rPr lang="en-US" sz="1800" dirty="0"/>
              <a:t>at the applicants’ request.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Tree>
    <p:extLst>
      <p:ext uri="{BB962C8B-B14F-4D97-AF65-F5344CB8AC3E}">
        <p14:creationId xmlns:p14="http://schemas.microsoft.com/office/powerpoint/2010/main" val="163588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195674" y="12201"/>
            <a:ext cx="11791121" cy="522087"/>
          </a:xfrm>
        </p:spPr>
        <p:txBody>
          <a:bodyPr>
            <a:normAutofit/>
          </a:bodyPr>
          <a:lstStyle/>
          <a:p>
            <a:r>
              <a:rPr lang="en-US" sz="2600" b="1" dirty="0">
                <a:solidFill>
                  <a:schemeClr val="tx2"/>
                </a:solidFill>
              </a:rPr>
              <a:t>Denis and Irvine v. Belgium [GC], Application no. 62819/17 and 63921/17, 1 June 2021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60986" y="540884"/>
            <a:ext cx="12010513" cy="5934344"/>
          </a:xfrm>
        </p:spPr>
        <p:txBody>
          <a:bodyPr>
            <a:normAutofit/>
          </a:bodyPr>
          <a:lstStyle/>
          <a:p>
            <a:pPr marL="0" indent="0">
              <a:buClr>
                <a:schemeClr val="tx2"/>
              </a:buClr>
              <a:buNone/>
            </a:pPr>
            <a:r>
              <a:rPr lang="en-US" sz="1600" i="1" dirty="0"/>
              <a:t>(a) As to the ground for the deprivation of liberty </a:t>
            </a:r>
          </a:p>
          <a:p>
            <a:pPr lvl="1">
              <a:buClr>
                <a:schemeClr val="tx2"/>
              </a:buClr>
            </a:pPr>
            <a:r>
              <a:rPr lang="en-US" sz="1400" dirty="0"/>
              <a:t>Lacking criminal responsibility on account of mental disorders, applicants were placed in compulsory confinement, a security measure of a preventive nature, and their deprivation of liberty fell within the scope of Article 5 § 1 (e).</a:t>
            </a:r>
          </a:p>
          <a:p>
            <a:pPr marL="0" indent="0">
              <a:buClr>
                <a:schemeClr val="tx2"/>
              </a:buClr>
              <a:buNone/>
            </a:pPr>
            <a:r>
              <a:rPr lang="en-US" sz="1600" i="1" dirty="0"/>
              <a:t>(b) As to the lawfulness of the deprivation of liberty</a:t>
            </a:r>
          </a:p>
          <a:p>
            <a:pPr marL="457200" lvl="1" indent="0">
              <a:buClr>
                <a:schemeClr val="tx2"/>
              </a:buClr>
              <a:buNone/>
            </a:pPr>
            <a:r>
              <a:rPr lang="en-US" sz="1600" i="1" dirty="0"/>
              <a:t>(</a:t>
            </a:r>
            <a:r>
              <a:rPr lang="en-US" sz="1400" i="1" dirty="0"/>
              <a:t>i) The legislative amendment in issue and the question raised before the Court:  </a:t>
            </a:r>
          </a:p>
          <a:p>
            <a:pPr lvl="1">
              <a:buClr>
                <a:schemeClr val="tx2"/>
              </a:buClr>
            </a:pPr>
            <a:r>
              <a:rPr lang="en-US" sz="1400" dirty="0"/>
              <a:t>The CCA did not set out any transitional measure for detainees, such as the applicants. The question to be determined was whether the new threshold affected the lawfulness of their detention, having regard to the requirements of Article 5 § 1 (e). </a:t>
            </a:r>
          </a:p>
          <a:p>
            <a:pPr lvl="1">
              <a:buClr>
                <a:schemeClr val="tx2"/>
              </a:buClr>
            </a:pPr>
            <a:endParaRPr lang="en-US" sz="100" dirty="0"/>
          </a:p>
          <a:p>
            <a:pPr marL="457200" lvl="1" indent="0">
              <a:buClr>
                <a:schemeClr val="tx2"/>
              </a:buClr>
              <a:buNone/>
            </a:pPr>
            <a:r>
              <a:rPr lang="en-US" sz="1400" i="1" dirty="0"/>
              <a:t>(ii) The application of the new legislation by the domestic courts:</a:t>
            </a:r>
            <a:r>
              <a:rPr lang="en-US" sz="1400" dirty="0"/>
              <a:t>  </a:t>
            </a:r>
          </a:p>
          <a:p>
            <a:pPr lvl="1">
              <a:buClr>
                <a:schemeClr val="tx2"/>
              </a:buClr>
            </a:pPr>
            <a:r>
              <a:rPr lang="en-US" sz="1400" dirty="0"/>
              <a:t>The applicants’ compulsory confinement had not been affected by the legislative amendment in issue. More specifically, the Court of Cassation held that the decisions in the applicants’ cases had become </a:t>
            </a:r>
            <a:r>
              <a:rPr lang="en-US" sz="1400" i="1" dirty="0">
                <a:solidFill>
                  <a:srgbClr val="008000"/>
                </a:solidFill>
              </a:rPr>
              <a:t>res judicata </a:t>
            </a:r>
            <a:r>
              <a:rPr lang="en-US" sz="1400" dirty="0"/>
              <a:t>and the compulsory confinement orders issued against them </a:t>
            </a:r>
            <a:r>
              <a:rPr lang="en-US" sz="1400" i="1" dirty="0">
                <a:solidFill>
                  <a:srgbClr val="008000"/>
                </a:solidFill>
              </a:rPr>
              <a:t>final</a:t>
            </a:r>
            <a:r>
              <a:rPr lang="en-US" sz="1400" dirty="0"/>
              <a:t>. Article 5 § 1 did not mean that a final compulsory confinement measure was no longer lawfully imposed due to a change of legislation during the execution phase. Moreover, </a:t>
            </a:r>
            <a:r>
              <a:rPr lang="en-US" sz="1400" dirty="0">
                <a:solidFill>
                  <a:srgbClr val="FF0000"/>
                </a:solidFill>
              </a:rPr>
              <a:t>the assessment of the mental state and the ensuing dangerousness of the person </a:t>
            </a:r>
            <a:r>
              <a:rPr lang="en-US" sz="1400" dirty="0"/>
              <a:t>was not made solely </a:t>
            </a:r>
            <a:r>
              <a:rPr lang="en-US" sz="1400" u="sng" dirty="0"/>
              <a:t>on the basis of the offences </a:t>
            </a:r>
            <a:r>
              <a:rPr lang="en-US" sz="1400" dirty="0"/>
              <a:t>for which he or she had been placed in confinement but also </a:t>
            </a:r>
            <a:r>
              <a:rPr lang="en-US" sz="1400" u="sng" dirty="0"/>
              <a:t>on account of a range of risk factors</a:t>
            </a:r>
            <a:r>
              <a:rPr lang="en-US" sz="1400" dirty="0"/>
              <a:t>. There are </a:t>
            </a:r>
            <a:r>
              <a:rPr lang="en-US" sz="1400" dirty="0">
                <a:solidFill>
                  <a:srgbClr val="002060"/>
                </a:solidFill>
              </a:rPr>
              <a:t>two successive phases of compulsory confinement </a:t>
            </a:r>
            <a:r>
              <a:rPr lang="en-US" sz="1400" dirty="0"/>
              <a:t>governed by different provisions and criteria; </a:t>
            </a:r>
            <a:r>
              <a:rPr lang="en-US" sz="1400" dirty="0">
                <a:solidFill>
                  <a:srgbClr val="002060"/>
                </a:solidFill>
              </a:rPr>
              <a:t>the first phase </a:t>
            </a:r>
            <a:r>
              <a:rPr lang="en-US" sz="1400" dirty="0"/>
              <a:t>was that of the judicial proceedings resulting in the decision to impose compulsory confinement, and </a:t>
            </a:r>
            <a:r>
              <a:rPr lang="en-US" sz="1400" dirty="0">
                <a:solidFill>
                  <a:srgbClr val="002060"/>
                </a:solidFill>
              </a:rPr>
              <a:t>the second </a:t>
            </a:r>
            <a:r>
              <a:rPr lang="en-US" sz="1400" dirty="0"/>
              <a:t>during which the social protection divisions at the post-sentencing courts (CPS) reviewed the situation of persons in confinement at regular intervals. The latter pay special attention </a:t>
            </a:r>
            <a:r>
              <a:rPr lang="en-US" sz="1400" dirty="0">
                <a:solidFill>
                  <a:srgbClr val="FF6600"/>
                </a:solidFill>
              </a:rPr>
              <a:t>assessing conditions for final discharge</a:t>
            </a:r>
            <a:r>
              <a:rPr lang="en-US" sz="1400" dirty="0"/>
              <a:t> to whether </a:t>
            </a:r>
            <a:r>
              <a:rPr lang="en-US" sz="1400" i="1" dirty="0">
                <a:solidFill>
                  <a:srgbClr val="008000"/>
                </a:solidFill>
              </a:rPr>
              <a:t>the mental disorder of the individual had </a:t>
            </a:r>
            <a:r>
              <a:rPr lang="en-US" sz="1400" i="1" dirty="0" err="1">
                <a:solidFill>
                  <a:srgbClr val="008000"/>
                </a:solidFill>
              </a:rPr>
              <a:t>stabilised</a:t>
            </a:r>
            <a:r>
              <a:rPr lang="en-US" sz="1400" i="1" dirty="0">
                <a:solidFill>
                  <a:srgbClr val="008000"/>
                </a:solidFill>
              </a:rPr>
              <a:t> sufficiently </a:t>
            </a:r>
            <a:r>
              <a:rPr lang="en-US" sz="1400" dirty="0"/>
              <a:t>and, having regard to a range of </a:t>
            </a:r>
            <a:r>
              <a:rPr lang="en-US" sz="1400" b="1" dirty="0">
                <a:solidFill>
                  <a:srgbClr val="C00000"/>
                </a:solidFill>
              </a:rPr>
              <a:t>risk factors</a:t>
            </a:r>
            <a:r>
              <a:rPr lang="en-US" sz="1400" dirty="0"/>
              <a:t>, </a:t>
            </a:r>
            <a:r>
              <a:rPr lang="en-US" sz="1400" i="1" dirty="0">
                <a:solidFill>
                  <a:srgbClr val="C00000"/>
                </a:solidFill>
              </a:rPr>
              <a:t>whether there was a risk that the punishable acts in question would be committed again</a:t>
            </a:r>
            <a:r>
              <a:rPr lang="en-US" sz="1400" dirty="0"/>
              <a:t>.</a:t>
            </a:r>
          </a:p>
          <a:p>
            <a:pPr marL="457200" lvl="1" indent="0">
              <a:buClr>
                <a:schemeClr val="tx2"/>
              </a:buClr>
              <a:buNone/>
            </a:pPr>
            <a:endParaRPr lang="en-US" sz="100" i="1" dirty="0"/>
          </a:p>
          <a:p>
            <a:pPr marL="457200" lvl="1" indent="0">
              <a:buClr>
                <a:schemeClr val="tx2"/>
              </a:buClr>
              <a:buNone/>
            </a:pPr>
            <a:r>
              <a:rPr lang="en-US" sz="1400" i="1" dirty="0"/>
              <a:t>(iii) As to the compatibility of the approach taken with Article 5 § 1 (e)</a:t>
            </a:r>
          </a:p>
          <a:p>
            <a:pPr lvl="1">
              <a:buClr>
                <a:schemeClr val="tx2"/>
              </a:buClr>
            </a:pPr>
            <a:r>
              <a:rPr lang="en-US" sz="1400" dirty="0"/>
              <a:t>The three conditions of </a:t>
            </a:r>
            <a:r>
              <a:rPr lang="en-US" sz="1400" i="1" dirty="0"/>
              <a:t>the </a:t>
            </a:r>
            <a:r>
              <a:rPr lang="en-US" sz="1400" i="1" dirty="0" err="1"/>
              <a:t>Winterwerp</a:t>
            </a:r>
            <a:r>
              <a:rPr lang="en-US" sz="1400" i="1" dirty="0"/>
              <a:t> v. the Netherlands (1979) </a:t>
            </a:r>
            <a:r>
              <a:rPr lang="en-US" sz="1400" dirty="0"/>
              <a:t>were met:</a:t>
            </a:r>
          </a:p>
        </p:txBody>
      </p:sp>
      <p:sp>
        <p:nvSpPr>
          <p:cNvPr id="11" name="TextBox 10">
            <a:extLst>
              <a:ext uri="{FF2B5EF4-FFF2-40B4-BE49-F238E27FC236}">
                <a16:creationId xmlns:a16="http://schemas.microsoft.com/office/drawing/2014/main" id="{05E4CA4E-EE83-4086-B06D-AD4F679C8711}"/>
              </a:ext>
            </a:extLst>
          </p:cNvPr>
          <p:cNvSpPr txBox="1"/>
          <p:nvPr/>
        </p:nvSpPr>
        <p:spPr>
          <a:xfrm>
            <a:off x="891120" y="5739188"/>
            <a:ext cx="1364502" cy="523220"/>
          </a:xfrm>
          <a:prstGeom prst="rect">
            <a:avLst/>
          </a:prstGeom>
          <a:noFill/>
        </p:spPr>
        <p:txBody>
          <a:bodyPr wrap="square" rtlCol="0">
            <a:spAutoFit/>
          </a:bodyPr>
          <a:lstStyle/>
          <a:p>
            <a:r>
              <a:rPr lang="en-US" sz="1400" dirty="0">
                <a:solidFill>
                  <a:srgbClr val="FF6600"/>
                </a:solidFill>
              </a:rPr>
              <a:t>an automatic periodic review</a:t>
            </a:r>
          </a:p>
        </p:txBody>
      </p:sp>
      <p:cxnSp>
        <p:nvCxnSpPr>
          <p:cNvPr id="14" name="Straight Arrow Connector 13">
            <a:extLst>
              <a:ext uri="{FF2B5EF4-FFF2-40B4-BE49-F238E27FC236}">
                <a16:creationId xmlns:a16="http://schemas.microsoft.com/office/drawing/2014/main" id="{92D468EF-80EF-4699-BB78-FF46829C9457}"/>
              </a:ext>
            </a:extLst>
          </p:cNvPr>
          <p:cNvCxnSpPr/>
          <p:nvPr/>
        </p:nvCxnSpPr>
        <p:spPr>
          <a:xfrm>
            <a:off x="2099669" y="5988185"/>
            <a:ext cx="956930" cy="0"/>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B16578F-4CA9-4037-88E6-E01851B07307}"/>
              </a:ext>
            </a:extLst>
          </p:cNvPr>
          <p:cNvSpPr txBox="1"/>
          <p:nvPr/>
        </p:nvSpPr>
        <p:spPr>
          <a:xfrm>
            <a:off x="3103871" y="5726575"/>
            <a:ext cx="2113934" cy="523220"/>
          </a:xfrm>
          <a:prstGeom prst="rect">
            <a:avLst/>
          </a:prstGeom>
          <a:noFill/>
        </p:spPr>
        <p:txBody>
          <a:bodyPr wrap="square" rtlCol="0">
            <a:spAutoFit/>
          </a:bodyPr>
          <a:lstStyle/>
          <a:p>
            <a:r>
              <a:rPr lang="en-US" sz="1400" dirty="0">
                <a:solidFill>
                  <a:srgbClr val="FF6600"/>
                </a:solidFill>
              </a:rPr>
              <a:t>detainees have possibility to argue their case</a:t>
            </a:r>
            <a:endParaRPr lang="hr-HR" sz="1400" dirty="0">
              <a:solidFill>
                <a:srgbClr val="FF6600"/>
              </a:solidFill>
            </a:endParaRPr>
          </a:p>
        </p:txBody>
      </p:sp>
      <p:sp>
        <p:nvSpPr>
          <p:cNvPr id="18" name="TextBox 17">
            <a:extLst>
              <a:ext uri="{FF2B5EF4-FFF2-40B4-BE49-F238E27FC236}">
                <a16:creationId xmlns:a16="http://schemas.microsoft.com/office/drawing/2014/main" id="{EFE99DEA-2016-4B26-9C9C-41B13A8F3780}"/>
              </a:ext>
            </a:extLst>
          </p:cNvPr>
          <p:cNvSpPr txBox="1"/>
          <p:nvPr/>
        </p:nvSpPr>
        <p:spPr>
          <a:xfrm>
            <a:off x="7048568" y="4571902"/>
            <a:ext cx="2352581" cy="307777"/>
          </a:xfrm>
          <a:prstGeom prst="rect">
            <a:avLst/>
          </a:prstGeom>
          <a:noFill/>
        </p:spPr>
        <p:txBody>
          <a:bodyPr wrap="square" rtlCol="0">
            <a:spAutoFit/>
          </a:bodyPr>
          <a:lstStyle/>
          <a:p>
            <a:r>
              <a:rPr lang="en-US" sz="1400" dirty="0">
                <a:solidFill>
                  <a:srgbClr val="FF6600"/>
                </a:solidFill>
              </a:rPr>
              <a:t>The final discharge conditions</a:t>
            </a:r>
          </a:p>
        </p:txBody>
      </p:sp>
      <p:sp>
        <p:nvSpPr>
          <p:cNvPr id="19" name="TextBox 18">
            <a:extLst>
              <a:ext uri="{FF2B5EF4-FFF2-40B4-BE49-F238E27FC236}">
                <a16:creationId xmlns:a16="http://schemas.microsoft.com/office/drawing/2014/main" id="{09DB1E1C-8F1A-4556-8AF0-7AD5BD107E80}"/>
              </a:ext>
            </a:extLst>
          </p:cNvPr>
          <p:cNvSpPr txBox="1"/>
          <p:nvPr/>
        </p:nvSpPr>
        <p:spPr>
          <a:xfrm>
            <a:off x="7050608" y="4836490"/>
            <a:ext cx="5207949" cy="1384995"/>
          </a:xfrm>
          <a:prstGeom prst="rect">
            <a:avLst/>
          </a:prstGeom>
          <a:noFill/>
        </p:spPr>
        <p:txBody>
          <a:bodyPr wrap="square" rtlCol="0">
            <a:spAutoFit/>
          </a:bodyPr>
          <a:lstStyle/>
          <a:p>
            <a:pPr marL="285750" indent="-285750">
              <a:buClr>
                <a:srgbClr val="FF6600"/>
              </a:buClr>
              <a:buFont typeface="Wingdings" panose="05000000000000000000" pitchFamily="2" charset="2"/>
              <a:buChar char="§"/>
            </a:pPr>
            <a:r>
              <a:rPr lang="en-US" sz="1400" dirty="0"/>
              <a:t>the completion of a three-year probationary period</a:t>
            </a:r>
          </a:p>
          <a:p>
            <a:pPr marL="285750" indent="-285750">
              <a:buClr>
                <a:srgbClr val="FF6600"/>
              </a:buClr>
              <a:buFont typeface="Wingdings" panose="05000000000000000000" pitchFamily="2" charset="2"/>
              <a:buChar char="§"/>
            </a:pPr>
            <a:r>
              <a:rPr lang="en-US" sz="1400" dirty="0">
                <a:solidFill>
                  <a:srgbClr val="C00000"/>
                </a:solidFill>
              </a:rPr>
              <a:t>mental disorder </a:t>
            </a:r>
            <a:r>
              <a:rPr lang="en-US" sz="1400" dirty="0"/>
              <a:t>had sufficiently </a:t>
            </a:r>
            <a:r>
              <a:rPr lang="en-US" sz="1400" dirty="0" err="1"/>
              <a:t>stabilised</a:t>
            </a:r>
            <a:r>
              <a:rPr lang="en-US" sz="1400" dirty="0"/>
              <a:t>, to ensure that it could no longer </a:t>
            </a:r>
            <a:r>
              <a:rPr lang="en-US" sz="1400" dirty="0">
                <a:solidFill>
                  <a:srgbClr val="C00000"/>
                </a:solidFill>
              </a:rPr>
              <a:t>reasonably be feared </a:t>
            </a:r>
            <a:r>
              <a:rPr lang="en-US" sz="1400" dirty="0"/>
              <a:t>that the person placed in confinement, on account of mental disorder, possibly combined with other risk factors, would commit new offences causing harm to or threatening the physical or mental integrity of third parties. </a:t>
            </a:r>
            <a:endParaRPr lang="hr-HR" sz="1400" dirty="0"/>
          </a:p>
        </p:txBody>
      </p:sp>
      <p:sp>
        <p:nvSpPr>
          <p:cNvPr id="20" name="TextBox 19">
            <a:extLst>
              <a:ext uri="{FF2B5EF4-FFF2-40B4-BE49-F238E27FC236}">
                <a16:creationId xmlns:a16="http://schemas.microsoft.com/office/drawing/2014/main" id="{D0009E96-AB2E-4962-8E2E-F1220B38BDF1}"/>
              </a:ext>
            </a:extLst>
          </p:cNvPr>
          <p:cNvSpPr txBox="1"/>
          <p:nvPr/>
        </p:nvSpPr>
        <p:spPr>
          <a:xfrm>
            <a:off x="664817" y="5051857"/>
            <a:ext cx="6594283" cy="738664"/>
          </a:xfrm>
          <a:prstGeom prst="rect">
            <a:avLst/>
          </a:prstGeom>
          <a:noFill/>
        </p:spPr>
        <p:txBody>
          <a:bodyPr wrap="square" rtlCol="0">
            <a:spAutoFit/>
          </a:bodyPr>
          <a:lstStyle/>
          <a:p>
            <a:pPr marL="285750" indent="-285750">
              <a:buClr>
                <a:schemeClr val="tx2"/>
              </a:buClr>
              <a:buFont typeface="Wingdings" panose="05000000000000000000" pitchFamily="2" charset="2"/>
              <a:buChar char="§"/>
            </a:pPr>
            <a:r>
              <a:rPr lang="en-US" sz="1400" dirty="0"/>
              <a:t>the applicants were of unsound mind</a:t>
            </a:r>
          </a:p>
          <a:p>
            <a:pPr marL="285750" indent="-285750">
              <a:buClr>
                <a:schemeClr val="tx2"/>
              </a:buClr>
              <a:buFont typeface="Wingdings" panose="05000000000000000000" pitchFamily="2" charset="2"/>
              <a:buChar char="§"/>
            </a:pPr>
            <a:r>
              <a:rPr lang="en-US" sz="1400" dirty="0"/>
              <a:t>their mental disorders were of a kind or degree warranting compulsory confinement </a:t>
            </a:r>
          </a:p>
          <a:p>
            <a:pPr marL="285750" indent="-285750">
              <a:buClr>
                <a:schemeClr val="tx2"/>
              </a:buClr>
              <a:buFont typeface="Wingdings" panose="05000000000000000000" pitchFamily="2" charset="2"/>
              <a:buChar char="§"/>
            </a:pPr>
            <a:r>
              <a:rPr lang="en-US" sz="1400" dirty="0"/>
              <a:t>their disorders persisted throughout the entire period of the confinement. </a:t>
            </a:r>
          </a:p>
        </p:txBody>
      </p:sp>
      <p:cxnSp>
        <p:nvCxnSpPr>
          <p:cNvPr id="22" name="Straight Arrow Connector 21">
            <a:extLst>
              <a:ext uri="{FF2B5EF4-FFF2-40B4-BE49-F238E27FC236}">
                <a16:creationId xmlns:a16="http://schemas.microsoft.com/office/drawing/2014/main" id="{13E207DE-4E10-44BB-9A39-CB6FCB152808}"/>
              </a:ext>
            </a:extLst>
          </p:cNvPr>
          <p:cNvCxnSpPr/>
          <p:nvPr/>
        </p:nvCxnSpPr>
        <p:spPr>
          <a:xfrm>
            <a:off x="799360" y="5617029"/>
            <a:ext cx="0" cy="524372"/>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6C48B3C-20EA-4789-9010-CFB09C0850A4}"/>
              </a:ext>
            </a:extLst>
          </p:cNvPr>
          <p:cNvCxnSpPr>
            <a:cxnSpLocks/>
          </p:cNvCxnSpPr>
          <p:nvPr/>
        </p:nvCxnSpPr>
        <p:spPr>
          <a:xfrm flipV="1">
            <a:off x="4986779" y="5787958"/>
            <a:ext cx="2462980" cy="345244"/>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996D674E-799F-494B-9F8B-65507412F869}"/>
              </a:ext>
            </a:extLst>
          </p:cNvPr>
          <p:cNvSpPr txBox="1"/>
          <p:nvPr/>
        </p:nvSpPr>
        <p:spPr>
          <a:xfrm rot="21142317">
            <a:off x="5300919" y="5644506"/>
            <a:ext cx="2630703" cy="523220"/>
          </a:xfrm>
          <a:prstGeom prst="rect">
            <a:avLst/>
          </a:prstGeom>
          <a:noFill/>
        </p:spPr>
        <p:txBody>
          <a:bodyPr wrap="square" rtlCol="0">
            <a:spAutoFit/>
          </a:bodyPr>
          <a:lstStyle/>
          <a:p>
            <a:r>
              <a:rPr lang="en-US" sz="1400" dirty="0">
                <a:solidFill>
                  <a:srgbClr val="FF6600"/>
                </a:solidFill>
              </a:rPr>
              <a:t>Mental health condition + </a:t>
            </a:r>
          </a:p>
          <a:p>
            <a:r>
              <a:rPr lang="en-US" sz="1400" dirty="0">
                <a:solidFill>
                  <a:srgbClr val="FF6600"/>
                </a:solidFill>
              </a:rPr>
              <a:t>risk of reoffending</a:t>
            </a:r>
            <a:endParaRPr lang="hr-HR" sz="1400" dirty="0">
              <a:solidFill>
                <a:srgbClr val="FF6600"/>
              </a:solidFill>
            </a:endParaRPr>
          </a:p>
        </p:txBody>
      </p:sp>
      <p:sp>
        <p:nvSpPr>
          <p:cNvPr id="30" name="Rectangle: Rounded Corners 29">
            <a:extLst>
              <a:ext uri="{FF2B5EF4-FFF2-40B4-BE49-F238E27FC236}">
                <a16:creationId xmlns:a16="http://schemas.microsoft.com/office/drawing/2014/main" id="{3D1061FE-F869-474C-9BF4-3991C2BC952C}"/>
              </a:ext>
            </a:extLst>
          </p:cNvPr>
          <p:cNvSpPr/>
          <p:nvPr/>
        </p:nvSpPr>
        <p:spPr>
          <a:xfrm>
            <a:off x="8322926" y="1197428"/>
            <a:ext cx="2352582" cy="673265"/>
          </a:xfrm>
          <a:prstGeom prst="roundRect">
            <a:avLst/>
          </a:prstGeom>
          <a:ln>
            <a:solidFill>
              <a:srgbClr val="0080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b="1" dirty="0">
                <a:solidFill>
                  <a:srgbClr val="008000"/>
                </a:solidFill>
              </a:rPr>
              <a:t>Art. 5 § 1 (e)</a:t>
            </a:r>
          </a:p>
          <a:p>
            <a:pPr algn="ctr"/>
            <a:r>
              <a:rPr lang="en-US" sz="1400" b="1" dirty="0">
                <a:solidFill>
                  <a:srgbClr val="008000"/>
                </a:solidFill>
              </a:rPr>
              <a:t>Right to liberty and security</a:t>
            </a:r>
          </a:p>
          <a:p>
            <a:pPr algn="ctr"/>
            <a:r>
              <a:rPr lang="en-US" sz="1400" b="1" dirty="0">
                <a:solidFill>
                  <a:srgbClr val="008000"/>
                </a:solidFill>
              </a:rPr>
              <a:t>NO VIOLATION!</a:t>
            </a:r>
          </a:p>
        </p:txBody>
      </p:sp>
    </p:spTree>
    <p:extLst>
      <p:ext uri="{BB962C8B-B14F-4D97-AF65-F5344CB8AC3E}">
        <p14:creationId xmlns:p14="http://schemas.microsoft.com/office/powerpoint/2010/main" val="44188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0-#ppt_w/2"/>
                                          </p:val>
                                        </p:tav>
                                        <p:tav tm="100000">
                                          <p:val>
                                            <p:strVal val="#ppt_x"/>
                                          </p:val>
                                        </p:tav>
                                      </p:tavLst>
                                    </p:anim>
                                    <p:anim calcmode="lin" valueType="num">
                                      <p:cBhvr additive="base">
                                        <p:cTn id="26" dur="500" fill="hold"/>
                                        <p:tgtEl>
                                          <p:spTgt spid="2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0-#ppt_w/2"/>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down)">
                                      <p:cBhvr>
                                        <p:cTn id="43" dur="580">
                                          <p:stCondLst>
                                            <p:cond delay="0"/>
                                          </p:stCondLst>
                                        </p:cTn>
                                        <p:tgtEl>
                                          <p:spTgt spid="30"/>
                                        </p:tgtEl>
                                      </p:cBhvr>
                                    </p:animEffect>
                                    <p:anim calcmode="lin" valueType="num">
                                      <p:cBhvr>
                                        <p:cTn id="44"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49" dur="26">
                                          <p:stCondLst>
                                            <p:cond delay="650"/>
                                          </p:stCondLst>
                                        </p:cTn>
                                        <p:tgtEl>
                                          <p:spTgt spid="30"/>
                                        </p:tgtEl>
                                      </p:cBhvr>
                                      <p:to x="100000" y="60000"/>
                                    </p:animScale>
                                    <p:animScale>
                                      <p:cBhvr>
                                        <p:cTn id="50" dur="166" decel="50000">
                                          <p:stCondLst>
                                            <p:cond delay="676"/>
                                          </p:stCondLst>
                                        </p:cTn>
                                        <p:tgtEl>
                                          <p:spTgt spid="30"/>
                                        </p:tgtEl>
                                      </p:cBhvr>
                                      <p:to x="100000" y="100000"/>
                                    </p:animScale>
                                    <p:animScale>
                                      <p:cBhvr>
                                        <p:cTn id="51" dur="26">
                                          <p:stCondLst>
                                            <p:cond delay="1312"/>
                                          </p:stCondLst>
                                        </p:cTn>
                                        <p:tgtEl>
                                          <p:spTgt spid="30"/>
                                        </p:tgtEl>
                                      </p:cBhvr>
                                      <p:to x="100000" y="80000"/>
                                    </p:animScale>
                                    <p:animScale>
                                      <p:cBhvr>
                                        <p:cTn id="52" dur="166" decel="50000">
                                          <p:stCondLst>
                                            <p:cond delay="1338"/>
                                          </p:stCondLst>
                                        </p:cTn>
                                        <p:tgtEl>
                                          <p:spTgt spid="30"/>
                                        </p:tgtEl>
                                      </p:cBhvr>
                                      <p:to x="100000" y="100000"/>
                                    </p:animScale>
                                    <p:animScale>
                                      <p:cBhvr>
                                        <p:cTn id="53" dur="26">
                                          <p:stCondLst>
                                            <p:cond delay="1642"/>
                                          </p:stCondLst>
                                        </p:cTn>
                                        <p:tgtEl>
                                          <p:spTgt spid="30"/>
                                        </p:tgtEl>
                                      </p:cBhvr>
                                      <p:to x="100000" y="90000"/>
                                    </p:animScale>
                                    <p:animScale>
                                      <p:cBhvr>
                                        <p:cTn id="54" dur="166" decel="50000">
                                          <p:stCondLst>
                                            <p:cond delay="1668"/>
                                          </p:stCondLst>
                                        </p:cTn>
                                        <p:tgtEl>
                                          <p:spTgt spid="30"/>
                                        </p:tgtEl>
                                      </p:cBhvr>
                                      <p:to x="100000" y="100000"/>
                                    </p:animScale>
                                    <p:animScale>
                                      <p:cBhvr>
                                        <p:cTn id="55" dur="26">
                                          <p:stCondLst>
                                            <p:cond delay="1808"/>
                                          </p:stCondLst>
                                        </p:cTn>
                                        <p:tgtEl>
                                          <p:spTgt spid="30"/>
                                        </p:tgtEl>
                                      </p:cBhvr>
                                      <p:to x="100000" y="95000"/>
                                    </p:animScale>
                                    <p:animScale>
                                      <p:cBhvr>
                                        <p:cTn id="56" dur="166" decel="50000">
                                          <p:stCondLst>
                                            <p:cond delay="1834"/>
                                          </p:stCondLst>
                                        </p:cTn>
                                        <p:tgtEl>
                                          <p:spTgt spid="3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p:bldP spid="18" grpId="0"/>
      <p:bldP spid="19" grpId="0"/>
      <p:bldP spid="27" grpId="0"/>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195674" y="12201"/>
            <a:ext cx="11791121" cy="719671"/>
          </a:xfrm>
        </p:spPr>
        <p:txBody>
          <a:bodyPr>
            <a:normAutofit/>
          </a:bodyPr>
          <a:lstStyle/>
          <a:p>
            <a:r>
              <a:rPr lang="en-US" sz="2600" b="1" dirty="0">
                <a:solidFill>
                  <a:schemeClr val="tx2"/>
                </a:solidFill>
              </a:rPr>
              <a:t>Denis and Irvine v. Belgium [GC], Application no. 62819/17 and 63921/17, 1 June 2021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287079" y="1064969"/>
            <a:ext cx="11472530" cy="6601106"/>
          </a:xfrm>
        </p:spPr>
        <p:txBody>
          <a:bodyPr>
            <a:normAutofit/>
          </a:bodyPr>
          <a:lstStyle/>
          <a:p>
            <a:pPr>
              <a:buClr>
                <a:schemeClr val="tx2"/>
              </a:buClr>
            </a:pPr>
            <a:r>
              <a:rPr lang="en-US" sz="1800" dirty="0"/>
              <a:t>If the applicants’ detention is lawful, Article 5 § 4 does not require that their immediate release should be ordered. </a:t>
            </a:r>
          </a:p>
          <a:p>
            <a:pPr>
              <a:buClr>
                <a:schemeClr val="tx2"/>
              </a:buClr>
            </a:pPr>
            <a:r>
              <a:rPr lang="en-US" sz="1800" dirty="0"/>
              <a:t>Further, the applicants had benefited from </a:t>
            </a:r>
            <a:r>
              <a:rPr lang="en-US" sz="1800" dirty="0">
                <a:solidFill>
                  <a:srgbClr val="008000"/>
                </a:solidFill>
              </a:rPr>
              <a:t>annual automatic judicial review </a:t>
            </a:r>
            <a:r>
              <a:rPr lang="en-US" sz="1800" dirty="0"/>
              <a:t>by the CPS, to which they had been able to submit, inter alia, their discharge requests, and had been able to </a:t>
            </a:r>
            <a:r>
              <a:rPr lang="en-US" sz="1800" dirty="0">
                <a:solidFill>
                  <a:srgbClr val="008000"/>
                </a:solidFill>
              </a:rPr>
              <a:t>appeal to the Court of Cassation</a:t>
            </a:r>
            <a:r>
              <a:rPr lang="en-US" sz="1800" dirty="0"/>
              <a:t>.  Less than a month had elapsed between the CPS’s judgments and the appeal ones. The applicants had not argued that they did not have a judicial remedy at their disposal ruling promptly on the lawfulness of their detention and on their release applications. </a:t>
            </a:r>
            <a:r>
              <a:rPr lang="en-US" sz="1800" dirty="0">
                <a:solidFill>
                  <a:srgbClr val="FF0000"/>
                </a:solidFill>
              </a:rPr>
              <a:t>Their sole complaint was rather that it was impossible to secure their immediate and final discharge on account of the three-year probationary period imposed by the new law. </a:t>
            </a:r>
          </a:p>
          <a:p>
            <a:pPr>
              <a:buClr>
                <a:schemeClr val="tx2"/>
              </a:buClr>
            </a:pPr>
            <a:r>
              <a:rPr lang="en-US" sz="1800" dirty="0"/>
              <a:t>The ECtHR, however, had to limit itself to </a:t>
            </a:r>
            <a:r>
              <a:rPr lang="en-US" sz="1800" dirty="0">
                <a:solidFill>
                  <a:srgbClr val="008000"/>
                </a:solidFill>
              </a:rPr>
              <a:t>verifying whether the manner in which the law had been applied in the particular circumstances of the case complied with the Convention </a:t>
            </a:r>
            <a:r>
              <a:rPr lang="en-US" sz="1800" dirty="0"/>
              <a:t>and </a:t>
            </a:r>
            <a:r>
              <a:rPr lang="en-US" sz="1800" dirty="0">
                <a:solidFill>
                  <a:srgbClr val="FF6600"/>
                </a:solidFill>
              </a:rPr>
              <a:t>not to take a decision </a:t>
            </a:r>
            <a:r>
              <a:rPr lang="en-US" sz="1800" i="1" dirty="0">
                <a:solidFill>
                  <a:srgbClr val="FF6600"/>
                </a:solidFill>
              </a:rPr>
              <a:t>in </a:t>
            </a:r>
            <a:r>
              <a:rPr lang="en-US" sz="1800" i="1" dirty="0" err="1">
                <a:solidFill>
                  <a:srgbClr val="FF6600"/>
                </a:solidFill>
              </a:rPr>
              <a:t>abstracto</a:t>
            </a:r>
            <a:r>
              <a:rPr lang="en-US" sz="1800" dirty="0"/>
              <a:t>. In the present case, the domestic courts had refused the applicant’ request for final discharge on the grounds that </a:t>
            </a:r>
            <a:r>
              <a:rPr lang="en-US" sz="1800" dirty="0">
                <a:solidFill>
                  <a:srgbClr val="FF0000"/>
                </a:solidFill>
              </a:rPr>
              <a:t>neither of the two cumulative conditions under section 66 of the CCA had been met</a:t>
            </a:r>
            <a:r>
              <a:rPr lang="en-US" sz="1800" dirty="0"/>
              <a:t>. </a:t>
            </a:r>
            <a:r>
              <a:rPr lang="en-US" sz="1800" b="1" i="1" dirty="0">
                <a:solidFill>
                  <a:srgbClr val="990000"/>
                </a:solidFill>
              </a:rPr>
              <a:t>The probation condition had, therefore, not been decisive</a:t>
            </a:r>
            <a:r>
              <a:rPr lang="en-US" sz="1800" dirty="0"/>
              <a:t> as their state of mental health had also not improved sufficiently. Further, the Court welcomed the fact that in the meantime </a:t>
            </a:r>
            <a:r>
              <a:rPr lang="en-US" sz="1800" dirty="0">
                <a:solidFill>
                  <a:srgbClr val="0070C0"/>
                </a:solidFill>
              </a:rPr>
              <a:t>the Court of Cassation </a:t>
            </a:r>
            <a:r>
              <a:rPr lang="en-US" sz="1800" dirty="0"/>
              <a:t>had interpreted section 66 in the light of Article 5 §§ 1 and 4, ruling that </a:t>
            </a:r>
            <a:r>
              <a:rPr lang="en-US" sz="1800" dirty="0">
                <a:solidFill>
                  <a:srgbClr val="0070C0"/>
                </a:solidFill>
              </a:rPr>
              <a:t>an individual who was no longer dangerous must be granted final discharge, even if the three-year probationary period had not yet been completed</a:t>
            </a:r>
            <a:r>
              <a:rPr lang="en-US" sz="1800"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7" name="Rectangle: Rounded Corners 6">
            <a:extLst>
              <a:ext uri="{FF2B5EF4-FFF2-40B4-BE49-F238E27FC236}">
                <a16:creationId xmlns:a16="http://schemas.microsoft.com/office/drawing/2014/main" id="{D28E6C8E-79BC-4524-A4F4-BE5E65C1D2C3}"/>
              </a:ext>
            </a:extLst>
          </p:cNvPr>
          <p:cNvSpPr/>
          <p:nvPr/>
        </p:nvSpPr>
        <p:spPr>
          <a:xfrm>
            <a:off x="7855094" y="5119766"/>
            <a:ext cx="2352582" cy="673265"/>
          </a:xfrm>
          <a:prstGeom prst="roundRect">
            <a:avLst/>
          </a:prstGeom>
          <a:ln>
            <a:solidFill>
              <a:srgbClr val="0080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b="1" dirty="0">
                <a:solidFill>
                  <a:srgbClr val="008000"/>
                </a:solidFill>
              </a:rPr>
              <a:t>Art. 5 § 4</a:t>
            </a:r>
          </a:p>
          <a:p>
            <a:pPr algn="ctr"/>
            <a:r>
              <a:rPr lang="en-US" sz="1400" b="1" dirty="0">
                <a:solidFill>
                  <a:srgbClr val="008000"/>
                </a:solidFill>
              </a:rPr>
              <a:t>Right to liberty and security</a:t>
            </a:r>
          </a:p>
          <a:p>
            <a:pPr algn="ctr"/>
            <a:r>
              <a:rPr lang="en-US" sz="1400" b="1" dirty="0">
                <a:solidFill>
                  <a:srgbClr val="008000"/>
                </a:solidFill>
              </a:rPr>
              <a:t>NO VIOLATION!</a:t>
            </a:r>
          </a:p>
        </p:txBody>
      </p:sp>
    </p:spTree>
    <p:extLst>
      <p:ext uri="{BB962C8B-B14F-4D97-AF65-F5344CB8AC3E}">
        <p14:creationId xmlns:p14="http://schemas.microsoft.com/office/powerpoint/2010/main" val="1966410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4"/>
            <a:ext cx="11704675" cy="884004"/>
          </a:xfrm>
        </p:spPr>
        <p:txBody>
          <a:bodyPr>
            <a:normAutofit/>
          </a:bodyPr>
          <a:lstStyle/>
          <a:p>
            <a:endParaRPr lang="en-US" sz="2800" b="1" dirty="0">
              <a:solidFill>
                <a:schemeClr val="tx2"/>
              </a:solidFill>
            </a:endParaRP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157215" y="903768"/>
            <a:ext cx="11791121" cy="5380470"/>
          </a:xfrm>
        </p:spPr>
        <p:txBody>
          <a:bodyPr>
            <a:normAutofit/>
          </a:bodyPr>
          <a:lstStyle/>
          <a:p>
            <a:pPr lvl="1">
              <a:buClr>
                <a:schemeClr val="tx2"/>
              </a:buClr>
            </a:pPr>
            <a:endParaRPr lang="en-US" sz="800"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pic>
        <p:nvPicPr>
          <p:cNvPr id="7" name="Picture 6">
            <a:extLst>
              <a:ext uri="{FF2B5EF4-FFF2-40B4-BE49-F238E27FC236}">
                <a16:creationId xmlns:a16="http://schemas.microsoft.com/office/drawing/2014/main" id="{3265BADB-40A3-481C-BAF9-726A0DE81A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0707" y="2074405"/>
            <a:ext cx="2918866" cy="3113457"/>
          </a:xfrm>
          <a:prstGeom prst="rect">
            <a:avLst/>
          </a:prstGeom>
        </p:spPr>
      </p:pic>
      <p:sp>
        <p:nvSpPr>
          <p:cNvPr id="9" name="TextBox 8">
            <a:extLst>
              <a:ext uri="{FF2B5EF4-FFF2-40B4-BE49-F238E27FC236}">
                <a16:creationId xmlns:a16="http://schemas.microsoft.com/office/drawing/2014/main" id="{55E7445B-3CD3-46E9-864D-0A7D52739EF1}"/>
              </a:ext>
            </a:extLst>
          </p:cNvPr>
          <p:cNvSpPr txBox="1"/>
          <p:nvPr/>
        </p:nvSpPr>
        <p:spPr>
          <a:xfrm>
            <a:off x="3015978" y="3499950"/>
            <a:ext cx="3473067" cy="1395254"/>
          </a:xfrm>
          <a:prstGeom prst="rect">
            <a:avLst/>
          </a:prstGeom>
          <a:noFill/>
        </p:spPr>
        <p:txBody>
          <a:bodyPr wrap="none" rtlCol="0">
            <a:spAutoFit/>
          </a:bodyPr>
          <a:lstStyle/>
          <a:p>
            <a:r>
              <a:rPr lang="en-US" dirty="0">
                <a:solidFill>
                  <a:schemeClr val="accent1"/>
                </a:solidFill>
              </a:rPr>
              <a:t>Associate Professor, Dalida Rittossa</a:t>
            </a:r>
          </a:p>
          <a:p>
            <a:pPr>
              <a:spcBef>
                <a:spcPts val="400"/>
              </a:spcBef>
            </a:pPr>
            <a:r>
              <a:rPr lang="en-US" sz="1500" dirty="0"/>
              <a:t>Department of Criminal Law</a:t>
            </a:r>
          </a:p>
          <a:p>
            <a:r>
              <a:rPr lang="en-US" sz="1500" dirty="0"/>
              <a:t>University of Rijeka, Faculty of Law</a:t>
            </a:r>
          </a:p>
          <a:p>
            <a:r>
              <a:rPr lang="en-US" sz="1500" dirty="0" err="1"/>
              <a:t>Hahlić</a:t>
            </a:r>
            <a:r>
              <a:rPr lang="en-US" sz="1500" dirty="0"/>
              <a:t> 6, 51000 Rijeka, Croatia</a:t>
            </a:r>
          </a:p>
          <a:p>
            <a:pPr>
              <a:spcBef>
                <a:spcPts val="400"/>
              </a:spcBef>
            </a:pPr>
            <a:r>
              <a:rPr lang="en-US" sz="1500" dirty="0">
                <a:hlinkClick r:id="rId5"/>
              </a:rPr>
              <a:t>dalida.rittossa@uniri.pravri.hr</a:t>
            </a:r>
            <a:r>
              <a:rPr lang="en-US" sz="1500" dirty="0"/>
              <a:t>  </a:t>
            </a:r>
            <a:endParaRPr lang="en-US" dirty="0"/>
          </a:p>
        </p:txBody>
      </p:sp>
      <p:pic>
        <p:nvPicPr>
          <p:cNvPr id="15" name="Picture 14">
            <a:extLst>
              <a:ext uri="{FF2B5EF4-FFF2-40B4-BE49-F238E27FC236}">
                <a16:creationId xmlns:a16="http://schemas.microsoft.com/office/drawing/2014/main" id="{87A57CB0-3C47-49F4-9D0D-2C067EB27549}"/>
              </a:ext>
            </a:extLst>
          </p:cNvPr>
          <p:cNvPicPr>
            <a:picLocks noChangeAspect="1"/>
          </p:cNvPicPr>
          <p:nvPr/>
        </p:nvPicPr>
        <p:blipFill>
          <a:blip r:embed="rId2"/>
          <a:stretch>
            <a:fillRect/>
          </a:stretch>
        </p:blipFill>
        <p:spPr>
          <a:xfrm>
            <a:off x="1360967" y="3493639"/>
            <a:ext cx="1329069" cy="1401565"/>
          </a:xfrm>
          <a:prstGeom prst="rect">
            <a:avLst/>
          </a:prstGeom>
        </p:spPr>
      </p:pic>
    </p:spTree>
    <p:extLst>
      <p:ext uri="{BB962C8B-B14F-4D97-AF65-F5344CB8AC3E}">
        <p14:creationId xmlns:p14="http://schemas.microsoft.com/office/powerpoint/2010/main" val="891883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 pesentation.potx" id="{4AE80F29-148A-4B5E-9324-80090DBE2CFF}" vid="{22E307EF-AABA-4991-ADE4-456341D9120A}"/>
    </a:ext>
  </a:extLst>
</a:theme>
</file>

<file path=docProps/app.xml><?xml version="1.0" encoding="utf-8"?>
<Properties xmlns="http://schemas.openxmlformats.org/officeDocument/2006/extended-properties" xmlns:vt="http://schemas.openxmlformats.org/officeDocument/2006/docPropsVTypes">
  <Template/>
  <TotalTime>4413</TotalTime>
  <Words>4144</Words>
  <Application>Microsoft Office PowerPoint</Application>
  <PresentationFormat>Widescreen</PresentationFormat>
  <Paragraphs>308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Wingdings</vt:lpstr>
      <vt:lpstr>Office Theme</vt:lpstr>
      <vt:lpstr>The Commitment and Forced Treatment The Role of Medicine in the Convicted Rehabilitation</vt:lpstr>
      <vt:lpstr>Mental Illness Impacts Persons Around the Globe</vt:lpstr>
      <vt:lpstr>Persons with a Diagnosis of Schizophrenia or Schizoaffective Disorders Admitted to the Hospital in Croatia in the Period 1962-2020.</vt:lpstr>
      <vt:lpstr>Hospitalized persons diagnosed with schizophrenia or schizoaffective disorders in the period  1961-2020.</vt:lpstr>
      <vt:lpstr>What History  Can Teach Us About Mental Disorders...</vt:lpstr>
      <vt:lpstr>A Fundamental Principle in Determining a Placement in a Psychiatric Institution  </vt:lpstr>
      <vt:lpstr>Models of Placement of a Person in a Psychiatric Institution in Croatia</vt:lpstr>
      <vt:lpstr>Models of Placement of a Non-Delinquent in a Psychiatric Institution in Croatia</vt:lpstr>
      <vt:lpstr>Models of Placement of a Non-Delinquent in a Psychiatric Institution in Croatia</vt:lpstr>
      <vt:lpstr>Models of Placement of a Non-Delinquent in a Psychiatric Institution in Croatia</vt:lpstr>
      <vt:lpstr>Models of Placement of a Delinquent in a Psychiatric Institution in Croatia</vt:lpstr>
      <vt:lpstr>The County Court of Split, K 16/20 from 21 September 2020</vt:lpstr>
      <vt:lpstr>The Standards and Mechanisms of Ensuring the Rights of Delinquent Psychiatric Patients within the Convention for the Protection of Human Rights and Fundamental Freedoms</vt:lpstr>
      <vt:lpstr>Denis and Irvine v. Belgium [GC], Application no. 62819/17 and 63921/17, 1 June 2021 </vt:lpstr>
      <vt:lpstr>Denis and Irvine v. Belgium [GC], Application no. 62819/17 and 63921/17, 1 June 2021 </vt:lpstr>
      <vt:lpstr>Denis and Irvine v. Belgium [GC], Application no. 62819/17 and 63921/17, 1 June 2021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Dalida Rittossa</dc:creator>
  <cp:lastModifiedBy>Dalida Rittossa</cp:lastModifiedBy>
  <cp:revision>435</cp:revision>
  <dcterms:created xsi:type="dcterms:W3CDTF">2020-09-04T15:18:48Z</dcterms:created>
  <dcterms:modified xsi:type="dcterms:W3CDTF">2023-04-25T16:58:05Z</dcterms:modified>
</cp:coreProperties>
</file>