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1056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04F1A0B-9B51-4A3E-A194-D2A0EB4B2603}" type="datetimeFigureOut">
              <a:rPr lang="it-IT" smtClean="0"/>
              <a:pPr/>
              <a:t>11/12/2022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11/12/2022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11/12/2022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11/12/2022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04F1A0B-9B51-4A3E-A194-D2A0EB4B2603}" type="datetimeFigureOut">
              <a:rPr lang="it-IT" smtClean="0"/>
              <a:pPr/>
              <a:t>11/12/2022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04F1A0B-9B51-4A3E-A194-D2A0EB4B2603}" type="datetimeFigureOut">
              <a:rPr lang="it-IT" smtClean="0"/>
              <a:pPr/>
              <a:t>11/12/2022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11/12/2022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11/12/2022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11/12/2022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11/12/2022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11/12/2022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04F1A0B-9B51-4A3E-A194-D2A0EB4B2603}" type="datetimeFigureOut">
              <a:rPr lang="it-IT" smtClean="0"/>
              <a:pPr/>
              <a:t>11/12/2022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Laboratorio di ricerca giuridica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977334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it-IT" b="1" dirty="0" smtClean="0"/>
              <a:t>Le regole per la corretta redazione della tesi in ambito </a:t>
            </a:r>
          </a:p>
          <a:p>
            <a:pPr algn="r"/>
            <a:r>
              <a:rPr lang="it-IT" b="1" dirty="0" smtClean="0"/>
              <a:t>processuale penale</a:t>
            </a:r>
          </a:p>
          <a:p>
            <a:pPr algn="r"/>
            <a:r>
              <a:rPr lang="it-IT" dirty="0" smtClean="0"/>
              <a:t>13 dicembre </a:t>
            </a:r>
            <a:r>
              <a:rPr lang="it-IT" dirty="0" smtClean="0"/>
              <a:t>2022, 9.30 – 11.00</a:t>
            </a:r>
          </a:p>
          <a:p>
            <a:pPr algn="r"/>
            <a:endParaRPr lang="it-IT" dirty="0" smtClean="0"/>
          </a:p>
          <a:p>
            <a:pPr algn="r"/>
            <a:r>
              <a:rPr lang="it-IT" b="1" dirty="0" smtClean="0"/>
              <a:t>Prof. Francesco </a:t>
            </a:r>
            <a:r>
              <a:rPr lang="it-IT" b="1" dirty="0" err="1" smtClean="0"/>
              <a:t>Trapella</a:t>
            </a:r>
            <a:endParaRPr lang="it-IT" b="1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Contenuti del seminario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it-IT" dirty="0" smtClean="0"/>
          </a:p>
          <a:p>
            <a:pPr algn="just"/>
            <a:r>
              <a:rPr lang="it-IT" dirty="0" smtClean="0"/>
              <a:t>Tecniche di impostazione delle parti della tesi (capitoli e paragrafi)</a:t>
            </a:r>
            <a:endParaRPr lang="it-IT" dirty="0" smtClean="0"/>
          </a:p>
          <a:p>
            <a:pPr algn="just"/>
            <a:r>
              <a:rPr lang="it-IT" dirty="0" smtClean="0"/>
              <a:t>Tecniche di stesura del discorso</a:t>
            </a:r>
            <a:endParaRPr lang="it-IT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Tecniche di impostazione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it-IT" dirty="0" smtClean="0"/>
              <a:t>La tesi </a:t>
            </a:r>
            <a:r>
              <a:rPr lang="it-IT" dirty="0" err="1" smtClean="0"/>
              <a:t>dev</a:t>
            </a:r>
            <a:r>
              <a:rPr lang="it-IT" dirty="0" smtClean="0"/>
              <a:t>’essere suddivisa in </a:t>
            </a:r>
            <a:r>
              <a:rPr lang="it-IT" u="sng" dirty="0" smtClean="0"/>
              <a:t>capitoli e paragrafi</a:t>
            </a:r>
            <a:r>
              <a:rPr lang="it-IT" dirty="0" smtClean="0"/>
              <a:t>, contrassegnati da numeri arabi.</a:t>
            </a:r>
          </a:p>
          <a:p>
            <a:pPr lvl="1" algn="just">
              <a:buNone/>
            </a:pPr>
            <a:endParaRPr lang="it-IT" dirty="0" smtClean="0">
              <a:solidFill>
                <a:schemeClr val="tx1"/>
              </a:solidFill>
            </a:endParaRPr>
          </a:p>
          <a:p>
            <a:pPr algn="just"/>
            <a:endParaRPr lang="it-IT" dirty="0" smtClean="0"/>
          </a:p>
          <a:p>
            <a:pPr algn="just"/>
            <a:endParaRPr lang="it-IT" dirty="0" smtClean="0"/>
          </a:p>
          <a:p>
            <a:pPr algn="just">
              <a:buNone/>
            </a:pPr>
            <a:endParaRPr lang="it-IT" dirty="0" smtClean="0"/>
          </a:p>
          <a:p>
            <a:pPr algn="just">
              <a:buNone/>
            </a:pPr>
            <a:endParaRPr lang="it-IT" dirty="0" smtClean="0"/>
          </a:p>
          <a:p>
            <a:pPr algn="just">
              <a:buNone/>
            </a:pPr>
            <a:endParaRPr lang="it-IT" dirty="0" smtClean="0"/>
          </a:p>
          <a:p>
            <a:pPr algn="just"/>
            <a:r>
              <a:rPr lang="it-IT" dirty="0" smtClean="0"/>
              <a:t>Ogni parte del lavoro deve esaurire un argomento.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Se un paragrafo affronta un tema particolarmente complesso è possibile </a:t>
            </a:r>
            <a:r>
              <a:rPr lang="it-IT" u="sng" dirty="0" smtClean="0">
                <a:solidFill>
                  <a:schemeClr val="tx1"/>
                </a:solidFill>
              </a:rPr>
              <a:t>suddividerlo in più sottoparagrafi </a:t>
            </a:r>
            <a:r>
              <a:rPr lang="it-IT" dirty="0" smtClean="0">
                <a:solidFill>
                  <a:schemeClr val="tx1"/>
                </a:solidFill>
              </a:rPr>
              <a:t>numerati autonomamente (1.1., 1.2., ecc.).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1043608" y="3212976"/>
            <a:ext cx="7056784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Capitolo 1 – La nozione di vittima</a:t>
            </a:r>
          </a:p>
          <a:p>
            <a:pPr algn="just"/>
            <a:r>
              <a:rPr lang="it-IT" dirty="0" smtClean="0"/>
              <a:t>	</a:t>
            </a:r>
            <a:r>
              <a:rPr lang="it-IT" dirty="0" smtClean="0"/>
              <a:t>1. Vittima, persona offesa, danneggiato dal reato</a:t>
            </a:r>
          </a:p>
          <a:p>
            <a:pPr algn="just"/>
            <a:r>
              <a:rPr lang="it-IT" dirty="0" smtClean="0"/>
              <a:t>	</a:t>
            </a:r>
            <a:r>
              <a:rPr lang="it-IT" dirty="0" smtClean="0"/>
              <a:t>2. La nozione europea (direttiva 2012/29/UE)</a:t>
            </a:r>
          </a:p>
          <a:p>
            <a:pPr algn="just"/>
            <a:r>
              <a:rPr lang="it-IT" dirty="0" smtClean="0"/>
              <a:t>	</a:t>
            </a:r>
            <a:r>
              <a:rPr lang="it-IT" dirty="0" smtClean="0"/>
              <a:t>3. La vittima vulnerabile</a:t>
            </a:r>
          </a:p>
          <a:p>
            <a:pPr algn="just"/>
            <a:r>
              <a:rPr lang="it-IT" dirty="0" smtClean="0"/>
              <a:t>	</a:t>
            </a:r>
            <a:r>
              <a:rPr lang="it-IT" dirty="0" smtClean="0"/>
              <a:t>4. Scenari futuri: dal diritto penale </a:t>
            </a:r>
            <a:r>
              <a:rPr lang="it-IT" dirty="0" err="1" smtClean="0"/>
              <a:t>vittimocentrico</a:t>
            </a:r>
            <a:r>
              <a:rPr lang="it-IT" dirty="0" smtClean="0"/>
              <a:t> al 	rischio di populismo giudiziario.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Tecniche di impostazione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it-IT" dirty="0" smtClean="0"/>
              <a:t>In ogni capitolo …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Una parte in cui </a:t>
            </a:r>
            <a:r>
              <a:rPr lang="it-IT" u="sng" dirty="0" smtClean="0">
                <a:solidFill>
                  <a:schemeClr val="tx1"/>
                </a:solidFill>
              </a:rPr>
              <a:t>il tema viene presentato</a:t>
            </a:r>
            <a:r>
              <a:rPr lang="it-IT" dirty="0" smtClean="0">
                <a:solidFill>
                  <a:schemeClr val="tx1"/>
                </a:solidFill>
              </a:rPr>
              <a:t> (normalmente il primo o i primi paragrafi);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Una parte in cui </a:t>
            </a:r>
            <a:r>
              <a:rPr lang="it-IT" u="sng" dirty="0" smtClean="0">
                <a:solidFill>
                  <a:schemeClr val="tx1"/>
                </a:solidFill>
              </a:rPr>
              <a:t>l’argomento è sviluppato</a:t>
            </a:r>
            <a:r>
              <a:rPr lang="it-IT" dirty="0" smtClean="0">
                <a:solidFill>
                  <a:schemeClr val="tx1"/>
                </a:solidFill>
              </a:rPr>
              <a:t>, trattando logicamente i nodi problematici;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Una parte di </a:t>
            </a:r>
            <a:r>
              <a:rPr lang="it-IT" u="sng" dirty="0" smtClean="0">
                <a:solidFill>
                  <a:schemeClr val="tx1"/>
                </a:solidFill>
              </a:rPr>
              <a:t>conclusioni</a:t>
            </a:r>
            <a:r>
              <a:rPr lang="it-IT" dirty="0" smtClean="0">
                <a:solidFill>
                  <a:schemeClr val="tx1"/>
                </a:solidFill>
              </a:rPr>
              <a:t>, anche parziali</a:t>
            </a:r>
            <a:r>
              <a:rPr lang="it-IT" dirty="0" smtClean="0">
                <a:solidFill>
                  <a:schemeClr val="tx1"/>
                </a:solidFill>
              </a:rPr>
              <a:t>.</a:t>
            </a:r>
            <a:endParaRPr lang="it-IT" dirty="0" smtClean="0"/>
          </a:p>
          <a:p>
            <a:pPr algn="just"/>
            <a:r>
              <a:rPr lang="it-IT" dirty="0" smtClean="0"/>
              <a:t>Buona regola è annunciare all’inizio del primo paragrafo (o, se si preferisce, in un paragrafo 0) il percorso che s’intenderà seguire: </a:t>
            </a:r>
            <a:r>
              <a:rPr lang="it-IT" i="1" dirty="0" smtClean="0"/>
              <a:t>“questo capitolo intende affrontare il </a:t>
            </a:r>
            <a:r>
              <a:rPr lang="it-IT" i="1" u="sng" dirty="0" smtClean="0"/>
              <a:t>tema X</a:t>
            </a:r>
            <a:r>
              <a:rPr lang="it-IT" i="1" dirty="0" smtClean="0"/>
              <a:t>; per farlo si partirà dal </a:t>
            </a:r>
            <a:r>
              <a:rPr lang="it-IT" i="1" u="sng" dirty="0" smtClean="0"/>
              <a:t>problema Y</a:t>
            </a:r>
            <a:r>
              <a:rPr lang="it-IT" i="1" dirty="0" smtClean="0"/>
              <a:t> cui è dedicato il §1, esaminando alcune soluzioni che, nel corso del tempo, la dottrina e la giurisprudenza hanno elaborato per risolvere la questione: la </a:t>
            </a:r>
            <a:r>
              <a:rPr lang="it-IT" i="1" u="sng" dirty="0" smtClean="0"/>
              <a:t>soluzione Z1</a:t>
            </a:r>
            <a:r>
              <a:rPr lang="it-IT" i="1" dirty="0" smtClean="0"/>
              <a:t>, cui sono dedicati i §§2 e 3, e la </a:t>
            </a:r>
            <a:r>
              <a:rPr lang="it-IT" i="1" u="sng" dirty="0" smtClean="0"/>
              <a:t>soluzione Z2</a:t>
            </a:r>
            <a:r>
              <a:rPr lang="it-IT" i="1" dirty="0" smtClean="0"/>
              <a:t> che occuperà i §§4 e 5. Il §6 traccerà alcune provvisorie </a:t>
            </a:r>
            <a:r>
              <a:rPr lang="it-IT" i="1" u="sng" dirty="0" smtClean="0"/>
              <a:t>conclusioni</a:t>
            </a:r>
            <a:r>
              <a:rPr lang="it-IT" i="1" dirty="0" smtClean="0"/>
              <a:t>”</a:t>
            </a:r>
            <a:endParaRPr lang="it-IT" dirty="0" smtClean="0"/>
          </a:p>
          <a:p>
            <a:pPr lvl="1" algn="just"/>
            <a:endParaRPr lang="it-IT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Tecniche di impostazione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 smtClean="0"/>
          </a:p>
          <a:p>
            <a:r>
              <a:rPr lang="it-IT" dirty="0" smtClean="0"/>
              <a:t>Nel discorso è, poi, possibile evidenziare termini di particolare interesse per il lettore: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Parole chiave, in </a:t>
            </a:r>
            <a:r>
              <a:rPr lang="it-IT" b="1" dirty="0" smtClean="0">
                <a:solidFill>
                  <a:schemeClr val="tx1"/>
                </a:solidFill>
              </a:rPr>
              <a:t>grassetto</a:t>
            </a:r>
            <a:r>
              <a:rPr lang="it-IT" dirty="0" smtClean="0">
                <a:solidFill>
                  <a:schemeClr val="tx1"/>
                </a:solidFill>
              </a:rPr>
              <a:t>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Parole in lingua diversa da quella italiana, in </a:t>
            </a:r>
            <a:r>
              <a:rPr lang="it-IT" i="1" dirty="0" smtClean="0">
                <a:solidFill>
                  <a:schemeClr val="tx1"/>
                </a:solidFill>
              </a:rPr>
              <a:t>corsivo</a:t>
            </a:r>
            <a:r>
              <a:rPr lang="it-IT" dirty="0" smtClean="0">
                <a:solidFill>
                  <a:schemeClr val="tx1"/>
                </a:solidFill>
              </a:rPr>
              <a:t>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Definizioni, citazioni particolarmente lunghe, testi normativi, in riquadri appositi o riducendo i margini del foglio di lavoro.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Tecniche di impostazione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it-IT" dirty="0" smtClean="0"/>
              <a:t>Alcuni </a:t>
            </a:r>
            <a:r>
              <a:rPr lang="it-IT" b="1" dirty="0" smtClean="0"/>
              <a:t>errori comuni</a:t>
            </a:r>
            <a:r>
              <a:rPr lang="it-IT" dirty="0" smtClean="0"/>
              <a:t> da evitare: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Riportare intere pagine di testi normativi</a:t>
            </a:r>
            <a:r>
              <a:rPr lang="it-IT" dirty="0" smtClean="0">
                <a:solidFill>
                  <a:schemeClr val="tx1"/>
                </a:solidFill>
              </a:rPr>
              <a:t>: non serve. Chi legge il vostro lavoro ha basi giuridiche, per cui quelle disposizioni sono notorie. Si possono riportare norme nuove o non ancora vigenti; ha utilità riportarle se si vuole spiegare la ragione per cui un certo termine è importante, ma di regola non serve.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Dedicare un paragrafo (o, addirittura, un capitolo) alla raccolta di testi normativi</a:t>
            </a:r>
            <a:r>
              <a:rPr lang="it-IT" dirty="0" smtClean="0">
                <a:solidFill>
                  <a:schemeClr val="tx1"/>
                </a:solidFill>
              </a:rPr>
              <a:t>: non serve per le ragioni spiegate sopra … e perché capitoli e paragrafi sono parti della tesi che spiegano specifici problemi.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Citare ampi brani di sentenze</a:t>
            </a:r>
            <a:r>
              <a:rPr lang="it-IT" dirty="0" smtClean="0">
                <a:solidFill>
                  <a:schemeClr val="tx1"/>
                </a:solidFill>
              </a:rPr>
              <a:t>: se oggetto della vostra attenzione è una decisione nella sua totalità, è bene che la riassumiate con le vostre parole. Riservate la citazione alle parti veramente importanti.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Abusare del grassetto</a:t>
            </a:r>
            <a:r>
              <a:rPr lang="it-IT" dirty="0" smtClean="0">
                <a:solidFill>
                  <a:schemeClr val="tx1"/>
                </a:solidFill>
              </a:rPr>
              <a:t>: vero, lo potete usare per le parole chiave, ma non per evidenziare frasi o brani interi di tesi. 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Tecniche di impostazione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 smtClean="0"/>
              <a:t>Esempio di una pagina </a:t>
            </a:r>
          </a:p>
          <a:p>
            <a:pPr algn="just">
              <a:buNone/>
            </a:pPr>
            <a:r>
              <a:rPr lang="it-IT" dirty="0" smtClean="0"/>
              <a:t>	</a:t>
            </a:r>
            <a:r>
              <a:rPr lang="it-IT" dirty="0" smtClean="0"/>
              <a:t>redatta secondo le regole:</a:t>
            </a: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1" y="2060848"/>
            <a:ext cx="3491880" cy="47971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539552" y="3356992"/>
            <a:ext cx="4968552" cy="25853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Paragrafi </a:t>
            </a:r>
            <a:r>
              <a:rPr lang="it-IT" u="sng" dirty="0" smtClean="0"/>
              <a:t>distribuiti in maniera equilibrata</a:t>
            </a:r>
            <a:r>
              <a:rPr lang="it-IT" dirty="0" smtClean="0"/>
              <a:t> nel testo (andate a capo quando serve, ma fatelo);</a:t>
            </a:r>
          </a:p>
          <a:p>
            <a:pPr algn="just">
              <a:buFont typeface="Arial" pitchFamily="34" charset="0"/>
              <a:buChar char="•"/>
            </a:pPr>
            <a:r>
              <a:rPr lang="it-IT" u="sng" dirty="0" smtClean="0"/>
              <a:t>Note a piè di pagina</a:t>
            </a:r>
            <a:r>
              <a:rPr lang="it-IT" dirty="0" smtClean="0"/>
              <a:t> (che tendenzialmente non dovrebbero occupare più di metà pagina … anche se a volte occorre redigerle in grandi quantità);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Note che si riferiscono a diverso materiale bibliografico (e </a:t>
            </a:r>
            <a:r>
              <a:rPr lang="it-IT" u="sng" dirty="0" smtClean="0"/>
              <a:t>non sempre allo stesso libro o allo stesso articolo</a:t>
            </a:r>
            <a:r>
              <a:rPr lang="it-IT" dirty="0" smtClean="0"/>
              <a:t>).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Tecniche di impostazione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endParaRPr lang="it-IT" dirty="0" smtClean="0"/>
          </a:p>
          <a:p>
            <a:pPr algn="just"/>
            <a:r>
              <a:rPr lang="it-IT" dirty="0" smtClean="0"/>
              <a:t>… e alla fine del lavoro, la </a:t>
            </a:r>
            <a:r>
              <a:rPr lang="it-IT" b="1" dirty="0" smtClean="0"/>
              <a:t>bibliografia</a:t>
            </a:r>
            <a:r>
              <a:rPr lang="it-IT" dirty="0" smtClean="0"/>
              <a:t>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Scopo: informare il lettore del </a:t>
            </a:r>
            <a:r>
              <a:rPr lang="it-IT" u="sng" dirty="0" smtClean="0">
                <a:solidFill>
                  <a:schemeClr val="tx1"/>
                </a:solidFill>
              </a:rPr>
              <a:t>materiale esistente</a:t>
            </a:r>
            <a:r>
              <a:rPr lang="it-IT" dirty="0" smtClean="0">
                <a:solidFill>
                  <a:schemeClr val="tx1"/>
                </a:solidFill>
              </a:rPr>
              <a:t> sull’argomento che avete trattato;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Ordinata </a:t>
            </a:r>
            <a:r>
              <a:rPr lang="it-IT" u="sng" dirty="0" smtClean="0">
                <a:solidFill>
                  <a:schemeClr val="tx1"/>
                </a:solidFill>
              </a:rPr>
              <a:t>alfabeticamente</a:t>
            </a:r>
            <a:r>
              <a:rPr lang="it-IT" dirty="0" smtClean="0">
                <a:solidFill>
                  <a:schemeClr val="tx1"/>
                </a:solidFill>
              </a:rPr>
              <a:t> secondo l’iniziale del cognome dei vari autori;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Ogni voce bibliografica è redatta utilizzando la </a:t>
            </a:r>
            <a:r>
              <a:rPr lang="it-IT" u="sng" dirty="0" smtClean="0">
                <a:solidFill>
                  <a:schemeClr val="tx1"/>
                </a:solidFill>
              </a:rPr>
              <a:t>tecnica di citazione già vista per le note a piè di pagina</a:t>
            </a:r>
            <a:r>
              <a:rPr lang="it-IT" dirty="0" smtClean="0">
                <a:solidFill>
                  <a:schemeClr val="tx1"/>
                </a:solidFill>
              </a:rPr>
              <a:t>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Per la </a:t>
            </a:r>
            <a:r>
              <a:rPr lang="it-IT" u="sng" dirty="0" smtClean="0">
                <a:solidFill>
                  <a:schemeClr val="tx1"/>
                </a:solidFill>
              </a:rPr>
              <a:t>scelta degli autori</a:t>
            </a:r>
            <a:r>
              <a:rPr lang="it-IT" dirty="0" smtClean="0">
                <a:solidFill>
                  <a:schemeClr val="tx1"/>
                </a:solidFill>
              </a:rPr>
              <a:t>, rinvio a quanto già detto nei precedenti seminari.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Tecniche di impostazione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Esempio di bibliografia.</a:t>
            </a:r>
            <a:endParaRPr lang="it-I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1150" y="1920999"/>
            <a:ext cx="3752850" cy="49370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611560" y="3068960"/>
            <a:ext cx="4392488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Autori elencati in </a:t>
            </a:r>
            <a:r>
              <a:rPr lang="it-IT" u="sng" dirty="0" smtClean="0"/>
              <a:t>ordine alfabetico per cognome</a:t>
            </a:r>
            <a:r>
              <a:rPr lang="it-IT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u="sng" dirty="0" smtClean="0"/>
              <a:t>Ben distinta</a:t>
            </a:r>
            <a:r>
              <a:rPr lang="it-IT" dirty="0" smtClean="0"/>
              <a:t> la parte dell’autore da quella del titolo e delle altre informazioni bibliografiche;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Se un contributo viene citato più volte nel corso del lavoro, </a:t>
            </a:r>
            <a:r>
              <a:rPr lang="it-IT" dirty="0" err="1" smtClean="0"/>
              <a:t>dev</a:t>
            </a:r>
            <a:r>
              <a:rPr lang="it-IT" dirty="0" smtClean="0"/>
              <a:t>’essere indicato </a:t>
            </a:r>
            <a:r>
              <a:rPr lang="it-IT" u="sng" dirty="0" smtClean="0"/>
              <a:t>una sola volta in bibliografia</a:t>
            </a:r>
            <a:r>
              <a:rPr lang="it-IT" dirty="0" smtClean="0"/>
              <a:t>.</a:t>
            </a:r>
            <a:endParaRPr lang="it-IT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Tecniche di redazione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endParaRPr lang="it-IT" dirty="0" smtClean="0"/>
          </a:p>
          <a:p>
            <a:pPr algn="just"/>
            <a:r>
              <a:rPr lang="it-IT" dirty="0" smtClean="0"/>
              <a:t>… e ora qualche consiglio sullo </a:t>
            </a:r>
            <a:r>
              <a:rPr lang="it-IT" b="1" dirty="0" smtClean="0"/>
              <a:t>stile</a:t>
            </a:r>
            <a:r>
              <a:rPr lang="it-IT" dirty="0" smtClean="0"/>
              <a:t> da usare.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Scrivete in modo </a:t>
            </a:r>
            <a:r>
              <a:rPr lang="it-IT" u="sng" dirty="0" smtClean="0">
                <a:solidFill>
                  <a:schemeClr val="tx1"/>
                </a:solidFill>
              </a:rPr>
              <a:t>chiaro</a:t>
            </a:r>
            <a:r>
              <a:rPr lang="it-IT" dirty="0" smtClean="0">
                <a:solidFill>
                  <a:schemeClr val="tx1"/>
                </a:solidFill>
              </a:rPr>
              <a:t>: lo scopo è farvi capire.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Frasi brevi</a:t>
            </a:r>
            <a:r>
              <a:rPr lang="it-IT" dirty="0" smtClean="0">
                <a:solidFill>
                  <a:schemeClr val="tx1"/>
                </a:solidFill>
              </a:rPr>
              <a:t> e, quindi, facilmente gestibili: la sfida è dire le cose più intelligenti con il minor numero possibile di parole.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Evitate i </a:t>
            </a:r>
            <a:r>
              <a:rPr lang="it-IT" u="sng" dirty="0" err="1" smtClean="0">
                <a:solidFill>
                  <a:schemeClr val="tx1"/>
                </a:solidFill>
              </a:rPr>
              <a:t>latinetti</a:t>
            </a:r>
            <a:r>
              <a:rPr lang="it-IT" dirty="0" smtClean="0">
                <a:solidFill>
                  <a:schemeClr val="tx1"/>
                </a:solidFill>
              </a:rPr>
              <a:t>, se possibile (e usate il latino solo se siete sicuri di saperlo gestire: diversamente, va benissimo l’italiano).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Tendenzialmente dite le cose </a:t>
            </a:r>
            <a:r>
              <a:rPr lang="it-IT" u="sng" dirty="0" smtClean="0">
                <a:solidFill>
                  <a:schemeClr val="tx1"/>
                </a:solidFill>
              </a:rPr>
              <a:t>con le vostre parole</a:t>
            </a:r>
            <a:r>
              <a:rPr lang="it-IT" dirty="0" smtClean="0">
                <a:solidFill>
                  <a:schemeClr val="tx1"/>
                </a:solidFill>
              </a:rPr>
              <a:t>, ma se dovete citare qualcuno, fatelo sempre riportando integralmente il suo pensiero tra virgolette «…».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La procedura penale – come tutti i diritti – ha un suo </a:t>
            </a:r>
            <a:r>
              <a:rPr lang="it-IT" u="sng" dirty="0" smtClean="0">
                <a:solidFill>
                  <a:schemeClr val="tx1"/>
                </a:solidFill>
              </a:rPr>
              <a:t>linguaggio specifico</a:t>
            </a:r>
            <a:r>
              <a:rPr lang="it-IT" dirty="0" smtClean="0">
                <a:solidFill>
                  <a:schemeClr val="tx1"/>
                </a:solidFill>
              </a:rPr>
              <a:t>: dovrete servirvene in tesi, assicurandovi di saperlo gestire con il massimo rigore.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Se riuscite, </a:t>
            </a:r>
            <a:r>
              <a:rPr lang="it-IT" u="sng" dirty="0" smtClean="0">
                <a:solidFill>
                  <a:schemeClr val="tx1"/>
                </a:solidFill>
              </a:rPr>
              <a:t>evitate</a:t>
            </a:r>
            <a:r>
              <a:rPr lang="it-IT" dirty="0" smtClean="0">
                <a:solidFill>
                  <a:schemeClr val="tx1"/>
                </a:solidFill>
              </a:rPr>
              <a:t> endiadi, </a:t>
            </a:r>
            <a:r>
              <a:rPr lang="it-IT" dirty="0" err="1" smtClean="0">
                <a:solidFill>
                  <a:schemeClr val="tx1"/>
                </a:solidFill>
              </a:rPr>
              <a:t>omoteleuti</a:t>
            </a:r>
            <a:r>
              <a:rPr lang="it-IT" dirty="0" smtClean="0">
                <a:solidFill>
                  <a:schemeClr val="tx1"/>
                </a:solidFill>
              </a:rPr>
              <a:t>, ripetizioni inutili della stessa parola, anacoluti e tutto ciò che possa contribuire a rendere </a:t>
            </a:r>
            <a:r>
              <a:rPr lang="it-IT" u="sng" dirty="0" smtClean="0">
                <a:solidFill>
                  <a:schemeClr val="tx1"/>
                </a:solidFill>
              </a:rPr>
              <a:t>sciatto</a:t>
            </a:r>
            <a:r>
              <a:rPr lang="it-IT" dirty="0" smtClean="0">
                <a:solidFill>
                  <a:schemeClr val="tx1"/>
                </a:solidFill>
              </a:rPr>
              <a:t> il vostro periodare. </a:t>
            </a:r>
          </a:p>
          <a:p>
            <a:pPr lvl="1" algn="just"/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Tecniche di redazione</a:t>
            </a:r>
            <a:endParaRPr lang="it-IT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348880"/>
            <a:ext cx="8208912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Dopo aver analizzato le peculiarità delle </a:t>
            </a:r>
            <a:r>
              <a:rPr lang="it-IT" i="1" dirty="0" smtClean="0">
                <a:solidFill>
                  <a:srgbClr val="FF0000"/>
                </a:solidFill>
              </a:rPr>
              <a:t>prove</a:t>
            </a:r>
            <a:r>
              <a:rPr lang="it-IT" i="1" dirty="0" smtClean="0"/>
              <a:t> </a:t>
            </a:r>
            <a:r>
              <a:rPr lang="it-IT" i="1" dirty="0" err="1" smtClean="0"/>
              <a:t>noviter</a:t>
            </a:r>
            <a:r>
              <a:rPr lang="it-IT" i="1" dirty="0" smtClean="0"/>
              <a:t> </a:t>
            </a:r>
            <a:r>
              <a:rPr lang="it-IT" i="1" dirty="0" err="1" smtClean="0"/>
              <a:t>repertae</a:t>
            </a:r>
            <a:r>
              <a:rPr lang="it-IT" dirty="0" smtClean="0"/>
              <a:t> e delle </a:t>
            </a:r>
            <a:r>
              <a:rPr lang="it-IT" i="1" dirty="0" smtClean="0">
                <a:solidFill>
                  <a:srgbClr val="FF0000"/>
                </a:solidFill>
              </a:rPr>
              <a:t>prove</a:t>
            </a:r>
            <a:r>
              <a:rPr lang="it-IT" i="1" dirty="0" smtClean="0"/>
              <a:t> </a:t>
            </a:r>
            <a:r>
              <a:rPr lang="it-IT" i="1" dirty="0" err="1" smtClean="0"/>
              <a:t>noviter</a:t>
            </a:r>
            <a:r>
              <a:rPr lang="it-IT" i="1" dirty="0" smtClean="0"/>
              <a:t> </a:t>
            </a:r>
            <a:r>
              <a:rPr lang="it-IT" i="1" dirty="0" err="1" smtClean="0"/>
              <a:t>productae</a:t>
            </a:r>
            <a:r>
              <a:rPr lang="it-IT" dirty="0" smtClean="0"/>
              <a:t>, è necessario </a:t>
            </a:r>
            <a:r>
              <a:rPr lang="it-IT" dirty="0" smtClean="0">
                <a:solidFill>
                  <a:srgbClr val="FF0000"/>
                </a:solidFill>
              </a:rPr>
              <a:t>effettuare</a:t>
            </a:r>
            <a:r>
              <a:rPr lang="it-IT" dirty="0" smtClean="0"/>
              <a:t> delle precisazioni sulle modalità di </a:t>
            </a:r>
            <a:r>
              <a:rPr lang="it-IT" dirty="0" smtClean="0"/>
              <a:t>assunzione delle </a:t>
            </a:r>
            <a:r>
              <a:rPr lang="it-IT" dirty="0" smtClean="0"/>
              <a:t>stesse.</a:t>
            </a:r>
          </a:p>
          <a:p>
            <a:pPr algn="just"/>
            <a:r>
              <a:rPr lang="it-IT" dirty="0" smtClean="0"/>
              <a:t>Prima di </a:t>
            </a:r>
            <a:r>
              <a:rPr lang="it-IT" dirty="0" smtClean="0">
                <a:solidFill>
                  <a:srgbClr val="FF0000"/>
                </a:solidFill>
              </a:rPr>
              <a:t>effettuare</a:t>
            </a:r>
            <a:r>
              <a:rPr lang="it-IT" dirty="0" smtClean="0"/>
              <a:t> l’analisi delle implicazioni inerenti il procedimento di </a:t>
            </a:r>
            <a:r>
              <a:rPr lang="it-IT" dirty="0" smtClean="0"/>
              <a:t>assun</a:t>
            </a:r>
            <a:r>
              <a:rPr lang="it-IT" dirty="0" smtClean="0">
                <a:solidFill>
                  <a:srgbClr val="FF0000"/>
                </a:solidFill>
              </a:rPr>
              <a:t>zione</a:t>
            </a:r>
            <a:r>
              <a:rPr lang="it-IT" dirty="0" smtClean="0"/>
              <a:t> probatoria </a:t>
            </a:r>
            <a:r>
              <a:rPr lang="it-IT" dirty="0" smtClean="0"/>
              <a:t>a seguito di una richiesta di rinnova</a:t>
            </a:r>
            <a:r>
              <a:rPr lang="it-IT" dirty="0" smtClean="0">
                <a:solidFill>
                  <a:srgbClr val="FF0000"/>
                </a:solidFill>
              </a:rPr>
              <a:t>zione</a:t>
            </a:r>
            <a:r>
              <a:rPr lang="it-IT" dirty="0" smtClean="0"/>
              <a:t> dell’istru</a:t>
            </a:r>
            <a:r>
              <a:rPr lang="it-IT" dirty="0" smtClean="0">
                <a:solidFill>
                  <a:srgbClr val="FF0000"/>
                </a:solidFill>
              </a:rPr>
              <a:t>zione</a:t>
            </a:r>
            <a:r>
              <a:rPr lang="it-IT" dirty="0" smtClean="0"/>
              <a:t> dibattimentale, </a:t>
            </a:r>
            <a:r>
              <a:rPr lang="it-IT" dirty="0" smtClean="0"/>
              <a:t>è necessario </a:t>
            </a:r>
            <a:r>
              <a:rPr lang="it-IT" dirty="0" smtClean="0">
                <a:solidFill>
                  <a:srgbClr val="FF0000"/>
                </a:solidFill>
              </a:rPr>
              <a:t>effettuare</a:t>
            </a:r>
            <a:r>
              <a:rPr lang="it-IT" dirty="0" smtClean="0"/>
              <a:t> una premessa.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4509120"/>
            <a:ext cx="3888432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Errori: </a:t>
            </a:r>
            <a:r>
              <a:rPr lang="it-IT" dirty="0" smtClean="0"/>
              <a:t>(1) “prove” in corsivo (non è latino); (2) “effettuare” utilizzato tre volte in cinque righe; (3)  tre </a:t>
            </a:r>
            <a:r>
              <a:rPr lang="it-IT" dirty="0" err="1" smtClean="0"/>
              <a:t>omoteleuti</a:t>
            </a:r>
            <a:r>
              <a:rPr lang="it-IT" dirty="0" smtClean="0"/>
              <a:t> (“assunzione”, “rinnovazione”, “istruzione”) nella stessa riga.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4644008" y="4581128"/>
            <a:ext cx="3888432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Punti di forza: </a:t>
            </a:r>
            <a:r>
              <a:rPr lang="it-IT" dirty="0" smtClean="0"/>
              <a:t>il laureando dà prova di sapere organizzare il lavoro, annunciando al lettore il percorso logico-argomentativo che si propone di seguire.</a:t>
            </a:r>
            <a:endParaRPr lang="it-IT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Tecniche di redazione</a:t>
            </a:r>
            <a:endParaRPr lang="it-IT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132856"/>
            <a:ext cx="6392863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6444208" y="2132856"/>
            <a:ext cx="2376264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Errore: </a:t>
            </a:r>
            <a:r>
              <a:rPr lang="it-IT" dirty="0" smtClean="0"/>
              <a:t>trascrive un intero passaggio della sentenza, pur omettendone i tratti che non riteneva importante.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444208" y="4077072"/>
            <a:ext cx="2376264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Punto di forza: </a:t>
            </a:r>
            <a:r>
              <a:rPr lang="it-IT" dirty="0" smtClean="0"/>
              <a:t>inquadra il problema, partendo dal pensiero giurisprudenziale e dimostra dimestichezza con le tecniche di ricerca.</a:t>
            </a:r>
            <a:endParaRPr lang="it-IT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Tecniche di redazione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it-IT" dirty="0" smtClean="0"/>
              <a:t>La scelta del </a:t>
            </a:r>
            <a:r>
              <a:rPr lang="it-IT" b="1" dirty="0" smtClean="0"/>
              <a:t>carattere</a:t>
            </a:r>
            <a:r>
              <a:rPr lang="it-IT" dirty="0" smtClean="0"/>
              <a:t> è rimessa allo studente (evitare una parola per pagina e, pure, pagine fitte di parole, di difficile leggibilità</a:t>
            </a:r>
            <a:r>
              <a:rPr lang="it-IT" dirty="0" smtClean="0"/>
              <a:t> </a:t>
            </a:r>
            <a:r>
              <a:rPr lang="it-IT" dirty="0" smtClean="0"/>
              <a:t>… consiglio sempre </a:t>
            </a:r>
            <a:r>
              <a:rPr lang="it-IT" i="1" dirty="0" err="1" smtClean="0"/>
              <a:t>Times</a:t>
            </a:r>
            <a:r>
              <a:rPr lang="it-IT" i="1" dirty="0" smtClean="0"/>
              <a:t> New Roman</a:t>
            </a:r>
            <a:r>
              <a:rPr lang="it-IT" dirty="0" smtClean="0"/>
              <a:t> 12 per il testo, 10 per le note e 14 in grassetto per i titoli, ma non è una regola vincolante);</a:t>
            </a:r>
          </a:p>
          <a:p>
            <a:pPr algn="just"/>
            <a:r>
              <a:rPr lang="it-IT" dirty="0" smtClean="0"/>
              <a:t>Il </a:t>
            </a:r>
            <a:r>
              <a:rPr lang="it-IT" b="1" dirty="0" smtClean="0"/>
              <a:t>numero di pagine</a:t>
            </a:r>
            <a:r>
              <a:rPr lang="it-IT" dirty="0" smtClean="0"/>
              <a:t> non è preventivamente imposto dal relatore: la tesi non si valuta a peso, né è chiesto un elaborato di 300/400 pagine; vero è che tesi di 30 pagine non potranno essere accettate, nemmeno al triennio;</a:t>
            </a:r>
          </a:p>
          <a:p>
            <a:pPr algn="just"/>
            <a:r>
              <a:rPr lang="it-IT" dirty="0" smtClean="0"/>
              <a:t>Allo studente è rimessa l’</a:t>
            </a:r>
            <a:r>
              <a:rPr lang="it-IT" b="1" dirty="0" smtClean="0"/>
              <a:t>organizzazione dei tempi</a:t>
            </a:r>
            <a:r>
              <a:rPr lang="it-IT" dirty="0" smtClean="0"/>
              <a:t> (consegnate la tesi completa al vostro relatore almeno 30 giorni prima della scadenza);</a:t>
            </a:r>
          </a:p>
          <a:p>
            <a:pPr algn="just"/>
            <a:r>
              <a:rPr lang="it-IT" b="1" dirty="0" smtClean="0"/>
              <a:t>Dediche</a:t>
            </a:r>
            <a:r>
              <a:rPr lang="it-IT" dirty="0" smtClean="0"/>
              <a:t>, </a:t>
            </a:r>
            <a:r>
              <a:rPr lang="it-IT" b="1" dirty="0" smtClean="0"/>
              <a:t>ringraziamenti</a:t>
            </a:r>
            <a:r>
              <a:rPr lang="it-IT" dirty="0" smtClean="0"/>
              <a:t> e </a:t>
            </a:r>
            <a:r>
              <a:rPr lang="it-IT" b="1" dirty="0" smtClean="0"/>
              <a:t>citazioni di apertura</a:t>
            </a:r>
            <a:r>
              <a:rPr lang="it-IT" dirty="0" smtClean="0"/>
              <a:t> non sono obbligatori e sono – di nuovo – rimessi alla scelta del laureando. </a:t>
            </a:r>
            <a:endParaRPr lang="it-IT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Tramont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289</TotalTime>
  <Words>1144</Words>
  <Application>Microsoft Office PowerPoint</Application>
  <PresentationFormat>Presentazione su schermo (4:3)</PresentationFormat>
  <Paragraphs>83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4" baseType="lpstr">
      <vt:lpstr>Tramonto</vt:lpstr>
      <vt:lpstr>Laboratorio di ricerca giuridica</vt:lpstr>
      <vt:lpstr>Contenuti del seminario</vt:lpstr>
      <vt:lpstr>Tecniche di impostazione</vt:lpstr>
      <vt:lpstr>Tecniche di impostazione</vt:lpstr>
      <vt:lpstr>Tecniche di impostazione</vt:lpstr>
      <vt:lpstr>Tecniche di impostazione</vt:lpstr>
      <vt:lpstr>Tecniche di impostazione</vt:lpstr>
      <vt:lpstr>Tecniche di impostazione</vt:lpstr>
      <vt:lpstr>Tecniche di impostazione</vt:lpstr>
      <vt:lpstr>Tecniche di redazione</vt:lpstr>
      <vt:lpstr>Tecniche di redazione</vt:lpstr>
      <vt:lpstr>Tecniche di redazione</vt:lpstr>
      <vt:lpstr>Tecniche di redazione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Laboratorio di ricerca giuridica</dc:title>
  <dc:creator>Francesco Trapella</dc:creator>
  <cp:lastModifiedBy>Francesco Trapella</cp:lastModifiedBy>
  <cp:revision>38</cp:revision>
  <dcterms:created xsi:type="dcterms:W3CDTF">2022-11-14T09:56:22Z</dcterms:created>
  <dcterms:modified xsi:type="dcterms:W3CDTF">2022-12-11T09:55:53Z</dcterms:modified>
</cp:coreProperties>
</file>