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56" r:id="rId2"/>
    <p:sldId id="257" r:id="rId3"/>
    <p:sldId id="258" r:id="rId4"/>
    <p:sldId id="264" r:id="rId5"/>
    <p:sldId id="259" r:id="rId6"/>
    <p:sldId id="260" r:id="rId7"/>
    <p:sldId id="261" r:id="rId8"/>
    <p:sldId id="262" r:id="rId9"/>
    <p:sldId id="263" r:id="rId10"/>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1BB0E5-7A7E-4907-8119-6FC586371B0E}" type="datetimeFigureOut">
              <a:rPr lang="it-IT" smtClean="0"/>
              <a:pPr/>
              <a:t>18/04/2023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155E7A-242A-46F2-8385-C7B608616373}"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23" name="Rettangolo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ttangolo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ttangolo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ttangolo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ttangolo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ettangolo arrotondato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ettangolo arrotondato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ttangolo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olo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a:xfrm>
            <a:off x="6705600" y="4206240"/>
            <a:ext cx="960120" cy="457200"/>
          </a:xfrm>
        </p:spPr>
        <p:txBody>
          <a:bodyPr/>
          <a:lstStyle/>
          <a:p>
            <a:fld id="{A191FFCA-963B-4DC2-87AB-C2EFE23C69C4}" type="datetimeFigureOut">
              <a:rPr lang="it-IT" smtClean="0"/>
              <a:pPr/>
              <a:t>18/04/2023</a:t>
            </a:fld>
            <a:endParaRPr lang="it-IT"/>
          </a:p>
        </p:txBody>
      </p:sp>
      <p:sp>
        <p:nvSpPr>
          <p:cNvPr id="17" name="Segnaposto piè di pagina 16"/>
          <p:cNvSpPr>
            <a:spLocks noGrp="1"/>
          </p:cNvSpPr>
          <p:nvPr>
            <p:ph type="ftr" sz="quarter" idx="11"/>
          </p:nvPr>
        </p:nvSpPr>
        <p:spPr>
          <a:xfrm>
            <a:off x="5410200" y="4205288"/>
            <a:ext cx="1295400" cy="457200"/>
          </a:xfrm>
        </p:spPr>
        <p:txBody>
          <a:bodyPr/>
          <a:lstStyle/>
          <a:p>
            <a:endParaRPr lang="it-IT"/>
          </a:p>
        </p:txBody>
      </p:sp>
      <p:sp>
        <p:nvSpPr>
          <p:cNvPr id="29" name="Segnaposto numero diapositiva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ADF9EA1-B0C1-480B-9BB9-CB0CD13ED7FB}"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381000" y="1143000"/>
            <a:ext cx="8382000" cy="1069848"/>
          </a:xfrm>
        </p:spPr>
        <p:txBody>
          <a:bodyPr anchor="ctr"/>
          <a:lstStyle>
            <a:lvl1pPr>
              <a:defRPr sz="4000" b="0" i="0" cap="none"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data 25"/>
          <p:cNvSpPr>
            <a:spLocks noGrp="1"/>
          </p:cNvSpPr>
          <p:nvPr>
            <p:ph type="dt" sz="half" idx="10"/>
          </p:nvPr>
        </p:nvSpPr>
        <p:spPr/>
        <p:txBody>
          <a:bodyPr rtlCol="0"/>
          <a:lstStyle/>
          <a:p>
            <a:fld id="{A191FFCA-963B-4DC2-87AB-C2EFE23C69C4}" type="datetimeFigureOut">
              <a:rPr lang="it-IT" smtClean="0"/>
              <a:pPr/>
              <a:t>18/04/2023</a:t>
            </a:fld>
            <a:endParaRPr lang="it-IT"/>
          </a:p>
        </p:txBody>
      </p:sp>
      <p:sp>
        <p:nvSpPr>
          <p:cNvPr id="27" name="Segnaposto numero diapositiva 26"/>
          <p:cNvSpPr>
            <a:spLocks noGrp="1"/>
          </p:cNvSpPr>
          <p:nvPr>
            <p:ph type="sldNum" sz="quarter" idx="11"/>
          </p:nvPr>
        </p:nvSpPr>
        <p:spPr/>
        <p:txBody>
          <a:bodyPr rtlCol="0"/>
          <a:lstStyle/>
          <a:p>
            <a:fld id="{7ADF9EA1-B0C1-480B-9BB9-CB0CD13ED7FB}" type="slidenum">
              <a:rPr lang="it-IT" smtClean="0"/>
              <a:pPr/>
              <a:t>‹N›</a:t>
            </a:fld>
            <a:endParaRPr lang="it-IT"/>
          </a:p>
        </p:txBody>
      </p:sp>
      <p:sp>
        <p:nvSpPr>
          <p:cNvPr id="28" name="Segnaposto piè di pagina 27"/>
          <p:cNvSpPr>
            <a:spLocks noGrp="1"/>
          </p:cNvSpPr>
          <p:nvPr>
            <p:ph type="ftr" sz="quarter" idx="12"/>
          </p:nvPr>
        </p:nvSpPr>
        <p:spPr/>
        <p:txBody>
          <a:bodyPr rtlCol="0"/>
          <a:lstStyle/>
          <a:p>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a:xfrm>
            <a:off x="6583680" y="612648"/>
            <a:ext cx="957264" cy="457200"/>
          </a:xfrm>
        </p:spPr>
        <p:txBody>
          <a:bodyPr/>
          <a:lstStyle/>
          <a:p>
            <a:fld id="{A191FFCA-963B-4DC2-87AB-C2EFE23C69C4}" type="datetimeFigureOut">
              <a:rPr lang="it-IT" smtClean="0"/>
              <a:pPr/>
              <a:t>18/04/2023</a:t>
            </a:fld>
            <a:endParaRPr lang="it-IT"/>
          </a:p>
        </p:txBody>
      </p:sp>
      <p:sp>
        <p:nvSpPr>
          <p:cNvPr id="4" name="Segnaposto piè di pagina 3"/>
          <p:cNvSpPr>
            <a:spLocks noGrp="1"/>
          </p:cNvSpPr>
          <p:nvPr>
            <p:ph type="ftr" sz="quarter" idx="11"/>
          </p:nvPr>
        </p:nvSpPr>
        <p:spPr>
          <a:xfrm>
            <a:off x="5257800" y="612648"/>
            <a:ext cx="1325880" cy="457200"/>
          </a:xfrm>
        </p:spPr>
        <p:txBody>
          <a:bodyPr/>
          <a:lstStyle/>
          <a:p>
            <a:endParaRPr lang="it-IT"/>
          </a:p>
        </p:txBody>
      </p:sp>
      <p:sp>
        <p:nvSpPr>
          <p:cNvPr id="5" name="Segnaposto numero diapositiva 4"/>
          <p:cNvSpPr>
            <a:spLocks noGrp="1"/>
          </p:cNvSpPr>
          <p:nvPr>
            <p:ph type="sldNum" sz="quarter" idx="12"/>
          </p:nvPr>
        </p:nvSpPr>
        <p:spPr>
          <a:xfrm>
            <a:off x="8174736" y="2272"/>
            <a:ext cx="762000" cy="365760"/>
          </a:xfrm>
        </p:spPr>
        <p:txBody>
          <a:bodyPr/>
          <a:lstStyle/>
          <a:p>
            <a:fld id="{7ADF9EA1-B0C1-480B-9BB9-CB0CD13ED7FB}"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353496" y="1101970"/>
            <a:ext cx="3383280" cy="877824"/>
          </a:xfrm>
        </p:spPr>
        <p:txBody>
          <a:bodyPr anchor="b"/>
          <a:lstStyle>
            <a:lvl1pPr algn="l">
              <a:buNone/>
              <a:defRPr sz="1800" b="1"/>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781800" y="1143000"/>
            <a:ext cx="1905000" cy="5486400"/>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1143000"/>
            <a:ext cx="6248400" cy="5486400"/>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18/04/2023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ttangolo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ttangolo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ttangolo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ttangolo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ttangolo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ettangolo arrotondato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ettangolo arrotondato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ttangolo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ttangolo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ttangolo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ttangolo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ttangolo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ttangolo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Segnaposto titolo 21"/>
          <p:cNvSpPr>
            <a:spLocks noGrp="1"/>
          </p:cNvSpPr>
          <p:nvPr>
            <p:ph type="title"/>
          </p:nvPr>
        </p:nvSpPr>
        <p:spPr>
          <a:xfrm>
            <a:off x="457200" y="1143000"/>
            <a:ext cx="8229600" cy="1066800"/>
          </a:xfrm>
          <a:prstGeom prst="rect">
            <a:avLst/>
          </a:prstGeom>
        </p:spPr>
        <p:txBody>
          <a:bodyPr vert="horz" anchor="ctr">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A191FFCA-963B-4DC2-87AB-C2EFE23C69C4}" type="datetimeFigureOut">
              <a:rPr lang="it-IT" smtClean="0"/>
              <a:pPr/>
              <a:t>18/04/2023</a:t>
            </a:fld>
            <a:endParaRPr lang="it-IT"/>
          </a:p>
        </p:txBody>
      </p:sp>
      <p:sp>
        <p:nvSpPr>
          <p:cNvPr id="3" name="Segnaposto piè di pagina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it-IT"/>
          </a:p>
        </p:txBody>
      </p:sp>
      <p:sp>
        <p:nvSpPr>
          <p:cNvPr id="23" name="Segnaposto numero diapositiva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ADF9EA1-B0C1-480B-9BB9-CB0CD13ED7FB}"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467544" y="1988840"/>
            <a:ext cx="8458200" cy="1470025"/>
          </a:xfrm>
        </p:spPr>
        <p:txBody>
          <a:bodyPr/>
          <a:lstStyle/>
          <a:p>
            <a:pPr algn="just"/>
            <a:r>
              <a:rPr lang="it-IT" dirty="0" smtClean="0"/>
              <a:t>Misure cautelari / </a:t>
            </a:r>
            <a:r>
              <a:rPr lang="it-IT" dirty="0" err="1" smtClean="0"/>
              <a:t>II</a:t>
            </a:r>
            <a:r>
              <a:rPr lang="it-IT" dirty="0" smtClean="0"/>
              <a:t> </a:t>
            </a:r>
            <a:endParaRPr lang="it-IT" dirty="0"/>
          </a:p>
        </p:txBody>
      </p:sp>
      <p:sp>
        <p:nvSpPr>
          <p:cNvPr id="3" name="Sottotitolo 2"/>
          <p:cNvSpPr>
            <a:spLocks noGrp="1"/>
          </p:cNvSpPr>
          <p:nvPr>
            <p:ph type="subTitle" idx="1"/>
          </p:nvPr>
        </p:nvSpPr>
        <p:spPr/>
        <p:txBody>
          <a:bodyPr>
            <a:normAutofit fontScale="92500" lnSpcReduction="10000"/>
          </a:bodyPr>
          <a:lstStyle/>
          <a:p>
            <a:r>
              <a:rPr lang="it-IT" b="1" dirty="0" smtClean="0"/>
              <a:t>Modelli organizzativi e responsabilità d’impresa / B (</a:t>
            </a:r>
            <a:r>
              <a:rPr lang="it-IT" b="1" dirty="0" err="1" smtClean="0"/>
              <a:t>GIUR.INN.</a:t>
            </a:r>
            <a:r>
              <a:rPr lang="it-IT" b="1" dirty="0" smtClean="0"/>
              <a:t>)</a:t>
            </a:r>
          </a:p>
          <a:p>
            <a:r>
              <a:rPr lang="it-IT" dirty="0" smtClean="0"/>
              <a:t>Prof. Francesco </a:t>
            </a:r>
            <a:r>
              <a:rPr lang="it-IT" dirty="0" err="1" smtClean="0"/>
              <a:t>Trapella</a:t>
            </a:r>
            <a:endParaRPr lang="it-IT" dirty="0" smtClean="0"/>
          </a:p>
          <a:p>
            <a:r>
              <a:rPr lang="it-IT" dirty="0" smtClean="0"/>
              <a:t>Lezione n. </a:t>
            </a:r>
            <a:r>
              <a:rPr lang="it-IT" dirty="0" smtClean="0"/>
              <a:t>13 </a:t>
            </a:r>
            <a:r>
              <a:rPr lang="it-IT" dirty="0" smtClean="0"/>
              <a:t>– </a:t>
            </a:r>
            <a:r>
              <a:rPr lang="it-IT" dirty="0" smtClean="0"/>
              <a:t>19 </a:t>
            </a:r>
            <a:r>
              <a:rPr lang="it-IT" dirty="0" smtClean="0"/>
              <a:t>aprile 2023</a:t>
            </a:r>
          </a:p>
          <a:p>
            <a:endParaRPr lang="it-IT" dirty="0" smtClean="0"/>
          </a:p>
          <a:p>
            <a:endParaRPr lang="it-IT" dirty="0" smtClean="0"/>
          </a:p>
          <a:p>
            <a:endParaRPr lang="it-IT" dirty="0"/>
          </a:p>
        </p:txBody>
      </p:sp>
      <p:pic>
        <p:nvPicPr>
          <p:cNvPr id="4" name="Picture 11"/>
          <p:cNvPicPr>
            <a:picLocks noChangeAspect="1" noChangeArrowheads="1"/>
          </p:cNvPicPr>
          <p:nvPr/>
        </p:nvPicPr>
        <p:blipFill>
          <a:blip r:embed="rId2" cstate="print"/>
          <a:srcRect/>
          <a:stretch>
            <a:fillRect/>
          </a:stretch>
        </p:blipFill>
        <p:spPr bwMode="auto">
          <a:xfrm>
            <a:off x="7092280" y="4149080"/>
            <a:ext cx="1584176" cy="1584176"/>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7380312" y="5805264"/>
            <a:ext cx="1009650" cy="504825"/>
          </a:xfrm>
          <a:prstGeom prst="rect">
            <a:avLst/>
          </a:prstGeom>
          <a:noFill/>
          <a:ln w="9525">
            <a:noFill/>
            <a:miter lim="800000"/>
            <a:headEnd/>
            <a:tailEnd/>
          </a:ln>
          <a:effectLst/>
        </p:spPr>
      </p:pic>
      <p:sp>
        <p:nvSpPr>
          <p:cNvPr id="6" name="CasellaDiTesto 5"/>
          <p:cNvSpPr txBox="1"/>
          <p:nvPr/>
        </p:nvSpPr>
        <p:spPr>
          <a:xfrm>
            <a:off x="5436096" y="3501008"/>
            <a:ext cx="3563888" cy="369332"/>
          </a:xfrm>
          <a:prstGeom prst="rect">
            <a:avLst/>
          </a:prstGeom>
          <a:noFill/>
          <a:ln>
            <a:solidFill>
              <a:schemeClr val="bg1"/>
            </a:solidFill>
          </a:ln>
        </p:spPr>
        <p:txBody>
          <a:bodyPr wrap="square" rtlCol="0">
            <a:spAutoFit/>
          </a:bodyPr>
          <a:lstStyle/>
          <a:p>
            <a:pPr algn="just"/>
            <a:r>
              <a:rPr lang="it-IT" b="1" dirty="0" err="1" smtClean="0">
                <a:solidFill>
                  <a:schemeClr val="bg1"/>
                </a:solidFill>
              </a:rPr>
              <a:t>Precautionary</a:t>
            </a:r>
            <a:r>
              <a:rPr lang="it-IT" b="1" dirty="0" smtClean="0">
                <a:solidFill>
                  <a:schemeClr val="bg1"/>
                </a:solidFill>
              </a:rPr>
              <a:t> </a:t>
            </a:r>
            <a:r>
              <a:rPr lang="it-IT" b="1" dirty="0" err="1" smtClean="0">
                <a:solidFill>
                  <a:schemeClr val="bg1"/>
                </a:solidFill>
              </a:rPr>
              <a:t>measures</a:t>
            </a:r>
            <a:r>
              <a:rPr lang="it-IT" b="1" dirty="0" smtClean="0">
                <a:solidFill>
                  <a:schemeClr val="bg1"/>
                </a:solidFill>
              </a:rPr>
              <a:t> / </a:t>
            </a:r>
            <a:r>
              <a:rPr lang="it-IT" b="1" dirty="0" smtClean="0">
                <a:solidFill>
                  <a:schemeClr val="bg1"/>
                </a:solidFill>
              </a:rPr>
              <a:t>II</a:t>
            </a:r>
            <a:endParaRPr lang="it-IT" b="1"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Criteri di scelta</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3">
                    <a:lumMod val="75000"/>
                  </a:schemeClr>
                </a:solidFill>
              </a:rPr>
              <a:t>Selection</a:t>
            </a:r>
            <a:r>
              <a:rPr lang="it-IT" sz="1400" b="1" dirty="0" smtClean="0">
                <a:solidFill>
                  <a:schemeClr val="accent3">
                    <a:lumMod val="75000"/>
                  </a:schemeClr>
                </a:solidFill>
              </a:rPr>
              <a:t> </a:t>
            </a:r>
            <a:r>
              <a:rPr lang="it-IT" sz="1400" b="1" dirty="0" err="1" smtClean="0">
                <a:solidFill>
                  <a:schemeClr val="accent3">
                    <a:lumMod val="75000"/>
                  </a:schemeClr>
                </a:solidFill>
              </a:rPr>
              <a:t>criteria</a:t>
            </a:r>
            <a:endParaRPr lang="it-IT" sz="1400" dirty="0"/>
          </a:p>
        </p:txBody>
      </p:sp>
      <p:sp>
        <p:nvSpPr>
          <p:cNvPr id="14" name="CasellaDiTesto 13"/>
          <p:cNvSpPr txBox="1"/>
          <p:nvPr/>
        </p:nvSpPr>
        <p:spPr>
          <a:xfrm>
            <a:off x="6012160" y="2852936"/>
            <a:ext cx="2880320" cy="1138773"/>
          </a:xfrm>
          <a:prstGeom prst="rect">
            <a:avLst/>
          </a:prstGeom>
          <a:noFill/>
          <a:ln>
            <a:solidFill>
              <a:srgbClr val="FF0000"/>
            </a:solidFill>
          </a:ln>
        </p:spPr>
        <p:txBody>
          <a:bodyPr wrap="square" rtlCol="0">
            <a:spAutoFit/>
          </a:bodyPr>
          <a:lstStyle/>
          <a:p>
            <a:pPr algn="just"/>
            <a:r>
              <a:rPr lang="it-IT" b="1" dirty="0" smtClean="0"/>
              <a:t>Adeguatezza</a:t>
            </a:r>
            <a:r>
              <a:rPr lang="it-IT" dirty="0" smtClean="0"/>
              <a:t>, </a:t>
            </a:r>
            <a:r>
              <a:rPr lang="it-IT" b="1" dirty="0" smtClean="0"/>
              <a:t>proporzionalità</a:t>
            </a:r>
            <a:r>
              <a:rPr lang="it-IT" dirty="0" smtClean="0"/>
              <a:t> e </a:t>
            </a:r>
            <a:r>
              <a:rPr lang="it-IT" b="1" dirty="0" smtClean="0"/>
              <a:t>gradualità</a:t>
            </a:r>
            <a:r>
              <a:rPr lang="it-IT" sz="1400" i="1" dirty="0" smtClean="0"/>
              <a:t> (</a:t>
            </a:r>
            <a:r>
              <a:rPr lang="it-IT" sz="1400" i="1" dirty="0" err="1" smtClean="0"/>
              <a:t>Adequacy</a:t>
            </a:r>
            <a:r>
              <a:rPr lang="it-IT" sz="1400" i="1" dirty="0" smtClean="0"/>
              <a:t>, </a:t>
            </a:r>
            <a:r>
              <a:rPr lang="it-IT" sz="1400" i="1" dirty="0" err="1" smtClean="0"/>
              <a:t>proportionality</a:t>
            </a:r>
            <a:r>
              <a:rPr lang="it-IT" sz="1400" i="1" dirty="0" smtClean="0"/>
              <a:t>, </a:t>
            </a:r>
            <a:r>
              <a:rPr lang="it-IT" sz="1400" i="1" dirty="0" err="1" smtClean="0"/>
              <a:t>gradualness</a:t>
            </a:r>
            <a:r>
              <a:rPr lang="it-IT" sz="1400" i="1" dirty="0" smtClean="0"/>
              <a:t>)</a:t>
            </a:r>
            <a:endParaRPr lang="it-IT" sz="1400" i="1" dirty="0"/>
          </a:p>
        </p:txBody>
      </p:sp>
      <p:sp>
        <p:nvSpPr>
          <p:cNvPr id="15" name="CasellaDiTesto 14"/>
          <p:cNvSpPr txBox="1"/>
          <p:nvPr/>
        </p:nvSpPr>
        <p:spPr>
          <a:xfrm>
            <a:off x="6012160" y="4149080"/>
            <a:ext cx="2952328" cy="861774"/>
          </a:xfrm>
          <a:prstGeom prst="rect">
            <a:avLst/>
          </a:prstGeom>
          <a:noFill/>
          <a:ln>
            <a:solidFill>
              <a:srgbClr val="00B050"/>
            </a:solidFill>
          </a:ln>
        </p:spPr>
        <p:txBody>
          <a:bodyPr wrap="square" rtlCol="0">
            <a:spAutoFit/>
          </a:bodyPr>
          <a:lstStyle/>
          <a:p>
            <a:pPr algn="just"/>
            <a:r>
              <a:rPr lang="it-IT" b="1" dirty="0" smtClean="0"/>
              <a:t>Interdizione </a:t>
            </a:r>
            <a:r>
              <a:rPr lang="it-IT" i="1" dirty="0" err="1" smtClean="0"/>
              <a:t>extrema</a:t>
            </a:r>
            <a:r>
              <a:rPr lang="it-IT" i="1" dirty="0" smtClean="0"/>
              <a:t> </a:t>
            </a:r>
            <a:r>
              <a:rPr lang="it-IT" i="1" dirty="0" err="1" smtClean="0"/>
              <a:t>ratio</a:t>
            </a:r>
            <a:endParaRPr lang="it-IT" sz="1400" i="1" dirty="0" smtClean="0"/>
          </a:p>
          <a:p>
            <a:pPr algn="just"/>
            <a:r>
              <a:rPr lang="it-IT" sz="1400" i="1" dirty="0" smtClean="0"/>
              <a:t>(</a:t>
            </a:r>
            <a:r>
              <a:rPr lang="it-IT" sz="1400" i="1" dirty="0" err="1" smtClean="0"/>
              <a:t>Disqualification</a:t>
            </a:r>
            <a:r>
              <a:rPr lang="it-IT" sz="1400" i="1" dirty="0" smtClean="0"/>
              <a:t> </a:t>
            </a:r>
            <a:r>
              <a:rPr lang="it-IT" sz="1400" dirty="0" err="1" smtClean="0"/>
              <a:t>extrema</a:t>
            </a:r>
            <a:r>
              <a:rPr lang="it-IT" sz="1400" dirty="0" smtClean="0"/>
              <a:t> </a:t>
            </a:r>
            <a:r>
              <a:rPr lang="it-IT" sz="1400" dirty="0" err="1" smtClean="0"/>
              <a:t>ratio</a:t>
            </a:r>
            <a:r>
              <a:rPr lang="it-IT" sz="1400" dirty="0" smtClean="0"/>
              <a:t>)</a:t>
            </a:r>
            <a:endParaRPr lang="it-IT" i="1" dirty="0"/>
          </a:p>
        </p:txBody>
      </p:sp>
      <p:pic>
        <p:nvPicPr>
          <p:cNvPr id="4" name="Picture 2"/>
          <p:cNvPicPr>
            <a:picLocks noChangeAspect="1" noChangeArrowheads="1"/>
          </p:cNvPicPr>
          <p:nvPr/>
        </p:nvPicPr>
        <p:blipFill>
          <a:blip r:embed="rId2" cstate="print"/>
          <a:srcRect/>
          <a:stretch>
            <a:fillRect/>
          </a:stretch>
        </p:blipFill>
        <p:spPr bwMode="auto">
          <a:xfrm>
            <a:off x="179512" y="2924944"/>
            <a:ext cx="5691419" cy="2735585"/>
          </a:xfrm>
          <a:prstGeom prst="rect">
            <a:avLst/>
          </a:prstGeom>
          <a:noFill/>
          <a:ln w="9525">
            <a:solidFill>
              <a:schemeClr val="accent1"/>
            </a:solidFill>
            <a:miter lim="800000"/>
            <a:headEnd/>
            <a:tailEnd/>
          </a:ln>
          <a:effectLst/>
        </p:spPr>
      </p:pic>
      <p:sp>
        <p:nvSpPr>
          <p:cNvPr id="11" name="CasellaDiTesto 10"/>
          <p:cNvSpPr txBox="1"/>
          <p:nvPr/>
        </p:nvSpPr>
        <p:spPr>
          <a:xfrm>
            <a:off x="6012160" y="5157192"/>
            <a:ext cx="2952328" cy="800219"/>
          </a:xfrm>
          <a:prstGeom prst="rect">
            <a:avLst/>
          </a:prstGeom>
          <a:noFill/>
          <a:ln>
            <a:solidFill>
              <a:schemeClr val="accent1"/>
            </a:solidFill>
          </a:ln>
        </p:spPr>
        <p:txBody>
          <a:bodyPr wrap="square" rtlCol="0">
            <a:spAutoFit/>
          </a:bodyPr>
          <a:lstStyle/>
          <a:p>
            <a:pPr algn="just"/>
            <a:r>
              <a:rPr lang="it-IT" b="1" dirty="0" smtClean="0"/>
              <a:t>No </a:t>
            </a:r>
            <a:r>
              <a:rPr lang="it-IT" b="1" dirty="0" err="1" smtClean="0"/>
              <a:t>comulo</a:t>
            </a:r>
            <a:r>
              <a:rPr lang="it-IT" b="1" dirty="0" smtClean="0"/>
              <a:t> di misure</a:t>
            </a:r>
            <a:endParaRPr lang="it-IT" sz="1400" dirty="0" smtClean="0"/>
          </a:p>
          <a:p>
            <a:pPr algn="just"/>
            <a:r>
              <a:rPr lang="it-IT" sz="1400" i="1" dirty="0" smtClean="0"/>
              <a:t>(</a:t>
            </a:r>
            <a:r>
              <a:rPr lang="it-IT" sz="1400" i="1" dirty="0" err="1" smtClean="0"/>
              <a:t>Measures</a:t>
            </a:r>
            <a:r>
              <a:rPr lang="it-IT" sz="1400" i="1" dirty="0" smtClean="0"/>
              <a:t> </a:t>
            </a:r>
            <a:r>
              <a:rPr lang="it-IT" sz="1400" i="1" dirty="0" err="1" smtClean="0"/>
              <a:t>accumulation</a:t>
            </a:r>
            <a:r>
              <a:rPr lang="it-IT" sz="1400" i="1" dirty="0" smtClean="0"/>
              <a:t> </a:t>
            </a:r>
            <a:r>
              <a:rPr lang="it-IT" sz="1400" i="1" dirty="0" err="1" smtClean="0"/>
              <a:t>isn</a:t>
            </a:r>
            <a:r>
              <a:rPr lang="it-IT" sz="1400" i="1" dirty="0" smtClean="0"/>
              <a:t>’t </a:t>
            </a:r>
            <a:r>
              <a:rPr lang="it-IT" sz="1400" i="1" dirty="0" err="1" smtClean="0"/>
              <a:t>possible</a:t>
            </a:r>
            <a:r>
              <a:rPr lang="it-IT" sz="1400" i="1" dirty="0" smtClean="0"/>
              <a:t>)</a:t>
            </a:r>
            <a:endParaRPr lang="it-IT"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Procedimento applicativo</a:t>
            </a:r>
            <a:endParaRPr lang="it-IT" b="1" dirty="0"/>
          </a:p>
        </p:txBody>
      </p:sp>
      <p:sp>
        <p:nvSpPr>
          <p:cNvPr id="4" name="CasellaDiTesto 3"/>
          <p:cNvSpPr txBox="1"/>
          <p:nvPr/>
        </p:nvSpPr>
        <p:spPr>
          <a:xfrm>
            <a:off x="323528" y="2132856"/>
            <a:ext cx="8496944" cy="584775"/>
          </a:xfrm>
          <a:prstGeom prst="rect">
            <a:avLst/>
          </a:prstGeom>
          <a:noFill/>
          <a:ln>
            <a:solidFill>
              <a:schemeClr val="accent1"/>
            </a:solidFill>
          </a:ln>
        </p:spPr>
        <p:txBody>
          <a:bodyPr wrap="square" rtlCol="0">
            <a:spAutoFit/>
          </a:bodyPr>
          <a:lstStyle/>
          <a:p>
            <a:pPr algn="just"/>
            <a:r>
              <a:rPr lang="it-IT" dirty="0" smtClean="0"/>
              <a:t>Il giudice della cautela è lo stesso che procede (</a:t>
            </a:r>
            <a:r>
              <a:rPr lang="it-IT" i="1" dirty="0" smtClean="0"/>
              <a:t>c.d.</a:t>
            </a:r>
            <a:r>
              <a:rPr lang="it-IT" b="1" dirty="0" smtClean="0"/>
              <a:t> giudice della fase</a:t>
            </a:r>
            <a:r>
              <a:rPr lang="it-IT" dirty="0" smtClean="0"/>
              <a:t>) </a:t>
            </a:r>
            <a:endParaRPr lang="it-IT" sz="1400" dirty="0" smtClean="0"/>
          </a:p>
          <a:p>
            <a:pPr algn="just"/>
            <a:r>
              <a:rPr lang="it-IT" sz="1400" i="1" dirty="0" smtClean="0"/>
              <a:t>(The </a:t>
            </a:r>
            <a:r>
              <a:rPr lang="it-IT" sz="1400" i="1" dirty="0" err="1" smtClean="0"/>
              <a:t>judge</a:t>
            </a:r>
            <a:r>
              <a:rPr lang="it-IT" sz="1400" i="1" dirty="0" smtClean="0"/>
              <a:t> </a:t>
            </a:r>
            <a:r>
              <a:rPr lang="it-IT" sz="1400" i="1" dirty="0" err="1" smtClean="0"/>
              <a:t>deciding</a:t>
            </a:r>
            <a:r>
              <a:rPr lang="it-IT" sz="1400" i="1" dirty="0" smtClean="0"/>
              <a:t> on </a:t>
            </a:r>
            <a:r>
              <a:rPr lang="it-IT" sz="1400" i="1" dirty="0" err="1" smtClean="0"/>
              <a:t>precautionary</a:t>
            </a:r>
            <a:r>
              <a:rPr lang="it-IT" sz="1400" i="1" dirty="0" smtClean="0"/>
              <a:t> </a:t>
            </a:r>
            <a:r>
              <a:rPr lang="it-IT" sz="1400" i="1" dirty="0" err="1" smtClean="0"/>
              <a:t>measures</a:t>
            </a:r>
            <a:r>
              <a:rPr lang="it-IT" sz="1400" i="1" dirty="0" smtClean="0"/>
              <a:t> </a:t>
            </a:r>
            <a:r>
              <a:rPr lang="it-IT" sz="1400" i="1" dirty="0" err="1" smtClean="0"/>
              <a:t>is</a:t>
            </a:r>
            <a:r>
              <a:rPr lang="it-IT" sz="1400" i="1" dirty="0" smtClean="0"/>
              <a:t> the </a:t>
            </a:r>
            <a:r>
              <a:rPr lang="it-IT" sz="1400" i="1" dirty="0" err="1" smtClean="0"/>
              <a:t>same</a:t>
            </a:r>
            <a:r>
              <a:rPr lang="it-IT" sz="1400" i="1" dirty="0" smtClean="0"/>
              <a:t> </a:t>
            </a:r>
            <a:r>
              <a:rPr lang="it-IT" sz="1400" i="1" dirty="0" err="1" smtClean="0"/>
              <a:t>one</a:t>
            </a:r>
            <a:r>
              <a:rPr lang="it-IT" sz="1400" i="1" dirty="0" smtClean="0"/>
              <a:t> </a:t>
            </a:r>
            <a:r>
              <a:rPr lang="it-IT" sz="1400" i="1" dirty="0" err="1" smtClean="0"/>
              <a:t>who</a:t>
            </a:r>
            <a:r>
              <a:rPr lang="it-IT" sz="1400" i="1" dirty="0" smtClean="0"/>
              <a:t> </a:t>
            </a:r>
            <a:r>
              <a:rPr lang="it-IT" sz="1400" i="1" dirty="0" err="1" smtClean="0"/>
              <a:t>proceeds</a:t>
            </a:r>
            <a:r>
              <a:rPr lang="it-IT" sz="1400" i="1" dirty="0" smtClean="0"/>
              <a:t> – </a:t>
            </a:r>
            <a:r>
              <a:rPr lang="it-IT" sz="1400" b="1" i="1" dirty="0" err="1" smtClean="0"/>
              <a:t>phase</a:t>
            </a:r>
            <a:r>
              <a:rPr lang="it-IT" sz="1400" b="1" i="1" dirty="0" smtClean="0"/>
              <a:t> </a:t>
            </a:r>
            <a:r>
              <a:rPr lang="it-IT" sz="1400" b="1" i="1" dirty="0" err="1" smtClean="0"/>
              <a:t>judge</a:t>
            </a:r>
            <a:r>
              <a:rPr lang="it-IT" sz="1400" i="1" dirty="0" smtClean="0"/>
              <a:t>)</a:t>
            </a:r>
            <a:endParaRPr lang="it-IT" i="1" dirty="0"/>
          </a:p>
        </p:txBody>
      </p:sp>
      <p:sp>
        <p:nvSpPr>
          <p:cNvPr id="5" name="CasellaDiTesto 4"/>
          <p:cNvSpPr txBox="1"/>
          <p:nvPr/>
        </p:nvSpPr>
        <p:spPr>
          <a:xfrm>
            <a:off x="323528" y="2780928"/>
            <a:ext cx="8496944" cy="584775"/>
          </a:xfrm>
          <a:prstGeom prst="rect">
            <a:avLst/>
          </a:prstGeom>
          <a:noFill/>
          <a:ln>
            <a:solidFill>
              <a:schemeClr val="accent1"/>
            </a:solidFill>
          </a:ln>
        </p:spPr>
        <p:txBody>
          <a:bodyPr wrap="square" rtlCol="0">
            <a:spAutoFit/>
          </a:bodyPr>
          <a:lstStyle/>
          <a:p>
            <a:pPr algn="just"/>
            <a:r>
              <a:rPr lang="it-IT" dirty="0" smtClean="0"/>
              <a:t>Durante le indagini decide il </a:t>
            </a:r>
            <a:r>
              <a:rPr lang="it-IT" b="1" dirty="0" smtClean="0"/>
              <a:t>giudice per le indagini preliminari</a:t>
            </a:r>
            <a:endParaRPr lang="it-IT" sz="1400" dirty="0" smtClean="0"/>
          </a:p>
          <a:p>
            <a:pPr algn="just"/>
            <a:r>
              <a:rPr lang="it-IT" sz="1400" i="1" dirty="0" smtClean="0"/>
              <a:t>(</a:t>
            </a:r>
            <a:r>
              <a:rPr lang="it-IT" sz="1400" i="1" dirty="0" err="1" smtClean="0"/>
              <a:t>During</a:t>
            </a:r>
            <a:r>
              <a:rPr lang="it-IT" sz="1400" i="1" dirty="0" smtClean="0"/>
              <a:t> the </a:t>
            </a:r>
            <a:r>
              <a:rPr lang="it-IT" sz="1400" i="1" dirty="0" err="1" smtClean="0"/>
              <a:t>pre-trial</a:t>
            </a:r>
            <a:r>
              <a:rPr lang="it-IT" sz="1400" i="1" dirty="0" smtClean="0"/>
              <a:t> </a:t>
            </a:r>
            <a:r>
              <a:rPr lang="it-IT" sz="1400" i="1" dirty="0" err="1" smtClean="0"/>
              <a:t>investigation</a:t>
            </a:r>
            <a:r>
              <a:rPr lang="it-IT" sz="1400" i="1" dirty="0" smtClean="0"/>
              <a:t> the  </a:t>
            </a:r>
            <a:r>
              <a:rPr lang="it-IT" sz="1400" b="1" i="1" dirty="0" err="1" smtClean="0"/>
              <a:t>judge</a:t>
            </a:r>
            <a:r>
              <a:rPr lang="it-IT" sz="1400" b="1" i="1" dirty="0" smtClean="0"/>
              <a:t> </a:t>
            </a:r>
            <a:r>
              <a:rPr lang="it-IT" sz="1400" b="1" i="1" dirty="0" err="1" smtClean="0"/>
              <a:t>for</a:t>
            </a:r>
            <a:r>
              <a:rPr lang="it-IT" sz="1400" b="1" i="1" dirty="0" smtClean="0"/>
              <a:t>  </a:t>
            </a:r>
            <a:r>
              <a:rPr lang="it-IT" sz="1400" b="1" i="1" dirty="0" err="1" smtClean="0"/>
              <a:t>preliminary</a:t>
            </a:r>
            <a:r>
              <a:rPr lang="it-IT" sz="1400" b="1" i="1" dirty="0" smtClean="0"/>
              <a:t> </a:t>
            </a:r>
            <a:r>
              <a:rPr lang="it-IT" sz="1400" b="1" i="1" dirty="0" err="1" smtClean="0"/>
              <a:t>investigation</a:t>
            </a:r>
            <a:r>
              <a:rPr lang="it-IT" sz="1400" i="1" dirty="0" smtClean="0"/>
              <a:t> </a:t>
            </a:r>
            <a:r>
              <a:rPr lang="it-IT" sz="1400" i="1" dirty="0" err="1" smtClean="0"/>
              <a:t>decides</a:t>
            </a:r>
            <a:r>
              <a:rPr lang="it-IT" sz="1400" i="1" dirty="0" smtClean="0"/>
              <a:t>)</a:t>
            </a:r>
            <a:endParaRPr lang="it-IT" i="1" dirty="0"/>
          </a:p>
        </p:txBody>
      </p:sp>
      <p:cxnSp>
        <p:nvCxnSpPr>
          <p:cNvPr id="7" name="Connettore 1 6"/>
          <p:cNvCxnSpPr/>
          <p:nvPr/>
        </p:nvCxnSpPr>
        <p:spPr>
          <a:xfrm>
            <a:off x="395536" y="4437112"/>
            <a:ext cx="835292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Connettore 1 8"/>
          <p:cNvCxnSpPr/>
          <p:nvPr/>
        </p:nvCxnSpPr>
        <p:spPr>
          <a:xfrm>
            <a:off x="395536" y="4437112"/>
            <a:ext cx="0"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10" name="CasellaDiTesto 9"/>
          <p:cNvSpPr txBox="1"/>
          <p:nvPr/>
        </p:nvSpPr>
        <p:spPr>
          <a:xfrm>
            <a:off x="179512" y="5013176"/>
            <a:ext cx="1584176" cy="1077218"/>
          </a:xfrm>
          <a:prstGeom prst="rect">
            <a:avLst/>
          </a:prstGeom>
          <a:noFill/>
          <a:ln>
            <a:solidFill>
              <a:schemeClr val="accent1"/>
            </a:solidFill>
          </a:ln>
        </p:spPr>
        <p:txBody>
          <a:bodyPr wrap="square" rtlCol="0">
            <a:spAutoFit/>
          </a:bodyPr>
          <a:lstStyle/>
          <a:p>
            <a:pPr algn="just"/>
            <a:r>
              <a:rPr lang="it-IT" dirty="0" smtClean="0"/>
              <a:t>Richiesta cautelare</a:t>
            </a:r>
          </a:p>
          <a:p>
            <a:pPr algn="just"/>
            <a:r>
              <a:rPr lang="it-IT" sz="1400" i="1" dirty="0" smtClean="0"/>
              <a:t>(</a:t>
            </a:r>
            <a:r>
              <a:rPr lang="it-IT" sz="1400" i="1" dirty="0" err="1" smtClean="0"/>
              <a:t>precautionary</a:t>
            </a:r>
            <a:r>
              <a:rPr lang="it-IT" sz="1400" i="1" dirty="0" smtClean="0"/>
              <a:t> </a:t>
            </a:r>
            <a:r>
              <a:rPr lang="it-IT" sz="1400" i="1" dirty="0" err="1" smtClean="0"/>
              <a:t>request</a:t>
            </a:r>
            <a:r>
              <a:rPr lang="it-IT" sz="1400" i="1" dirty="0" smtClean="0"/>
              <a:t>)</a:t>
            </a:r>
            <a:endParaRPr lang="it-IT" sz="1400" i="1" dirty="0"/>
          </a:p>
        </p:txBody>
      </p:sp>
      <p:cxnSp>
        <p:nvCxnSpPr>
          <p:cNvPr id="11" name="Connettore 1 10"/>
          <p:cNvCxnSpPr/>
          <p:nvPr/>
        </p:nvCxnSpPr>
        <p:spPr>
          <a:xfrm>
            <a:off x="8748464" y="4437112"/>
            <a:ext cx="0"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12" name="CasellaDiTesto 11"/>
          <p:cNvSpPr txBox="1"/>
          <p:nvPr/>
        </p:nvSpPr>
        <p:spPr>
          <a:xfrm>
            <a:off x="7308304" y="5013176"/>
            <a:ext cx="1584176" cy="1077218"/>
          </a:xfrm>
          <a:prstGeom prst="rect">
            <a:avLst/>
          </a:prstGeom>
          <a:noFill/>
          <a:ln>
            <a:solidFill>
              <a:schemeClr val="accent1"/>
            </a:solidFill>
          </a:ln>
        </p:spPr>
        <p:txBody>
          <a:bodyPr wrap="square" rtlCol="0">
            <a:spAutoFit/>
          </a:bodyPr>
          <a:lstStyle/>
          <a:p>
            <a:pPr algn="just"/>
            <a:r>
              <a:rPr lang="it-IT" dirty="0" smtClean="0"/>
              <a:t>Ordinanza cautelare</a:t>
            </a:r>
          </a:p>
          <a:p>
            <a:pPr algn="just"/>
            <a:r>
              <a:rPr lang="it-IT" sz="1400" i="1" dirty="0" smtClean="0"/>
              <a:t>(</a:t>
            </a:r>
            <a:r>
              <a:rPr lang="it-IT" sz="1400" i="1" dirty="0" err="1" smtClean="0"/>
              <a:t>precautionary</a:t>
            </a:r>
            <a:r>
              <a:rPr lang="it-IT" sz="1400" i="1" dirty="0" smtClean="0"/>
              <a:t> </a:t>
            </a:r>
            <a:r>
              <a:rPr lang="it-IT" sz="1400" i="1" dirty="0" err="1" smtClean="0"/>
              <a:t>order</a:t>
            </a:r>
            <a:r>
              <a:rPr lang="it-IT" sz="1400" i="1" dirty="0" smtClean="0"/>
              <a:t>)</a:t>
            </a:r>
            <a:endParaRPr lang="it-IT" sz="1400" i="1" dirty="0"/>
          </a:p>
        </p:txBody>
      </p:sp>
      <p:cxnSp>
        <p:nvCxnSpPr>
          <p:cNvPr id="13" name="Connettore 1 12"/>
          <p:cNvCxnSpPr/>
          <p:nvPr/>
        </p:nvCxnSpPr>
        <p:spPr>
          <a:xfrm>
            <a:off x="2699792" y="4437112"/>
            <a:ext cx="0"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2123728" y="5013176"/>
            <a:ext cx="1584176" cy="861774"/>
          </a:xfrm>
          <a:prstGeom prst="rect">
            <a:avLst/>
          </a:prstGeom>
          <a:noFill/>
          <a:ln>
            <a:solidFill>
              <a:schemeClr val="accent1"/>
            </a:solidFill>
          </a:ln>
        </p:spPr>
        <p:txBody>
          <a:bodyPr wrap="square" rtlCol="0">
            <a:spAutoFit/>
          </a:bodyPr>
          <a:lstStyle/>
          <a:p>
            <a:pPr algn="just"/>
            <a:r>
              <a:rPr lang="it-IT" dirty="0" smtClean="0"/>
              <a:t>Fissazione udienza</a:t>
            </a:r>
          </a:p>
          <a:p>
            <a:pPr algn="just"/>
            <a:r>
              <a:rPr lang="it-IT" sz="1400" i="1" dirty="0" smtClean="0"/>
              <a:t>(</a:t>
            </a:r>
            <a:r>
              <a:rPr lang="it-IT" sz="1400" i="1" dirty="0" err="1" smtClean="0"/>
              <a:t>hearing</a:t>
            </a:r>
            <a:r>
              <a:rPr lang="it-IT" sz="1400" i="1" dirty="0" smtClean="0"/>
              <a:t> </a:t>
            </a:r>
            <a:r>
              <a:rPr lang="it-IT" sz="1400" i="1" dirty="0" err="1" smtClean="0"/>
              <a:t>setting</a:t>
            </a:r>
            <a:r>
              <a:rPr lang="it-IT" sz="1400" i="1" dirty="0" smtClean="0"/>
              <a:t>)</a:t>
            </a:r>
            <a:endParaRPr lang="it-IT" sz="1400" i="1" dirty="0"/>
          </a:p>
        </p:txBody>
      </p:sp>
      <p:cxnSp>
        <p:nvCxnSpPr>
          <p:cNvPr id="15" name="Connettore 1 14"/>
          <p:cNvCxnSpPr/>
          <p:nvPr/>
        </p:nvCxnSpPr>
        <p:spPr>
          <a:xfrm>
            <a:off x="5508104" y="4437112"/>
            <a:ext cx="0"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16" name="CasellaDiTesto 15"/>
          <p:cNvSpPr txBox="1"/>
          <p:nvPr/>
        </p:nvSpPr>
        <p:spPr>
          <a:xfrm>
            <a:off x="4139952" y="5013176"/>
            <a:ext cx="2664296" cy="1077218"/>
          </a:xfrm>
          <a:prstGeom prst="rect">
            <a:avLst/>
          </a:prstGeom>
          <a:noFill/>
          <a:ln>
            <a:solidFill>
              <a:schemeClr val="accent1"/>
            </a:solidFill>
          </a:ln>
        </p:spPr>
        <p:txBody>
          <a:bodyPr wrap="square" rtlCol="0">
            <a:spAutoFit/>
          </a:bodyPr>
          <a:lstStyle/>
          <a:p>
            <a:pPr algn="just"/>
            <a:r>
              <a:rPr lang="it-IT" dirty="0" smtClean="0"/>
              <a:t>Termine per presentare memorie</a:t>
            </a:r>
          </a:p>
          <a:p>
            <a:pPr algn="just"/>
            <a:r>
              <a:rPr lang="it-IT" sz="1400" i="1" dirty="0" smtClean="0"/>
              <a:t>(</a:t>
            </a:r>
            <a:r>
              <a:rPr lang="it-IT" sz="1400" i="1" dirty="0" err="1" smtClean="0"/>
              <a:t>deadline</a:t>
            </a:r>
            <a:r>
              <a:rPr lang="it-IT" sz="1400" i="1" dirty="0" smtClean="0"/>
              <a:t> </a:t>
            </a:r>
            <a:r>
              <a:rPr lang="it-IT" sz="1400" i="1" dirty="0" err="1" smtClean="0"/>
              <a:t>for</a:t>
            </a:r>
            <a:r>
              <a:rPr lang="it-IT" sz="1400" i="1" dirty="0" smtClean="0"/>
              <a:t> </a:t>
            </a:r>
            <a:r>
              <a:rPr lang="it-IT" sz="1400" i="1" dirty="0" err="1" smtClean="0"/>
              <a:t>submitting</a:t>
            </a:r>
            <a:r>
              <a:rPr lang="it-IT" sz="1400" i="1" dirty="0" smtClean="0"/>
              <a:t> statement </a:t>
            </a:r>
            <a:r>
              <a:rPr lang="it-IT" sz="1400" i="1" dirty="0" err="1" smtClean="0"/>
              <a:t>of</a:t>
            </a:r>
            <a:r>
              <a:rPr lang="it-IT" sz="1400" i="1" dirty="0" smtClean="0"/>
              <a:t> </a:t>
            </a:r>
            <a:r>
              <a:rPr lang="it-IT" sz="1400" i="1" dirty="0" err="1" smtClean="0"/>
              <a:t>defence</a:t>
            </a:r>
            <a:r>
              <a:rPr lang="it-IT" sz="1400" i="1" dirty="0" smtClean="0"/>
              <a:t>)</a:t>
            </a:r>
            <a:endParaRPr lang="it-IT" sz="1400" i="1" dirty="0"/>
          </a:p>
        </p:txBody>
      </p:sp>
      <p:cxnSp>
        <p:nvCxnSpPr>
          <p:cNvPr id="22" name="Connettore 2 21"/>
          <p:cNvCxnSpPr/>
          <p:nvPr/>
        </p:nvCxnSpPr>
        <p:spPr>
          <a:xfrm>
            <a:off x="5652120" y="4293096"/>
            <a:ext cx="28083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CasellaDiTesto 22"/>
          <p:cNvSpPr txBox="1"/>
          <p:nvPr/>
        </p:nvSpPr>
        <p:spPr>
          <a:xfrm>
            <a:off x="6372200" y="3933056"/>
            <a:ext cx="1468672" cy="307777"/>
          </a:xfrm>
          <a:prstGeom prst="rect">
            <a:avLst/>
          </a:prstGeom>
          <a:noFill/>
        </p:spPr>
        <p:txBody>
          <a:bodyPr wrap="none" rtlCol="0">
            <a:spAutoFit/>
          </a:bodyPr>
          <a:lstStyle/>
          <a:p>
            <a:r>
              <a:rPr lang="it-IT" sz="1400" dirty="0" smtClean="0"/>
              <a:t>5 giorni (5 </a:t>
            </a:r>
            <a:r>
              <a:rPr lang="it-IT" sz="1400" dirty="0" err="1" smtClean="0"/>
              <a:t>days</a:t>
            </a:r>
            <a:r>
              <a:rPr lang="it-IT" sz="1400" dirty="0" smtClean="0"/>
              <a:t>)</a:t>
            </a:r>
            <a:endParaRPr lang="it-IT" sz="1400" dirty="0"/>
          </a:p>
        </p:txBody>
      </p:sp>
      <p:cxnSp>
        <p:nvCxnSpPr>
          <p:cNvPr id="24" name="Connettore 2 23"/>
          <p:cNvCxnSpPr/>
          <p:nvPr/>
        </p:nvCxnSpPr>
        <p:spPr>
          <a:xfrm>
            <a:off x="2699792" y="3861048"/>
            <a:ext cx="57606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CasellaDiTesto 25"/>
          <p:cNvSpPr txBox="1"/>
          <p:nvPr/>
        </p:nvSpPr>
        <p:spPr>
          <a:xfrm>
            <a:off x="4499992" y="3501008"/>
            <a:ext cx="1654620" cy="307777"/>
          </a:xfrm>
          <a:prstGeom prst="rect">
            <a:avLst/>
          </a:prstGeom>
          <a:noFill/>
        </p:spPr>
        <p:txBody>
          <a:bodyPr wrap="none" rtlCol="0">
            <a:spAutoFit/>
          </a:bodyPr>
          <a:lstStyle/>
          <a:p>
            <a:r>
              <a:rPr lang="it-IT" sz="1400" dirty="0" smtClean="0"/>
              <a:t>10 giorni (10 </a:t>
            </a:r>
            <a:r>
              <a:rPr lang="it-IT" sz="1400" dirty="0" err="1" smtClean="0"/>
              <a:t>days</a:t>
            </a:r>
            <a:r>
              <a:rPr lang="it-IT" sz="1400" dirty="0" smtClean="0"/>
              <a:t>)</a:t>
            </a:r>
            <a:endParaRPr lang="it-IT" sz="1400" dirty="0"/>
          </a:p>
        </p:txBody>
      </p:sp>
      <p:cxnSp>
        <p:nvCxnSpPr>
          <p:cNvPr id="27" name="Connettore 2 26"/>
          <p:cNvCxnSpPr/>
          <p:nvPr/>
        </p:nvCxnSpPr>
        <p:spPr>
          <a:xfrm>
            <a:off x="539552" y="6165304"/>
            <a:ext cx="82089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CasellaDiTesto 28"/>
          <p:cNvSpPr txBox="1"/>
          <p:nvPr/>
        </p:nvSpPr>
        <p:spPr>
          <a:xfrm>
            <a:off x="3203848" y="6237312"/>
            <a:ext cx="3615092" cy="307777"/>
          </a:xfrm>
          <a:prstGeom prst="rect">
            <a:avLst/>
          </a:prstGeom>
          <a:noFill/>
        </p:spPr>
        <p:txBody>
          <a:bodyPr wrap="none" rtlCol="0">
            <a:spAutoFit/>
          </a:bodyPr>
          <a:lstStyle/>
          <a:p>
            <a:r>
              <a:rPr lang="it-IT" sz="1400" dirty="0" smtClean="0"/>
              <a:t>Non più di 15 giorni (no more </a:t>
            </a:r>
            <a:r>
              <a:rPr lang="it-IT" sz="1400" dirty="0" err="1" smtClean="0"/>
              <a:t>than</a:t>
            </a:r>
            <a:r>
              <a:rPr lang="it-IT" sz="1400" dirty="0" smtClean="0"/>
              <a:t> 15 </a:t>
            </a:r>
            <a:r>
              <a:rPr lang="it-IT" sz="1400" dirty="0" err="1" smtClean="0"/>
              <a:t>days</a:t>
            </a:r>
            <a:r>
              <a:rPr lang="it-IT" sz="1400" dirty="0" smtClean="0"/>
              <a:t>)</a:t>
            </a:r>
            <a:endParaRPr lang="it-IT" sz="1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331913" y="989013"/>
            <a:ext cx="6478587" cy="4886325"/>
          </a:xfrm>
          <a:prstGeom prst="rect">
            <a:avLst/>
          </a:prstGeom>
          <a:noFill/>
          <a:ln w="9525">
            <a:solidFill>
              <a:schemeClr val="accent1"/>
            </a:solid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Sospensione delle misure</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3">
                    <a:lumMod val="75000"/>
                  </a:schemeClr>
                </a:solidFill>
              </a:rPr>
              <a:t>Measures</a:t>
            </a:r>
            <a:r>
              <a:rPr lang="it-IT" sz="1400" b="1" dirty="0" smtClean="0">
                <a:solidFill>
                  <a:schemeClr val="accent3">
                    <a:lumMod val="75000"/>
                  </a:schemeClr>
                </a:solidFill>
              </a:rPr>
              <a:t> </a:t>
            </a:r>
            <a:r>
              <a:rPr lang="it-IT" sz="1400" b="1" dirty="0" err="1" smtClean="0">
                <a:solidFill>
                  <a:schemeClr val="accent3">
                    <a:lumMod val="75000"/>
                  </a:schemeClr>
                </a:solidFill>
              </a:rPr>
              <a:t>suspension</a:t>
            </a:r>
            <a:endParaRPr lang="it-IT" sz="1400" dirty="0"/>
          </a:p>
        </p:txBody>
      </p:sp>
      <p:sp>
        <p:nvSpPr>
          <p:cNvPr id="4" name="CasellaDiTesto 3"/>
          <p:cNvSpPr txBox="1"/>
          <p:nvPr/>
        </p:nvSpPr>
        <p:spPr>
          <a:xfrm>
            <a:off x="395536" y="2708920"/>
            <a:ext cx="8352928" cy="861774"/>
          </a:xfrm>
          <a:prstGeom prst="rect">
            <a:avLst/>
          </a:prstGeom>
          <a:noFill/>
          <a:ln>
            <a:solidFill>
              <a:schemeClr val="accent1"/>
            </a:solidFill>
          </a:ln>
        </p:spPr>
        <p:txBody>
          <a:bodyPr wrap="square" rtlCol="0">
            <a:spAutoFit/>
          </a:bodyPr>
          <a:lstStyle/>
          <a:p>
            <a:pPr algn="just"/>
            <a:r>
              <a:rPr lang="it-IT" dirty="0" smtClean="0"/>
              <a:t>L’ente </a:t>
            </a:r>
            <a:r>
              <a:rPr lang="it-IT" b="1" dirty="0" smtClean="0"/>
              <a:t>chiede la sospensione</a:t>
            </a:r>
            <a:r>
              <a:rPr lang="it-IT" dirty="0" smtClean="0"/>
              <a:t> per realizzare gli </a:t>
            </a:r>
            <a:r>
              <a:rPr lang="it-IT" b="1" dirty="0" smtClean="0"/>
              <a:t>adempienti dell’art. 17 </a:t>
            </a:r>
            <a:r>
              <a:rPr lang="it-IT" b="1" dirty="0" err="1" smtClean="0"/>
              <a:t>D.Lgs.</a:t>
            </a:r>
            <a:r>
              <a:rPr lang="it-IT" b="1" dirty="0" smtClean="0"/>
              <a:t> 231/2001</a:t>
            </a:r>
          </a:p>
          <a:p>
            <a:pPr algn="just"/>
            <a:r>
              <a:rPr lang="it-IT" sz="1400" i="1" dirty="0" smtClean="0"/>
              <a:t>(The body </a:t>
            </a:r>
            <a:r>
              <a:rPr lang="it-IT" sz="1400" i="1" u="sng" dirty="0" err="1" smtClean="0"/>
              <a:t>requests</a:t>
            </a:r>
            <a:r>
              <a:rPr lang="it-IT" sz="1400" i="1" u="sng" dirty="0" smtClean="0"/>
              <a:t> the </a:t>
            </a:r>
            <a:r>
              <a:rPr lang="it-IT" sz="1400" i="1" u="sng" dirty="0" err="1" smtClean="0"/>
              <a:t>supension</a:t>
            </a:r>
            <a:r>
              <a:rPr lang="it-IT" sz="1400" i="1" u="sng" dirty="0" smtClean="0"/>
              <a:t> </a:t>
            </a:r>
            <a:r>
              <a:rPr lang="it-IT" sz="1400" i="1" dirty="0" err="1" smtClean="0"/>
              <a:t>to</a:t>
            </a:r>
            <a:r>
              <a:rPr lang="it-IT" sz="1400" i="1" dirty="0" smtClean="0"/>
              <a:t> </a:t>
            </a:r>
            <a:r>
              <a:rPr lang="it-IT" sz="1400" i="1" dirty="0" err="1" smtClean="0"/>
              <a:t>comply</a:t>
            </a:r>
            <a:r>
              <a:rPr lang="it-IT" sz="1400" i="1" dirty="0" smtClean="0"/>
              <a:t> </a:t>
            </a:r>
            <a:r>
              <a:rPr lang="it-IT" sz="1400" i="1" dirty="0" err="1" smtClean="0"/>
              <a:t>whitin</a:t>
            </a:r>
            <a:r>
              <a:rPr lang="it-IT" sz="1400" i="1" dirty="0" smtClean="0"/>
              <a:t> the </a:t>
            </a:r>
            <a:r>
              <a:rPr lang="it-IT" sz="1400" i="1" u="sng" dirty="0" err="1" smtClean="0"/>
              <a:t>provisions</a:t>
            </a:r>
            <a:r>
              <a:rPr lang="it-IT" sz="1400" i="1" u="sng" dirty="0" smtClean="0"/>
              <a:t> </a:t>
            </a:r>
            <a:r>
              <a:rPr lang="it-IT" sz="1400" i="1" u="sng" dirty="0" err="1" smtClean="0"/>
              <a:t>of</a:t>
            </a:r>
            <a:r>
              <a:rPr lang="it-IT" sz="1400" i="1" u="sng" dirty="0" smtClean="0"/>
              <a:t> </a:t>
            </a:r>
            <a:r>
              <a:rPr lang="it-IT" sz="1400" i="1" u="sng" dirty="0" err="1" smtClean="0"/>
              <a:t>Article</a:t>
            </a:r>
            <a:r>
              <a:rPr lang="it-IT" sz="1400" i="1" u="sng" dirty="0" smtClean="0"/>
              <a:t> 17)</a:t>
            </a:r>
            <a:endParaRPr lang="it-IT" sz="1400" i="1" u="sng" dirty="0"/>
          </a:p>
        </p:txBody>
      </p:sp>
      <p:sp>
        <p:nvSpPr>
          <p:cNvPr id="5" name="CasellaDiTesto 4"/>
          <p:cNvSpPr txBox="1"/>
          <p:nvPr/>
        </p:nvSpPr>
        <p:spPr>
          <a:xfrm>
            <a:off x="395536" y="3645024"/>
            <a:ext cx="8352928" cy="1631216"/>
          </a:xfrm>
          <a:prstGeom prst="rect">
            <a:avLst/>
          </a:prstGeom>
          <a:noFill/>
          <a:ln>
            <a:solidFill>
              <a:schemeClr val="accent1"/>
            </a:solidFill>
          </a:ln>
        </p:spPr>
        <p:txBody>
          <a:bodyPr wrap="square" rtlCol="0">
            <a:spAutoFit/>
          </a:bodyPr>
          <a:lstStyle/>
          <a:p>
            <a:pPr algn="just"/>
            <a:r>
              <a:rPr lang="it-IT" dirty="0" smtClean="0"/>
              <a:t>Il Giudice:</a:t>
            </a:r>
          </a:p>
          <a:p>
            <a:pPr algn="just">
              <a:buFont typeface="Arial" pitchFamily="34" charset="0"/>
              <a:buChar char="•"/>
            </a:pPr>
            <a:r>
              <a:rPr lang="it-IT" sz="1400" i="1" u="sng" dirty="0" smtClean="0"/>
              <a:t> </a:t>
            </a:r>
            <a:r>
              <a:rPr lang="it-IT" dirty="0" smtClean="0"/>
              <a:t>Fissa </a:t>
            </a:r>
            <a:r>
              <a:rPr lang="it-IT" b="1" dirty="0" smtClean="0"/>
              <a:t>termini e modalità per gli adempimenti </a:t>
            </a:r>
            <a:r>
              <a:rPr lang="it-IT" dirty="0" smtClean="0"/>
              <a:t>dell’art. 17 </a:t>
            </a:r>
            <a:r>
              <a:rPr lang="it-IT" dirty="0" err="1" smtClean="0"/>
              <a:t>D.Lgs.</a:t>
            </a:r>
            <a:r>
              <a:rPr lang="it-IT" dirty="0" smtClean="0"/>
              <a:t> 231/2001</a:t>
            </a:r>
          </a:p>
          <a:p>
            <a:pPr algn="just">
              <a:buFont typeface="Arial" pitchFamily="34" charset="0"/>
              <a:buChar char="•"/>
            </a:pPr>
            <a:r>
              <a:rPr lang="it-IT" sz="1400" i="1" u="sng" dirty="0" smtClean="0"/>
              <a:t> </a:t>
            </a:r>
            <a:r>
              <a:rPr lang="it-IT" dirty="0" smtClean="0"/>
              <a:t>Fissa il pagamento di una </a:t>
            </a:r>
            <a:r>
              <a:rPr lang="it-IT" b="1" dirty="0" smtClean="0"/>
              <a:t>cauzione</a:t>
            </a:r>
            <a:r>
              <a:rPr lang="it-IT" dirty="0" smtClean="0"/>
              <a:t> (che viene trattenuta se l’adempimento non ha luogo totalmente o restituita, nel caso contrario)</a:t>
            </a:r>
          </a:p>
          <a:p>
            <a:pPr algn="just"/>
            <a:r>
              <a:rPr lang="it-IT" sz="1400" i="1" dirty="0" smtClean="0"/>
              <a:t>(The </a:t>
            </a:r>
            <a:r>
              <a:rPr lang="it-IT" sz="1400" i="1" dirty="0" err="1" smtClean="0"/>
              <a:t>judge</a:t>
            </a:r>
            <a:r>
              <a:rPr lang="it-IT" sz="1400" i="1" dirty="0" smtClean="0"/>
              <a:t> </a:t>
            </a:r>
            <a:r>
              <a:rPr lang="it-IT" sz="1400" i="1" dirty="0" err="1" smtClean="0"/>
              <a:t>sets</a:t>
            </a:r>
            <a:r>
              <a:rPr lang="it-IT" sz="1400" i="1" dirty="0" smtClean="0"/>
              <a:t> </a:t>
            </a:r>
            <a:r>
              <a:rPr lang="it-IT" sz="1400" i="1" u="sng" dirty="0" err="1" smtClean="0"/>
              <a:t>terms</a:t>
            </a:r>
            <a:r>
              <a:rPr lang="it-IT" sz="1400" i="1" u="sng" dirty="0" smtClean="0"/>
              <a:t> and </a:t>
            </a:r>
            <a:r>
              <a:rPr lang="it-IT" sz="1400" i="1" u="sng" dirty="0" err="1" smtClean="0"/>
              <a:t>procedures</a:t>
            </a:r>
            <a:r>
              <a:rPr lang="it-IT" sz="1400" i="1" u="sng" dirty="0" smtClean="0"/>
              <a:t> </a:t>
            </a:r>
            <a:r>
              <a:rPr lang="it-IT" sz="1400" i="1" u="sng" dirty="0" err="1" smtClean="0"/>
              <a:t>to</a:t>
            </a:r>
            <a:r>
              <a:rPr lang="it-IT" sz="1400" i="1" u="sng" dirty="0" smtClean="0"/>
              <a:t> </a:t>
            </a:r>
            <a:r>
              <a:rPr lang="it-IT" sz="1400" i="1" u="sng" dirty="0" err="1" smtClean="0"/>
              <a:t>comply</a:t>
            </a:r>
            <a:r>
              <a:rPr lang="it-IT" sz="1400" i="1" u="sng" dirty="0" smtClean="0"/>
              <a:t> </a:t>
            </a:r>
            <a:r>
              <a:rPr lang="it-IT" sz="1400" i="1" u="sng" dirty="0" err="1" smtClean="0"/>
              <a:t>whitin</a:t>
            </a:r>
            <a:r>
              <a:rPr lang="it-IT" sz="1400" i="1" u="sng" dirty="0" smtClean="0"/>
              <a:t> the </a:t>
            </a:r>
            <a:r>
              <a:rPr lang="it-IT" sz="1400" i="1" u="sng" dirty="0" err="1" smtClean="0"/>
              <a:t>provisions</a:t>
            </a:r>
            <a:r>
              <a:rPr lang="it-IT" sz="1400" i="1" u="sng" dirty="0" smtClean="0"/>
              <a:t> </a:t>
            </a:r>
            <a:r>
              <a:rPr lang="it-IT" sz="1400" i="1" u="sng" dirty="0" err="1" smtClean="0"/>
              <a:t>of</a:t>
            </a:r>
            <a:r>
              <a:rPr lang="it-IT" sz="1400" i="1" u="sng" dirty="0" smtClean="0"/>
              <a:t> </a:t>
            </a:r>
            <a:r>
              <a:rPr lang="it-IT" sz="1400" i="1" u="sng" dirty="0" err="1" smtClean="0"/>
              <a:t>Article</a:t>
            </a:r>
            <a:r>
              <a:rPr lang="it-IT" sz="1400" i="1" u="sng" dirty="0" smtClean="0"/>
              <a:t> 17 </a:t>
            </a:r>
            <a:r>
              <a:rPr lang="it-IT" sz="1400" i="1" dirty="0" smtClean="0"/>
              <a:t>and </a:t>
            </a:r>
            <a:r>
              <a:rPr lang="it-IT" sz="1400" i="1" dirty="0" err="1" smtClean="0"/>
              <a:t>fixes</a:t>
            </a:r>
            <a:r>
              <a:rPr lang="it-IT" sz="1400" i="1" dirty="0" smtClean="0"/>
              <a:t> the </a:t>
            </a:r>
            <a:r>
              <a:rPr lang="it-IT" sz="1400" i="1" dirty="0" err="1" smtClean="0"/>
              <a:t>payement</a:t>
            </a:r>
            <a:r>
              <a:rPr lang="it-IT" sz="1400" i="1" dirty="0" smtClean="0"/>
              <a:t> </a:t>
            </a:r>
            <a:r>
              <a:rPr lang="it-IT" sz="1400" i="1" dirty="0" err="1" smtClean="0"/>
              <a:t>of</a:t>
            </a:r>
            <a:r>
              <a:rPr lang="it-IT" sz="1400" i="1" dirty="0" smtClean="0"/>
              <a:t> a </a:t>
            </a:r>
            <a:r>
              <a:rPr lang="it-IT" sz="1400" i="1" u="sng" dirty="0" err="1" smtClean="0"/>
              <a:t>deposit</a:t>
            </a:r>
            <a:r>
              <a:rPr lang="it-IT" sz="1400" i="1" dirty="0" smtClean="0"/>
              <a:t>)</a:t>
            </a:r>
            <a:endParaRPr lang="it-IT" sz="1400" i="1" dirty="0"/>
          </a:p>
        </p:txBody>
      </p:sp>
      <p:sp>
        <p:nvSpPr>
          <p:cNvPr id="6" name="CasellaDiTesto 5"/>
          <p:cNvSpPr txBox="1"/>
          <p:nvPr/>
        </p:nvSpPr>
        <p:spPr>
          <a:xfrm>
            <a:off x="395536" y="5445224"/>
            <a:ext cx="8352928" cy="584775"/>
          </a:xfrm>
          <a:prstGeom prst="rect">
            <a:avLst/>
          </a:prstGeom>
          <a:noFill/>
          <a:ln>
            <a:solidFill>
              <a:schemeClr val="accent1"/>
            </a:solidFill>
          </a:ln>
        </p:spPr>
        <p:txBody>
          <a:bodyPr wrap="square" rtlCol="0">
            <a:spAutoFit/>
          </a:bodyPr>
          <a:lstStyle/>
          <a:p>
            <a:pPr algn="just"/>
            <a:r>
              <a:rPr lang="it-IT" b="1" dirty="0" smtClean="0"/>
              <a:t>Estinzione della misura </a:t>
            </a:r>
            <a:r>
              <a:rPr lang="it-IT" dirty="0" smtClean="0"/>
              <a:t>per corretto adempimento delle prescrizioni </a:t>
            </a:r>
          </a:p>
          <a:p>
            <a:pPr algn="just"/>
            <a:r>
              <a:rPr lang="it-IT" sz="1400" i="1" dirty="0" smtClean="0"/>
              <a:t>(</a:t>
            </a:r>
            <a:r>
              <a:rPr lang="it-IT" sz="1400" i="1" u="sng" dirty="0" err="1" smtClean="0"/>
              <a:t>Measure</a:t>
            </a:r>
            <a:r>
              <a:rPr lang="it-IT" sz="1400" i="1" u="sng" dirty="0" smtClean="0"/>
              <a:t> </a:t>
            </a:r>
            <a:r>
              <a:rPr lang="it-IT" sz="1400" i="1" u="sng" dirty="0" err="1" smtClean="0"/>
              <a:t>extinction</a:t>
            </a:r>
            <a:r>
              <a:rPr lang="it-IT" sz="1400" i="1" dirty="0" smtClean="0"/>
              <a:t> </a:t>
            </a:r>
            <a:r>
              <a:rPr lang="it-IT" sz="1400" i="1" dirty="0" err="1" smtClean="0"/>
              <a:t>for</a:t>
            </a:r>
            <a:r>
              <a:rPr lang="it-IT" sz="1400" i="1" dirty="0" smtClean="0"/>
              <a:t> </a:t>
            </a:r>
            <a:r>
              <a:rPr lang="it-IT" sz="1400" i="1" dirty="0" err="1" smtClean="0"/>
              <a:t>correct</a:t>
            </a:r>
            <a:r>
              <a:rPr lang="it-IT" sz="1400" i="1" dirty="0" smtClean="0"/>
              <a:t> </a:t>
            </a:r>
            <a:r>
              <a:rPr lang="it-IT" sz="1400" i="1" dirty="0" err="1" smtClean="0"/>
              <a:t>fulfillment</a:t>
            </a:r>
            <a:r>
              <a:rPr lang="it-IT" sz="1400" i="1" dirty="0" smtClean="0"/>
              <a:t> </a:t>
            </a:r>
            <a:r>
              <a:rPr lang="it-IT" sz="1400" i="1" dirty="0" err="1" smtClean="0"/>
              <a:t>of</a:t>
            </a:r>
            <a:r>
              <a:rPr lang="it-IT" sz="1400" i="1" dirty="0" smtClean="0"/>
              <a:t> the </a:t>
            </a:r>
            <a:r>
              <a:rPr lang="it-IT" sz="1400" i="1" dirty="0" err="1" smtClean="0"/>
              <a:t>prescriptions</a:t>
            </a:r>
            <a:r>
              <a:rPr lang="it-IT" sz="1400" i="1" dirty="0" smtClean="0"/>
              <a:t>)</a:t>
            </a:r>
            <a:endParaRPr lang="it-IT" sz="1400"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Revoca e sostituzione delle misure</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3">
                    <a:lumMod val="75000"/>
                  </a:schemeClr>
                </a:solidFill>
              </a:rPr>
              <a:t>Measures</a:t>
            </a:r>
            <a:r>
              <a:rPr lang="it-IT" sz="1400" b="1" dirty="0" smtClean="0">
                <a:solidFill>
                  <a:schemeClr val="accent3">
                    <a:lumMod val="75000"/>
                  </a:schemeClr>
                </a:solidFill>
              </a:rPr>
              <a:t> </a:t>
            </a:r>
            <a:r>
              <a:rPr lang="it-IT" sz="1400" b="1" dirty="0" err="1" smtClean="0">
                <a:solidFill>
                  <a:schemeClr val="accent3">
                    <a:lumMod val="75000"/>
                  </a:schemeClr>
                </a:solidFill>
              </a:rPr>
              <a:t>revocation</a:t>
            </a:r>
            <a:r>
              <a:rPr lang="it-IT" sz="1400" b="1" dirty="0" smtClean="0">
                <a:solidFill>
                  <a:schemeClr val="accent3">
                    <a:lumMod val="75000"/>
                  </a:schemeClr>
                </a:solidFill>
              </a:rPr>
              <a:t> and </a:t>
            </a:r>
            <a:r>
              <a:rPr lang="it-IT" sz="1400" b="1" dirty="0" err="1" smtClean="0">
                <a:solidFill>
                  <a:schemeClr val="accent3">
                    <a:lumMod val="75000"/>
                  </a:schemeClr>
                </a:solidFill>
              </a:rPr>
              <a:t>replacement</a:t>
            </a:r>
            <a:endParaRPr lang="it-IT" sz="1400" dirty="0" smtClean="0"/>
          </a:p>
          <a:p>
            <a:pPr algn="just">
              <a:buNone/>
            </a:pPr>
            <a:endParaRPr lang="it-IT" sz="1400" dirty="0"/>
          </a:p>
        </p:txBody>
      </p:sp>
      <p:sp>
        <p:nvSpPr>
          <p:cNvPr id="4" name="CasellaDiTesto 3"/>
          <p:cNvSpPr txBox="1"/>
          <p:nvPr/>
        </p:nvSpPr>
        <p:spPr>
          <a:xfrm>
            <a:off x="395536" y="2708920"/>
            <a:ext cx="8352928" cy="584775"/>
          </a:xfrm>
          <a:prstGeom prst="rect">
            <a:avLst/>
          </a:prstGeom>
          <a:noFill/>
          <a:ln>
            <a:solidFill>
              <a:schemeClr val="accent1"/>
            </a:solidFill>
          </a:ln>
        </p:spPr>
        <p:txBody>
          <a:bodyPr wrap="square" rtlCol="0">
            <a:spAutoFit/>
          </a:bodyPr>
          <a:lstStyle/>
          <a:p>
            <a:pPr algn="just"/>
            <a:r>
              <a:rPr lang="it-IT" dirty="0" smtClean="0"/>
              <a:t>Provvedimenti </a:t>
            </a:r>
            <a:r>
              <a:rPr lang="it-IT" b="1" dirty="0" smtClean="0"/>
              <a:t>allo stato degli atti</a:t>
            </a:r>
          </a:p>
          <a:p>
            <a:pPr algn="just"/>
            <a:r>
              <a:rPr lang="it-IT" sz="1400" i="1" dirty="0" smtClean="0"/>
              <a:t>(</a:t>
            </a:r>
            <a:r>
              <a:rPr lang="it-IT" sz="1400" i="1" dirty="0" err="1" smtClean="0"/>
              <a:t>measures</a:t>
            </a:r>
            <a:r>
              <a:rPr lang="it-IT" sz="1400" i="1" dirty="0" smtClean="0"/>
              <a:t> under </a:t>
            </a:r>
            <a:r>
              <a:rPr lang="it-IT" sz="1400" i="1" dirty="0" err="1" smtClean="0"/>
              <a:t>circumstances</a:t>
            </a:r>
            <a:r>
              <a:rPr lang="it-IT" sz="1400" i="1" dirty="0" smtClean="0"/>
              <a:t>)</a:t>
            </a:r>
            <a:endParaRPr lang="it-IT" sz="1400" i="1" dirty="0"/>
          </a:p>
        </p:txBody>
      </p:sp>
      <p:sp>
        <p:nvSpPr>
          <p:cNvPr id="5" name="CasellaDiTesto 4"/>
          <p:cNvSpPr txBox="1"/>
          <p:nvPr/>
        </p:nvSpPr>
        <p:spPr>
          <a:xfrm>
            <a:off x="395536" y="3429000"/>
            <a:ext cx="8352928" cy="1477328"/>
          </a:xfrm>
          <a:prstGeom prst="rect">
            <a:avLst/>
          </a:prstGeom>
          <a:noFill/>
          <a:ln>
            <a:solidFill>
              <a:schemeClr val="accent1"/>
            </a:solidFill>
          </a:ln>
        </p:spPr>
        <p:txBody>
          <a:bodyPr wrap="square" rtlCol="0">
            <a:spAutoFit/>
          </a:bodyPr>
          <a:lstStyle/>
          <a:p>
            <a:pPr algn="just"/>
            <a:r>
              <a:rPr lang="it-IT" b="1" dirty="0" smtClean="0"/>
              <a:t>Revoca</a:t>
            </a:r>
            <a:r>
              <a:rPr lang="it-IT" dirty="0" smtClean="0"/>
              <a:t>: cessazione delle esigenze che avevano determinato l’applicazione della misura (</a:t>
            </a:r>
            <a:r>
              <a:rPr lang="it-IT" u="sng" dirty="0" smtClean="0"/>
              <a:t>compresi gli adempimenti dell’art. 17 </a:t>
            </a:r>
            <a:r>
              <a:rPr lang="it-IT" u="sng" dirty="0" err="1" smtClean="0"/>
              <a:t>D.Lgs.</a:t>
            </a:r>
            <a:r>
              <a:rPr lang="it-IT" u="sng" dirty="0" smtClean="0"/>
              <a:t> 231/2001</a:t>
            </a:r>
            <a:r>
              <a:rPr lang="it-IT" dirty="0" smtClean="0"/>
              <a:t>).</a:t>
            </a:r>
          </a:p>
          <a:p>
            <a:pPr algn="just"/>
            <a:r>
              <a:rPr lang="it-IT" b="1" dirty="0" smtClean="0"/>
              <a:t>Sostituzione</a:t>
            </a:r>
            <a:r>
              <a:rPr lang="it-IT" dirty="0" smtClean="0"/>
              <a:t>: diminuzione o aggravamento delle modalità plicative della misura in rapporto alla mutata gravità degli indizi o alle mutate esigenze (di nuovo, i principi di proporzionalità e adeguatezza).</a:t>
            </a:r>
            <a:endParaRPr lang="it-IT" b="1" dirty="0"/>
          </a:p>
        </p:txBody>
      </p:sp>
      <p:sp>
        <p:nvSpPr>
          <p:cNvPr id="6" name="CasellaDiTesto 5"/>
          <p:cNvSpPr txBox="1"/>
          <p:nvPr/>
        </p:nvSpPr>
        <p:spPr>
          <a:xfrm>
            <a:off x="395536" y="5085184"/>
            <a:ext cx="8352928" cy="1600438"/>
          </a:xfrm>
          <a:prstGeom prst="rect">
            <a:avLst/>
          </a:prstGeom>
          <a:noFill/>
          <a:ln>
            <a:solidFill>
              <a:schemeClr val="accent1"/>
            </a:solidFill>
          </a:ln>
        </p:spPr>
        <p:txBody>
          <a:bodyPr wrap="square" rtlCol="0">
            <a:spAutoFit/>
          </a:bodyPr>
          <a:lstStyle/>
          <a:p>
            <a:pPr algn="just"/>
            <a:r>
              <a:rPr lang="en-US" sz="1400" i="1" dirty="0" smtClean="0"/>
              <a:t>The </a:t>
            </a:r>
            <a:r>
              <a:rPr lang="en-US" sz="1400" i="1" dirty="0" smtClean="0"/>
              <a:t>interim measures are also automatically </a:t>
            </a:r>
            <a:r>
              <a:rPr lang="en-US" sz="1400" i="1" u="sng" dirty="0" smtClean="0"/>
              <a:t>revoked when, also by reason of supervening facts, the conditions for application provided for by article 45 are not fulfilled or otherwise when the situations contemplated by article 17 obtain</a:t>
            </a:r>
            <a:r>
              <a:rPr lang="en-US" sz="1400" i="1" dirty="0" smtClean="0"/>
              <a:t>. When the interim measure requirements are mitigated or otherwise when the measure applied no longer appears proportionate to the scale of the circumstance or the penalty which the court is minded to apply on a definitive basis, at the request of the public prosecutor or the body, </a:t>
            </a:r>
            <a:r>
              <a:rPr lang="en-US" sz="1400" i="1" u="sng" dirty="0" smtClean="0"/>
              <a:t>the court substitutes the measure with another less severe measure or otherwise orders application in a less severe manner, also establishing a shorter duration</a:t>
            </a:r>
            <a:r>
              <a:rPr lang="en-US" sz="1400" i="1" dirty="0" smtClean="0"/>
              <a:t>.</a:t>
            </a:r>
            <a:endParaRPr lang="it-IT" sz="1400"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Durata delle misure</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3">
                    <a:lumMod val="75000"/>
                  </a:schemeClr>
                </a:solidFill>
              </a:rPr>
              <a:t>Measures</a:t>
            </a:r>
            <a:r>
              <a:rPr lang="it-IT" sz="1400" b="1" dirty="0" smtClean="0">
                <a:solidFill>
                  <a:schemeClr val="accent3">
                    <a:lumMod val="75000"/>
                  </a:schemeClr>
                </a:solidFill>
              </a:rPr>
              <a:t> </a:t>
            </a:r>
            <a:r>
              <a:rPr lang="it-IT" sz="1400" b="1" dirty="0" err="1" smtClean="0">
                <a:solidFill>
                  <a:schemeClr val="accent3">
                    <a:lumMod val="75000"/>
                  </a:schemeClr>
                </a:solidFill>
              </a:rPr>
              <a:t>duration</a:t>
            </a:r>
            <a:endParaRPr lang="it-IT" sz="1400" dirty="0" smtClean="0"/>
          </a:p>
          <a:p>
            <a:pPr algn="just">
              <a:buNone/>
            </a:pPr>
            <a:endParaRPr lang="it-IT" sz="1400" dirty="0" smtClean="0"/>
          </a:p>
          <a:p>
            <a:pPr algn="just">
              <a:buNone/>
            </a:pPr>
            <a:endParaRPr lang="it-IT" sz="1400" dirty="0" smtClean="0"/>
          </a:p>
          <a:p>
            <a:pPr algn="just"/>
            <a:r>
              <a:rPr lang="it-IT" sz="1800" dirty="0" smtClean="0"/>
              <a:t>Massimo </a:t>
            </a:r>
            <a:r>
              <a:rPr lang="it-IT" sz="1800" b="1" dirty="0" smtClean="0"/>
              <a:t>un anno </a:t>
            </a:r>
            <a:r>
              <a:rPr lang="it-IT" sz="1800" u="sng" dirty="0" smtClean="0"/>
              <a:t>dalla notifica dell’ordinanza</a:t>
            </a:r>
            <a:r>
              <a:rPr lang="it-IT" sz="1400" dirty="0" smtClean="0"/>
              <a:t> </a:t>
            </a:r>
            <a:r>
              <a:rPr lang="it-IT" sz="1400" i="1" dirty="0" smtClean="0"/>
              <a:t>(The </a:t>
            </a:r>
            <a:r>
              <a:rPr lang="it-IT" sz="1400" i="1" dirty="0" err="1" smtClean="0"/>
              <a:t>measure</a:t>
            </a:r>
            <a:r>
              <a:rPr lang="it-IT" sz="1400" i="1" dirty="0" smtClean="0"/>
              <a:t> can </a:t>
            </a:r>
            <a:r>
              <a:rPr lang="it-IT" sz="1400" i="1" dirty="0" err="1" smtClean="0"/>
              <a:t>be</a:t>
            </a:r>
            <a:r>
              <a:rPr lang="it-IT" sz="1400" i="1" dirty="0" smtClean="0"/>
              <a:t> no </a:t>
            </a:r>
            <a:r>
              <a:rPr lang="it-IT" sz="1400" i="1" dirty="0" err="1" smtClean="0"/>
              <a:t>longer</a:t>
            </a:r>
            <a:r>
              <a:rPr lang="it-IT" sz="1400" i="1" dirty="0" smtClean="0"/>
              <a:t> </a:t>
            </a:r>
            <a:r>
              <a:rPr lang="it-IT" sz="1400" i="1" dirty="0" err="1" smtClean="0"/>
              <a:t>than</a:t>
            </a:r>
            <a:r>
              <a:rPr lang="it-IT" sz="1400" i="1" dirty="0" smtClean="0"/>
              <a:t> </a:t>
            </a:r>
            <a:r>
              <a:rPr lang="it-IT" sz="1400" i="1" dirty="0" err="1" smtClean="0"/>
              <a:t>one</a:t>
            </a:r>
            <a:r>
              <a:rPr lang="it-IT" sz="1400" i="1" dirty="0" smtClean="0"/>
              <a:t> </a:t>
            </a:r>
            <a:r>
              <a:rPr lang="it-IT" sz="1400" i="1" dirty="0" err="1" smtClean="0"/>
              <a:t>year</a:t>
            </a:r>
            <a:r>
              <a:rPr lang="it-IT" sz="1400" i="1" dirty="0" smtClean="0"/>
              <a:t> </a:t>
            </a:r>
            <a:r>
              <a:rPr lang="it-IT" sz="1400" i="1" dirty="0" err="1" smtClean="0"/>
              <a:t>from</a:t>
            </a:r>
            <a:r>
              <a:rPr lang="it-IT" sz="1400" i="1" dirty="0" smtClean="0"/>
              <a:t> the date on </a:t>
            </a:r>
            <a:r>
              <a:rPr lang="it-IT" sz="1400" i="1" dirty="0" err="1" smtClean="0"/>
              <a:t>which</a:t>
            </a:r>
            <a:r>
              <a:rPr lang="it-IT" sz="1400" i="1" dirty="0" smtClean="0"/>
              <a:t> the </a:t>
            </a:r>
            <a:r>
              <a:rPr lang="it-IT" sz="1400" i="1" dirty="0" err="1" smtClean="0"/>
              <a:t>order</a:t>
            </a:r>
            <a:r>
              <a:rPr lang="it-IT" sz="1400" i="1" dirty="0" smtClean="0"/>
              <a:t> </a:t>
            </a:r>
            <a:r>
              <a:rPr lang="it-IT" sz="1400" i="1" dirty="0" err="1" smtClean="0"/>
              <a:t>is</a:t>
            </a:r>
            <a:r>
              <a:rPr lang="it-IT" sz="1400" i="1" dirty="0" smtClean="0"/>
              <a:t> </a:t>
            </a:r>
            <a:r>
              <a:rPr lang="it-IT" sz="1400" i="1" dirty="0" err="1" smtClean="0"/>
              <a:t>served</a:t>
            </a:r>
            <a:r>
              <a:rPr lang="it-IT" sz="1400" i="1" dirty="0" smtClean="0"/>
              <a:t>)</a:t>
            </a:r>
            <a:endParaRPr lang="it-IT" sz="1800" dirty="0" smtClean="0"/>
          </a:p>
          <a:p>
            <a:pPr algn="just"/>
            <a:r>
              <a:rPr lang="it-IT" sz="1800" dirty="0" smtClean="0"/>
              <a:t>Se applicata dopo la sentenza di primo grado, </a:t>
            </a:r>
            <a:r>
              <a:rPr lang="it-IT" sz="1800" u="sng" dirty="0" smtClean="0"/>
              <a:t>dura al massimo come la misura applicata in sentenza</a:t>
            </a:r>
            <a:r>
              <a:rPr lang="it-IT" sz="1800" dirty="0" smtClean="0"/>
              <a:t> (ma non più di un anno e quattro mesi)</a:t>
            </a:r>
          </a:p>
          <a:p>
            <a:pPr algn="just">
              <a:buNone/>
            </a:pPr>
            <a:r>
              <a:rPr lang="it-IT" sz="1800" dirty="0" smtClean="0"/>
              <a:t>	</a:t>
            </a:r>
            <a:r>
              <a:rPr lang="it-IT" sz="1400" i="1" dirty="0" smtClean="0"/>
              <a:t>(</a:t>
            </a:r>
            <a:r>
              <a:rPr lang="it-IT" sz="1400" i="1" dirty="0" err="1" smtClean="0"/>
              <a:t>After</a:t>
            </a:r>
            <a:r>
              <a:rPr lang="it-IT" sz="1400" i="1" dirty="0" smtClean="0"/>
              <a:t> </a:t>
            </a:r>
            <a:r>
              <a:rPr lang="it-IT" sz="1400" i="1" dirty="0" err="1" smtClean="0"/>
              <a:t>conviction</a:t>
            </a:r>
            <a:r>
              <a:rPr lang="it-IT" sz="1400" i="1" dirty="0" smtClean="0"/>
              <a:t> in first </a:t>
            </a:r>
            <a:r>
              <a:rPr lang="it-IT" sz="1400" i="1" dirty="0" err="1" smtClean="0"/>
              <a:t>instance</a:t>
            </a:r>
            <a:r>
              <a:rPr lang="it-IT" sz="1400" i="1" dirty="0" smtClean="0"/>
              <a:t>, the </a:t>
            </a:r>
            <a:r>
              <a:rPr lang="it-IT" sz="1400" i="1" dirty="0" err="1" smtClean="0"/>
              <a:t>mesaure</a:t>
            </a:r>
            <a:r>
              <a:rPr lang="it-IT" sz="1400" i="1" dirty="0" smtClean="0"/>
              <a:t> </a:t>
            </a:r>
            <a:r>
              <a:rPr lang="it-IT" sz="1400" i="1" dirty="0" err="1" smtClean="0"/>
              <a:t>have</a:t>
            </a:r>
            <a:r>
              <a:rPr lang="it-IT" sz="1400" i="1" dirty="0" smtClean="0"/>
              <a:t> the </a:t>
            </a:r>
            <a:r>
              <a:rPr lang="it-IT" sz="1400" i="1" dirty="0" err="1" smtClean="0"/>
              <a:t>duration</a:t>
            </a:r>
            <a:r>
              <a:rPr lang="it-IT" sz="1400" i="1" dirty="0" smtClean="0"/>
              <a:t> </a:t>
            </a:r>
            <a:r>
              <a:rPr lang="it-IT" sz="1400" i="1" dirty="0" err="1" smtClean="0"/>
              <a:t>corrisponding</a:t>
            </a:r>
            <a:r>
              <a:rPr lang="it-IT" sz="1400" i="1" dirty="0" smtClean="0"/>
              <a:t> penalty </a:t>
            </a:r>
            <a:r>
              <a:rPr lang="it-IT" sz="1400" i="1" dirty="0" err="1" smtClean="0"/>
              <a:t>applied</a:t>
            </a:r>
            <a:r>
              <a:rPr lang="it-IT" sz="1400" i="1" dirty="0" smtClean="0"/>
              <a:t> </a:t>
            </a:r>
            <a:r>
              <a:rPr lang="it-IT" sz="1400" i="1" dirty="0" err="1" smtClean="0"/>
              <a:t>with</a:t>
            </a:r>
            <a:r>
              <a:rPr lang="it-IT" sz="1400" i="1" dirty="0" smtClean="0"/>
              <a:t> the </a:t>
            </a:r>
            <a:r>
              <a:rPr lang="it-IT" sz="1400" i="1" dirty="0" err="1" smtClean="0"/>
              <a:t>decision</a:t>
            </a:r>
            <a:r>
              <a:rPr lang="it-IT" sz="1400" i="1" dirty="0" smtClean="0"/>
              <a:t>)</a:t>
            </a:r>
            <a:endParaRPr lang="it-IT" sz="1800" dirty="0" smtClean="0"/>
          </a:p>
          <a:p>
            <a:pPr algn="just"/>
            <a:r>
              <a:rPr lang="it-IT" sz="1800" dirty="0" smtClean="0"/>
              <a:t>Possibilità di </a:t>
            </a:r>
            <a:r>
              <a:rPr lang="it-IT" sz="1800" b="1" dirty="0" smtClean="0"/>
              <a:t>scomputo</a:t>
            </a:r>
            <a:r>
              <a:rPr lang="it-IT" sz="1800" dirty="0" smtClean="0"/>
              <a:t> </a:t>
            </a:r>
            <a:r>
              <a:rPr lang="it-IT" sz="1400" i="1" dirty="0" smtClean="0"/>
              <a:t>(</a:t>
            </a:r>
            <a:r>
              <a:rPr lang="it-IT" sz="1400" i="1" dirty="0" err="1" smtClean="0"/>
              <a:t>Possibility</a:t>
            </a:r>
            <a:r>
              <a:rPr lang="it-IT" sz="1400" i="1" dirty="0" smtClean="0"/>
              <a:t> </a:t>
            </a:r>
            <a:r>
              <a:rPr lang="it-IT" sz="1400" i="1" dirty="0" err="1" smtClean="0"/>
              <a:t>of</a:t>
            </a:r>
            <a:r>
              <a:rPr lang="it-IT" sz="1400" i="1" dirty="0" smtClean="0"/>
              <a:t> </a:t>
            </a:r>
            <a:r>
              <a:rPr lang="it-IT" sz="1400" i="1" dirty="0" err="1" smtClean="0"/>
              <a:t>deduction</a:t>
            </a:r>
            <a:r>
              <a:rPr lang="it-IT" sz="1400" i="1" dirty="0" smtClean="0"/>
              <a:t>)</a:t>
            </a:r>
            <a:endParaRPr lang="it-IT" sz="18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Impugnazioni</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3">
                    <a:lumMod val="75000"/>
                  </a:schemeClr>
                </a:solidFill>
              </a:rPr>
              <a:t>Appealing</a:t>
            </a:r>
            <a:r>
              <a:rPr lang="it-IT" sz="1400" b="1" dirty="0" smtClean="0">
                <a:solidFill>
                  <a:schemeClr val="accent3">
                    <a:lumMod val="75000"/>
                  </a:schemeClr>
                </a:solidFill>
              </a:rPr>
              <a:t> </a:t>
            </a:r>
            <a:r>
              <a:rPr lang="it-IT" sz="1400" b="1" dirty="0" err="1" smtClean="0">
                <a:solidFill>
                  <a:schemeClr val="accent3">
                    <a:lumMod val="75000"/>
                  </a:schemeClr>
                </a:solidFill>
              </a:rPr>
              <a:t>precautionary</a:t>
            </a:r>
            <a:r>
              <a:rPr lang="it-IT" sz="1400" b="1" dirty="0" smtClean="0">
                <a:solidFill>
                  <a:schemeClr val="accent3">
                    <a:lumMod val="75000"/>
                  </a:schemeClr>
                </a:solidFill>
              </a:rPr>
              <a:t> </a:t>
            </a:r>
            <a:r>
              <a:rPr lang="it-IT" sz="1400" b="1" dirty="0" err="1" smtClean="0">
                <a:solidFill>
                  <a:schemeClr val="accent3">
                    <a:lumMod val="75000"/>
                  </a:schemeClr>
                </a:solidFill>
              </a:rPr>
              <a:t>order</a:t>
            </a:r>
            <a:endParaRPr lang="it-IT" sz="1400" dirty="0" smtClean="0"/>
          </a:p>
          <a:p>
            <a:pPr algn="just">
              <a:buNone/>
            </a:pPr>
            <a:endParaRPr lang="it-IT" sz="1400" dirty="0"/>
          </a:p>
        </p:txBody>
      </p:sp>
      <p:sp>
        <p:nvSpPr>
          <p:cNvPr id="5" name="CasellaDiTesto 4"/>
          <p:cNvSpPr txBox="1"/>
          <p:nvPr/>
        </p:nvSpPr>
        <p:spPr>
          <a:xfrm>
            <a:off x="2915816" y="2708920"/>
            <a:ext cx="3960440" cy="584775"/>
          </a:xfrm>
          <a:prstGeom prst="rect">
            <a:avLst/>
          </a:prstGeom>
          <a:noFill/>
          <a:ln>
            <a:solidFill>
              <a:schemeClr val="accent1"/>
            </a:solidFill>
          </a:ln>
        </p:spPr>
        <p:txBody>
          <a:bodyPr wrap="square" rtlCol="0">
            <a:spAutoFit/>
          </a:bodyPr>
          <a:lstStyle/>
          <a:p>
            <a:pPr algn="ctr"/>
            <a:r>
              <a:rPr lang="it-IT" b="1" dirty="0" smtClean="0"/>
              <a:t>Ordinanza cautelare</a:t>
            </a:r>
          </a:p>
          <a:p>
            <a:pPr algn="ctr"/>
            <a:r>
              <a:rPr lang="it-IT" sz="1400" i="1" dirty="0" smtClean="0"/>
              <a:t>(</a:t>
            </a:r>
            <a:r>
              <a:rPr lang="it-IT" sz="1400" i="1" dirty="0" err="1" smtClean="0"/>
              <a:t>Precautionary</a:t>
            </a:r>
            <a:r>
              <a:rPr lang="it-IT" sz="1400" i="1" dirty="0" smtClean="0"/>
              <a:t> </a:t>
            </a:r>
            <a:r>
              <a:rPr lang="it-IT" sz="1400" i="1" dirty="0" err="1" smtClean="0"/>
              <a:t>order</a:t>
            </a:r>
            <a:r>
              <a:rPr lang="it-IT" sz="1400" i="1" dirty="0" smtClean="0"/>
              <a:t>)</a:t>
            </a:r>
            <a:endParaRPr lang="it-IT" sz="1400" i="1" dirty="0"/>
          </a:p>
        </p:txBody>
      </p:sp>
      <p:cxnSp>
        <p:nvCxnSpPr>
          <p:cNvPr id="7" name="Connettore 2 6"/>
          <p:cNvCxnSpPr/>
          <p:nvPr/>
        </p:nvCxnSpPr>
        <p:spPr>
          <a:xfrm>
            <a:off x="3419872" y="3284984"/>
            <a:ext cx="0" cy="10801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CasellaDiTesto 7"/>
          <p:cNvSpPr txBox="1"/>
          <p:nvPr/>
        </p:nvSpPr>
        <p:spPr>
          <a:xfrm>
            <a:off x="1835696" y="4365104"/>
            <a:ext cx="3168352" cy="584775"/>
          </a:xfrm>
          <a:prstGeom prst="rect">
            <a:avLst/>
          </a:prstGeom>
          <a:noFill/>
          <a:ln>
            <a:solidFill>
              <a:schemeClr val="accent1"/>
            </a:solidFill>
          </a:ln>
        </p:spPr>
        <p:txBody>
          <a:bodyPr wrap="square" rtlCol="0">
            <a:spAutoFit/>
          </a:bodyPr>
          <a:lstStyle/>
          <a:p>
            <a:pPr algn="ctr"/>
            <a:r>
              <a:rPr lang="it-IT" b="1" dirty="0" smtClean="0"/>
              <a:t>Appello</a:t>
            </a:r>
            <a:r>
              <a:rPr lang="it-IT" dirty="0" smtClean="0"/>
              <a:t> nel merito</a:t>
            </a:r>
            <a:endParaRPr lang="it-IT" b="1" dirty="0" smtClean="0"/>
          </a:p>
          <a:p>
            <a:pPr algn="ctr"/>
            <a:r>
              <a:rPr lang="it-IT" sz="1400" i="1" dirty="0" smtClean="0"/>
              <a:t>(Appeal – </a:t>
            </a:r>
            <a:r>
              <a:rPr lang="it-IT" sz="1400" i="1" dirty="0" err="1" smtClean="0"/>
              <a:t>merit</a:t>
            </a:r>
            <a:r>
              <a:rPr lang="it-IT" sz="1400" i="1" dirty="0" smtClean="0"/>
              <a:t>)</a:t>
            </a:r>
            <a:endParaRPr lang="it-IT" sz="1400" i="1" dirty="0"/>
          </a:p>
        </p:txBody>
      </p:sp>
      <p:cxnSp>
        <p:nvCxnSpPr>
          <p:cNvPr id="9" name="Connettore 2 8"/>
          <p:cNvCxnSpPr/>
          <p:nvPr/>
        </p:nvCxnSpPr>
        <p:spPr>
          <a:xfrm>
            <a:off x="6300192" y="3284984"/>
            <a:ext cx="0" cy="24482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CasellaDiTesto 10"/>
          <p:cNvSpPr txBox="1"/>
          <p:nvPr/>
        </p:nvSpPr>
        <p:spPr>
          <a:xfrm>
            <a:off x="611560" y="5733256"/>
            <a:ext cx="7920880" cy="584775"/>
          </a:xfrm>
          <a:prstGeom prst="rect">
            <a:avLst/>
          </a:prstGeom>
          <a:noFill/>
          <a:ln>
            <a:solidFill>
              <a:schemeClr val="accent1"/>
            </a:solidFill>
          </a:ln>
        </p:spPr>
        <p:txBody>
          <a:bodyPr wrap="square" rtlCol="0">
            <a:spAutoFit/>
          </a:bodyPr>
          <a:lstStyle/>
          <a:p>
            <a:pPr algn="ctr"/>
            <a:r>
              <a:rPr lang="it-IT" b="1" dirty="0" smtClean="0"/>
              <a:t>Ricorso per Cassazione</a:t>
            </a:r>
          </a:p>
          <a:p>
            <a:pPr algn="ctr"/>
            <a:r>
              <a:rPr lang="it-IT" sz="1400" i="1" dirty="0" smtClean="0"/>
              <a:t>(</a:t>
            </a:r>
            <a:r>
              <a:rPr lang="it-IT" sz="1400" i="1" dirty="0" err="1" smtClean="0"/>
              <a:t>Suprem</a:t>
            </a:r>
            <a:r>
              <a:rPr lang="it-IT" sz="1400" i="1" dirty="0" smtClean="0"/>
              <a:t> Court)</a:t>
            </a:r>
            <a:endParaRPr lang="it-IT" sz="1400" i="1" dirty="0"/>
          </a:p>
        </p:txBody>
      </p:sp>
      <p:cxnSp>
        <p:nvCxnSpPr>
          <p:cNvPr id="12" name="Connettore 2 11"/>
          <p:cNvCxnSpPr/>
          <p:nvPr/>
        </p:nvCxnSpPr>
        <p:spPr>
          <a:xfrm>
            <a:off x="3419872" y="4941168"/>
            <a:ext cx="0" cy="7920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CasellaDiTesto 15"/>
          <p:cNvSpPr txBox="1"/>
          <p:nvPr/>
        </p:nvSpPr>
        <p:spPr>
          <a:xfrm>
            <a:off x="6444208" y="3933056"/>
            <a:ext cx="2088232" cy="307777"/>
          </a:xfrm>
          <a:prstGeom prst="rect">
            <a:avLst/>
          </a:prstGeom>
          <a:noFill/>
        </p:spPr>
        <p:txBody>
          <a:bodyPr wrap="square" rtlCol="0">
            <a:spAutoFit/>
          </a:bodyPr>
          <a:lstStyle/>
          <a:p>
            <a:pPr algn="just"/>
            <a:r>
              <a:rPr lang="it-IT" sz="1400" i="1" dirty="0" smtClean="0"/>
              <a:t>Ricorso </a:t>
            </a:r>
            <a:r>
              <a:rPr lang="it-IT" sz="1400" dirty="0" smtClean="0"/>
              <a:t>per </a:t>
            </a:r>
            <a:r>
              <a:rPr lang="it-IT" sz="1400" dirty="0" err="1" smtClean="0"/>
              <a:t>saltum</a:t>
            </a:r>
            <a:endParaRPr lang="it-IT" sz="1400"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Misure cautelari reali</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3">
                    <a:lumMod val="75000"/>
                  </a:schemeClr>
                </a:solidFill>
              </a:rPr>
              <a:t>Seizures</a:t>
            </a:r>
            <a:endParaRPr lang="it-IT" sz="1400" dirty="0" smtClean="0"/>
          </a:p>
          <a:p>
            <a:pPr algn="just">
              <a:buNone/>
            </a:pPr>
            <a:endParaRPr lang="it-IT" sz="1400" dirty="0"/>
          </a:p>
        </p:txBody>
      </p:sp>
      <p:sp>
        <p:nvSpPr>
          <p:cNvPr id="4" name="CasellaDiTesto 3"/>
          <p:cNvSpPr txBox="1"/>
          <p:nvPr/>
        </p:nvSpPr>
        <p:spPr>
          <a:xfrm>
            <a:off x="2915816" y="2708920"/>
            <a:ext cx="3960440" cy="584775"/>
          </a:xfrm>
          <a:prstGeom prst="rect">
            <a:avLst/>
          </a:prstGeom>
          <a:noFill/>
          <a:ln>
            <a:solidFill>
              <a:schemeClr val="accent1"/>
            </a:solidFill>
          </a:ln>
        </p:spPr>
        <p:txBody>
          <a:bodyPr wrap="square" rtlCol="0">
            <a:spAutoFit/>
          </a:bodyPr>
          <a:lstStyle/>
          <a:p>
            <a:pPr algn="ctr"/>
            <a:r>
              <a:rPr lang="it-IT" b="1" dirty="0" smtClean="0"/>
              <a:t>Sequestri</a:t>
            </a:r>
          </a:p>
          <a:p>
            <a:pPr algn="ctr"/>
            <a:r>
              <a:rPr lang="it-IT" sz="1400" i="1" dirty="0" smtClean="0"/>
              <a:t>(</a:t>
            </a:r>
            <a:r>
              <a:rPr lang="it-IT" sz="1400" i="1" dirty="0" err="1" smtClean="0"/>
              <a:t>seizures</a:t>
            </a:r>
            <a:r>
              <a:rPr lang="it-IT" sz="1400" i="1" dirty="0" smtClean="0"/>
              <a:t>)</a:t>
            </a:r>
            <a:endParaRPr lang="it-IT" sz="1400" i="1" dirty="0"/>
          </a:p>
        </p:txBody>
      </p:sp>
      <p:sp>
        <p:nvSpPr>
          <p:cNvPr id="5" name="CasellaDiTesto 4"/>
          <p:cNvSpPr txBox="1"/>
          <p:nvPr/>
        </p:nvSpPr>
        <p:spPr>
          <a:xfrm>
            <a:off x="539552" y="4077072"/>
            <a:ext cx="3960440" cy="584775"/>
          </a:xfrm>
          <a:prstGeom prst="rect">
            <a:avLst/>
          </a:prstGeom>
          <a:noFill/>
          <a:ln>
            <a:solidFill>
              <a:schemeClr val="accent1"/>
            </a:solidFill>
          </a:ln>
        </p:spPr>
        <p:txBody>
          <a:bodyPr wrap="square" rtlCol="0">
            <a:spAutoFit/>
          </a:bodyPr>
          <a:lstStyle/>
          <a:p>
            <a:pPr algn="ctr"/>
            <a:r>
              <a:rPr lang="it-IT" b="1" dirty="0" smtClean="0"/>
              <a:t>Sequestro preventivo</a:t>
            </a:r>
          </a:p>
          <a:p>
            <a:pPr algn="ctr"/>
            <a:r>
              <a:rPr lang="it-IT" sz="1400" i="1" dirty="0" smtClean="0"/>
              <a:t>(preventive </a:t>
            </a:r>
            <a:r>
              <a:rPr lang="it-IT" sz="1400" i="1" dirty="0" err="1" smtClean="0"/>
              <a:t>seizure</a:t>
            </a:r>
            <a:r>
              <a:rPr lang="it-IT" sz="1400" i="1" dirty="0" smtClean="0"/>
              <a:t>)</a:t>
            </a:r>
            <a:endParaRPr lang="it-IT" sz="1400" i="1" dirty="0"/>
          </a:p>
        </p:txBody>
      </p:sp>
      <p:sp>
        <p:nvSpPr>
          <p:cNvPr id="6" name="CasellaDiTesto 5"/>
          <p:cNvSpPr txBox="1"/>
          <p:nvPr/>
        </p:nvSpPr>
        <p:spPr>
          <a:xfrm>
            <a:off x="539552" y="4725144"/>
            <a:ext cx="3960440" cy="2062103"/>
          </a:xfrm>
          <a:prstGeom prst="rect">
            <a:avLst/>
          </a:prstGeom>
          <a:noFill/>
          <a:ln>
            <a:solidFill>
              <a:schemeClr val="accent1"/>
            </a:solidFill>
          </a:ln>
        </p:spPr>
        <p:txBody>
          <a:bodyPr wrap="square" rtlCol="0">
            <a:spAutoFit/>
          </a:bodyPr>
          <a:lstStyle/>
          <a:p>
            <a:pPr algn="just"/>
            <a:r>
              <a:rPr lang="it-IT" dirty="0" smtClean="0"/>
              <a:t>Sequestro finalizzato ad </a:t>
            </a:r>
            <a:r>
              <a:rPr lang="it-IT" u="sng" dirty="0" smtClean="0"/>
              <a:t>evitare nuovi reati o l’aggravarsi di quello in essere</a:t>
            </a:r>
            <a:r>
              <a:rPr lang="it-IT" dirty="0" smtClean="0"/>
              <a:t>. Sequestro ai fini di confisca. Possibile nomina di un custode.</a:t>
            </a:r>
            <a:endParaRPr lang="it-IT" sz="1400" dirty="0" smtClean="0"/>
          </a:p>
          <a:p>
            <a:pPr algn="just"/>
            <a:r>
              <a:rPr lang="it-IT" sz="1400" i="1" dirty="0" smtClean="0"/>
              <a:t>(</a:t>
            </a:r>
            <a:r>
              <a:rPr lang="it-IT" sz="1400" i="1" dirty="0" err="1" smtClean="0"/>
              <a:t>Seizure</a:t>
            </a:r>
            <a:r>
              <a:rPr lang="it-IT" sz="1400" i="1" dirty="0" smtClean="0"/>
              <a:t> </a:t>
            </a:r>
            <a:r>
              <a:rPr lang="it-IT" sz="1400" i="1" dirty="0" err="1" smtClean="0"/>
              <a:t>aimed</a:t>
            </a:r>
            <a:r>
              <a:rPr lang="it-IT" sz="1400" i="1" dirty="0" smtClean="0"/>
              <a:t> at </a:t>
            </a:r>
            <a:r>
              <a:rPr lang="it-IT" sz="1400" i="1" dirty="0" err="1" smtClean="0"/>
              <a:t>avoiding</a:t>
            </a:r>
            <a:r>
              <a:rPr lang="it-IT" sz="1400" i="1" dirty="0" smtClean="0"/>
              <a:t> </a:t>
            </a:r>
            <a:r>
              <a:rPr lang="it-IT" sz="1400" i="1" dirty="0" err="1" smtClean="0"/>
              <a:t>new</a:t>
            </a:r>
            <a:r>
              <a:rPr lang="it-IT" sz="1400" i="1" dirty="0" smtClean="0"/>
              <a:t> </a:t>
            </a:r>
            <a:r>
              <a:rPr lang="it-IT" sz="1400" i="1" dirty="0" err="1" smtClean="0"/>
              <a:t>crimes</a:t>
            </a:r>
            <a:r>
              <a:rPr lang="it-IT" sz="1400" i="1" dirty="0" smtClean="0"/>
              <a:t> or the </a:t>
            </a:r>
            <a:r>
              <a:rPr lang="it-IT" sz="1400" i="1" dirty="0" err="1" smtClean="0"/>
              <a:t>aggravation</a:t>
            </a:r>
            <a:r>
              <a:rPr lang="it-IT" sz="1400" i="1" dirty="0" smtClean="0"/>
              <a:t> </a:t>
            </a:r>
            <a:r>
              <a:rPr lang="it-IT" sz="1400" i="1" dirty="0" err="1" smtClean="0"/>
              <a:t>to</a:t>
            </a:r>
            <a:r>
              <a:rPr lang="it-IT" sz="1400" i="1" dirty="0" smtClean="0"/>
              <a:t> the </a:t>
            </a:r>
            <a:r>
              <a:rPr lang="it-IT" sz="1400" i="1" dirty="0" err="1" smtClean="0"/>
              <a:t>existing</a:t>
            </a:r>
            <a:r>
              <a:rPr lang="it-IT" sz="1400" i="1" dirty="0" smtClean="0"/>
              <a:t> </a:t>
            </a:r>
            <a:r>
              <a:rPr lang="it-IT" sz="1400" i="1" dirty="0" err="1" smtClean="0"/>
              <a:t>one</a:t>
            </a:r>
            <a:r>
              <a:rPr lang="it-IT" sz="1400" i="1" dirty="0" smtClean="0"/>
              <a:t>. </a:t>
            </a:r>
            <a:r>
              <a:rPr lang="it-IT" sz="1400" i="1" dirty="0" err="1" smtClean="0"/>
              <a:t>Seizure</a:t>
            </a:r>
            <a:r>
              <a:rPr lang="it-IT" sz="1400" i="1" dirty="0" smtClean="0"/>
              <a:t> </a:t>
            </a:r>
            <a:r>
              <a:rPr lang="it-IT" sz="1400" i="1" dirty="0" err="1" smtClean="0"/>
              <a:t>for</a:t>
            </a:r>
            <a:r>
              <a:rPr lang="it-IT" sz="1400" i="1" dirty="0" smtClean="0"/>
              <a:t> </a:t>
            </a:r>
            <a:r>
              <a:rPr lang="it-IT" sz="1400" i="1" dirty="0" err="1" smtClean="0"/>
              <a:t>confiscation</a:t>
            </a:r>
            <a:r>
              <a:rPr lang="it-IT" sz="1400" i="1" dirty="0" smtClean="0"/>
              <a:t> </a:t>
            </a:r>
            <a:r>
              <a:rPr lang="it-IT" sz="1400" i="1" dirty="0" err="1" smtClean="0"/>
              <a:t>purposes</a:t>
            </a:r>
            <a:r>
              <a:rPr lang="it-IT" sz="1400" i="1" dirty="0" smtClean="0"/>
              <a:t>. </a:t>
            </a:r>
            <a:r>
              <a:rPr lang="it-IT" sz="1400" i="1" dirty="0" err="1" smtClean="0"/>
              <a:t>Possible</a:t>
            </a:r>
            <a:r>
              <a:rPr lang="it-IT" sz="1400" i="1" dirty="0" smtClean="0"/>
              <a:t> </a:t>
            </a:r>
            <a:r>
              <a:rPr lang="it-IT" sz="1400" i="1" dirty="0" err="1" smtClean="0"/>
              <a:t>appointment</a:t>
            </a:r>
            <a:r>
              <a:rPr lang="it-IT" sz="1400" i="1" dirty="0" smtClean="0"/>
              <a:t> </a:t>
            </a:r>
            <a:r>
              <a:rPr lang="it-IT" sz="1400" i="1" dirty="0" err="1" smtClean="0"/>
              <a:t>of</a:t>
            </a:r>
            <a:r>
              <a:rPr lang="it-IT" sz="1400" i="1" dirty="0" smtClean="0"/>
              <a:t> a </a:t>
            </a:r>
            <a:r>
              <a:rPr lang="it-IT" sz="1400" i="1" dirty="0" err="1" smtClean="0"/>
              <a:t>judicial</a:t>
            </a:r>
            <a:r>
              <a:rPr lang="it-IT" sz="1400" i="1" dirty="0" smtClean="0"/>
              <a:t> </a:t>
            </a:r>
            <a:r>
              <a:rPr lang="it-IT" sz="1400" i="1" dirty="0" err="1" smtClean="0"/>
              <a:t>administrator</a:t>
            </a:r>
            <a:r>
              <a:rPr lang="it-IT" sz="1400" i="1" dirty="0" smtClean="0"/>
              <a:t>)</a:t>
            </a:r>
            <a:endParaRPr lang="it-IT" i="1" dirty="0"/>
          </a:p>
        </p:txBody>
      </p:sp>
      <p:sp>
        <p:nvSpPr>
          <p:cNvPr id="7" name="CasellaDiTesto 6"/>
          <p:cNvSpPr txBox="1"/>
          <p:nvPr/>
        </p:nvSpPr>
        <p:spPr>
          <a:xfrm>
            <a:off x="4788024" y="4077072"/>
            <a:ext cx="3960440" cy="584775"/>
          </a:xfrm>
          <a:prstGeom prst="rect">
            <a:avLst/>
          </a:prstGeom>
          <a:noFill/>
          <a:ln>
            <a:solidFill>
              <a:schemeClr val="accent1"/>
            </a:solidFill>
          </a:ln>
        </p:spPr>
        <p:txBody>
          <a:bodyPr wrap="square" rtlCol="0">
            <a:spAutoFit/>
          </a:bodyPr>
          <a:lstStyle/>
          <a:p>
            <a:pPr algn="ctr"/>
            <a:r>
              <a:rPr lang="it-IT" b="1" dirty="0" smtClean="0"/>
              <a:t>Sequestro conservativo</a:t>
            </a:r>
          </a:p>
          <a:p>
            <a:pPr algn="ctr"/>
            <a:r>
              <a:rPr lang="it-IT" sz="1400" i="1" dirty="0" smtClean="0"/>
              <a:t>(attachment </a:t>
            </a:r>
            <a:r>
              <a:rPr lang="it-IT" sz="1400" i="1" dirty="0" err="1" smtClean="0"/>
              <a:t>of</a:t>
            </a:r>
            <a:r>
              <a:rPr lang="it-IT" sz="1400" i="1" dirty="0" smtClean="0"/>
              <a:t> </a:t>
            </a:r>
            <a:r>
              <a:rPr lang="it-IT" sz="1400" i="1" dirty="0" err="1" smtClean="0"/>
              <a:t>assets</a:t>
            </a:r>
            <a:r>
              <a:rPr lang="it-IT" sz="1400" i="1" dirty="0" smtClean="0"/>
              <a:t>)</a:t>
            </a:r>
            <a:endParaRPr lang="it-IT" sz="1400" i="1" dirty="0"/>
          </a:p>
        </p:txBody>
      </p:sp>
      <p:sp>
        <p:nvSpPr>
          <p:cNvPr id="8" name="CasellaDiTesto 7"/>
          <p:cNvSpPr txBox="1"/>
          <p:nvPr/>
        </p:nvSpPr>
        <p:spPr>
          <a:xfrm>
            <a:off x="4788024" y="5085184"/>
            <a:ext cx="3960440" cy="1354217"/>
          </a:xfrm>
          <a:prstGeom prst="rect">
            <a:avLst/>
          </a:prstGeom>
          <a:noFill/>
          <a:ln>
            <a:solidFill>
              <a:schemeClr val="accent1"/>
            </a:solidFill>
          </a:ln>
        </p:spPr>
        <p:txBody>
          <a:bodyPr wrap="square" rtlCol="0">
            <a:spAutoFit/>
          </a:bodyPr>
          <a:lstStyle/>
          <a:p>
            <a:pPr algn="just"/>
            <a:r>
              <a:rPr lang="it-IT" dirty="0" smtClean="0"/>
              <a:t>Sequestro finalizzato ad </a:t>
            </a:r>
            <a:r>
              <a:rPr lang="it-IT" u="sng" dirty="0" smtClean="0"/>
              <a:t>evitare il disperdersi delle somme destinate all’erario</a:t>
            </a:r>
            <a:r>
              <a:rPr lang="it-IT" dirty="0" smtClean="0"/>
              <a:t>.</a:t>
            </a:r>
            <a:endParaRPr lang="it-IT" sz="1400" u="sng" dirty="0" smtClean="0"/>
          </a:p>
          <a:p>
            <a:pPr algn="just"/>
            <a:r>
              <a:rPr lang="it-IT" sz="1400" i="1" dirty="0" smtClean="0"/>
              <a:t>(</a:t>
            </a:r>
            <a:r>
              <a:rPr lang="it-IT" sz="1400" i="1" dirty="0" err="1" smtClean="0"/>
              <a:t>Seizure</a:t>
            </a:r>
            <a:r>
              <a:rPr lang="it-IT" sz="1400" i="1" dirty="0" smtClean="0"/>
              <a:t> </a:t>
            </a:r>
            <a:r>
              <a:rPr lang="it-IT" sz="1400" i="1" dirty="0" err="1" smtClean="0"/>
              <a:t>aimed</a:t>
            </a:r>
            <a:r>
              <a:rPr lang="it-IT" sz="1400" i="1" dirty="0" smtClean="0"/>
              <a:t> at </a:t>
            </a:r>
            <a:r>
              <a:rPr lang="it-IT" sz="1400" i="1" dirty="0" err="1" smtClean="0"/>
              <a:t>avoiding</a:t>
            </a:r>
            <a:r>
              <a:rPr lang="it-IT" sz="1400" i="1" dirty="0" smtClean="0"/>
              <a:t> the </a:t>
            </a:r>
            <a:r>
              <a:rPr lang="it-IT" sz="1400" i="1" dirty="0" err="1" smtClean="0"/>
              <a:t>dispersion</a:t>
            </a:r>
            <a:r>
              <a:rPr lang="it-IT" sz="1400" i="1" dirty="0" smtClean="0"/>
              <a:t> </a:t>
            </a:r>
            <a:r>
              <a:rPr lang="it-IT" sz="1400" i="1" dirty="0" err="1" smtClean="0"/>
              <a:t>of</a:t>
            </a:r>
            <a:r>
              <a:rPr lang="it-IT" sz="1400" i="1" dirty="0" smtClean="0"/>
              <a:t> the </a:t>
            </a:r>
            <a:r>
              <a:rPr lang="it-IT" sz="1400" i="1" dirty="0" err="1" smtClean="0"/>
              <a:t>sums</a:t>
            </a:r>
            <a:r>
              <a:rPr lang="it-IT" sz="1400" i="1" dirty="0" smtClean="0"/>
              <a:t> </a:t>
            </a:r>
            <a:r>
              <a:rPr lang="it-IT" sz="1400" i="1" dirty="0" err="1" smtClean="0"/>
              <a:t>destined</a:t>
            </a:r>
            <a:r>
              <a:rPr lang="it-IT" sz="1400" i="1" dirty="0" smtClean="0"/>
              <a:t> </a:t>
            </a:r>
            <a:r>
              <a:rPr lang="it-IT" sz="1400" i="1" dirty="0" err="1" smtClean="0"/>
              <a:t>for</a:t>
            </a:r>
            <a:r>
              <a:rPr lang="it-IT" sz="1400" i="1" dirty="0" smtClean="0"/>
              <a:t> the </a:t>
            </a:r>
            <a:r>
              <a:rPr lang="it-IT" sz="1400" i="1" dirty="0" err="1" smtClean="0"/>
              <a:t>treasury</a:t>
            </a:r>
            <a:r>
              <a:rPr lang="it-IT" sz="1400" i="1" dirty="0" smtClean="0"/>
              <a:t>)</a:t>
            </a:r>
            <a:endParaRPr lang="it-IT" i="1" dirty="0"/>
          </a:p>
        </p:txBody>
      </p:sp>
      <p:cxnSp>
        <p:nvCxnSpPr>
          <p:cNvPr id="10" name="Connettore 2 9"/>
          <p:cNvCxnSpPr>
            <a:stCxn id="4" idx="2"/>
            <a:endCxn id="5" idx="0"/>
          </p:cNvCxnSpPr>
          <p:nvPr/>
        </p:nvCxnSpPr>
        <p:spPr>
          <a:xfrm flipH="1">
            <a:off x="2519772" y="3293695"/>
            <a:ext cx="2376264" cy="78337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Connettore 2 11"/>
          <p:cNvCxnSpPr>
            <a:stCxn id="4" idx="2"/>
            <a:endCxn id="7" idx="0"/>
          </p:cNvCxnSpPr>
          <p:nvPr/>
        </p:nvCxnSpPr>
        <p:spPr>
          <a:xfrm>
            <a:off x="4896036" y="3293695"/>
            <a:ext cx="1872208" cy="78337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ramonto">
  <a:themeElements>
    <a:clrScheme name="Personalizzato 1">
      <a:dk1>
        <a:sysClr val="windowText" lastClr="000000"/>
      </a:dk1>
      <a:lt1>
        <a:sysClr val="window" lastClr="FFFFFF"/>
      </a:lt1>
      <a:dk2>
        <a:srgbClr val="424456"/>
      </a:dk2>
      <a:lt2>
        <a:srgbClr val="DEDEDE"/>
      </a:lt2>
      <a:accent1>
        <a:srgbClr val="53548A"/>
      </a:accent1>
      <a:accent2>
        <a:srgbClr val="78397A"/>
      </a:accent2>
      <a:accent3>
        <a:srgbClr val="A04DA3"/>
      </a:accent3>
      <a:accent4>
        <a:srgbClr val="C4652D"/>
      </a:accent4>
      <a:accent5>
        <a:srgbClr val="8B5D3D"/>
      </a:accent5>
      <a:accent6>
        <a:srgbClr val="5C92B5"/>
      </a:accent6>
      <a:hlink>
        <a:srgbClr val="67AFBD"/>
      </a:hlink>
      <a:folHlink>
        <a:srgbClr val="C2A874"/>
      </a:folHlink>
    </a:clrScheme>
    <a:fontScheme name="Tramonto">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amonto">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1528</TotalTime>
  <Words>666</Words>
  <Application>Microsoft Office PowerPoint</Application>
  <PresentationFormat>Presentazione su schermo (4:3)</PresentationFormat>
  <Paragraphs>75</Paragraphs>
  <Slides>9</Slides>
  <Notes>0</Notes>
  <HiddenSlides>0</HiddenSlides>
  <MMClips>0</MMClips>
  <ScaleCrop>false</ScaleCrop>
  <HeadingPairs>
    <vt:vector size="4" baseType="variant">
      <vt:variant>
        <vt:lpstr>Tema</vt:lpstr>
      </vt:variant>
      <vt:variant>
        <vt:i4>1</vt:i4>
      </vt:variant>
      <vt:variant>
        <vt:lpstr>Titoli diapositive</vt:lpstr>
      </vt:variant>
      <vt:variant>
        <vt:i4>9</vt:i4>
      </vt:variant>
    </vt:vector>
  </HeadingPairs>
  <TitlesOfParts>
    <vt:vector size="10" baseType="lpstr">
      <vt:lpstr>Tramonto</vt:lpstr>
      <vt:lpstr>Misure cautelari / II </vt:lpstr>
      <vt:lpstr>Criteri di scelta</vt:lpstr>
      <vt:lpstr>Procedimento applicativo</vt:lpstr>
      <vt:lpstr>Diapositiva 4</vt:lpstr>
      <vt:lpstr>Sospensione delle misure</vt:lpstr>
      <vt:lpstr>Revoca e sostituzione delle misure</vt:lpstr>
      <vt:lpstr>Durata delle misure</vt:lpstr>
      <vt:lpstr>Impugnazioni</vt:lpstr>
      <vt:lpstr>Misure cautelari reali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Dal societas delinquere non potest al D.Lgs. 231/2001</dc:title>
  <dc:creator>Francesco Trapella</dc:creator>
  <cp:lastModifiedBy>Francesco Trapella</cp:lastModifiedBy>
  <cp:revision>275</cp:revision>
  <dcterms:created xsi:type="dcterms:W3CDTF">2023-02-26T14:53:05Z</dcterms:created>
  <dcterms:modified xsi:type="dcterms:W3CDTF">2023-04-18T07:16:29Z</dcterms:modified>
</cp:coreProperties>
</file>