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B0E5-7A7E-4907-8119-6FC586371B0E}" type="datetimeFigureOut">
              <a:rPr lang="it-IT" smtClean="0"/>
              <a:pPr/>
              <a:t>29/03/2023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55E7A-242A-46F2-8385-C7B60861637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29/03/2023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29/03/2023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29/03/2023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29/03/2023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1988840"/>
            <a:ext cx="8458200" cy="1470025"/>
          </a:xfrm>
        </p:spPr>
        <p:txBody>
          <a:bodyPr>
            <a:normAutofit/>
          </a:bodyPr>
          <a:lstStyle/>
          <a:p>
            <a:pPr algn="just"/>
            <a:r>
              <a:rPr lang="it-IT" dirty="0" err="1" smtClean="0"/>
              <a:t>Introduction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endParaRPr lang="it-IT" dirty="0" smtClean="0"/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188640"/>
            <a:ext cx="2529259" cy="3604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The </a:t>
            </a:r>
            <a:r>
              <a:rPr lang="it-IT" b="1" dirty="0" err="1" smtClean="0"/>
              <a:t>purpose</a:t>
            </a:r>
            <a:r>
              <a:rPr lang="it-IT" b="1" dirty="0" smtClean="0"/>
              <a:t> </a:t>
            </a:r>
            <a:r>
              <a:rPr lang="it-IT" b="1" dirty="0" err="1" smtClean="0"/>
              <a:t>of</a:t>
            </a:r>
            <a:r>
              <a:rPr lang="it-IT" b="1" dirty="0" smtClean="0"/>
              <a:t> the </a:t>
            </a:r>
            <a:r>
              <a:rPr lang="it-IT" b="1" dirty="0" err="1" smtClean="0"/>
              <a:t>comparison</a:t>
            </a:r>
            <a:endParaRPr lang="it-IT" b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2555776" y="2276872"/>
            <a:ext cx="446449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err="1" smtClean="0"/>
              <a:t>Comparison</a:t>
            </a:r>
            <a:endParaRPr lang="it-IT" b="1" cap="small" dirty="0"/>
          </a:p>
        </p:txBody>
      </p:sp>
      <p:cxnSp>
        <p:nvCxnSpPr>
          <p:cNvPr id="6" name="Connettore 2 5"/>
          <p:cNvCxnSpPr/>
          <p:nvPr/>
        </p:nvCxnSpPr>
        <p:spPr>
          <a:xfrm flipH="1">
            <a:off x="4067944" y="2636912"/>
            <a:ext cx="864096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asellaDiTesto 6"/>
          <p:cNvSpPr txBox="1"/>
          <p:nvPr/>
        </p:nvSpPr>
        <p:spPr>
          <a:xfrm>
            <a:off x="611560" y="3789040"/>
            <a:ext cx="3456384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err="1" smtClean="0"/>
              <a:t>We</a:t>
            </a:r>
            <a:r>
              <a:rPr lang="it-IT" dirty="0" smtClean="0"/>
              <a:t> can </a:t>
            </a:r>
            <a:r>
              <a:rPr lang="it-IT" b="1" dirty="0" err="1" smtClean="0"/>
              <a:t>highlight</a:t>
            </a:r>
            <a:r>
              <a:rPr lang="it-IT" b="1" dirty="0" smtClean="0"/>
              <a:t> </a:t>
            </a:r>
            <a:r>
              <a:rPr lang="it-IT" b="1" dirty="0" err="1" smtClean="0"/>
              <a:t>only</a:t>
            </a:r>
            <a:r>
              <a:rPr lang="it-IT" b="1" dirty="0" smtClean="0"/>
              <a:t> the </a:t>
            </a:r>
            <a:r>
              <a:rPr lang="it-IT" b="1" dirty="0" err="1" smtClean="0"/>
              <a:t>differences</a:t>
            </a:r>
            <a:r>
              <a:rPr lang="it-IT" b="1" dirty="0" smtClean="0"/>
              <a:t> </a:t>
            </a:r>
            <a:r>
              <a:rPr lang="it-IT" dirty="0" err="1" smtClean="0"/>
              <a:t>between</a:t>
            </a:r>
            <a:r>
              <a:rPr lang="it-IT" dirty="0" smtClean="0"/>
              <a:t> the </a:t>
            </a:r>
            <a:r>
              <a:rPr lang="it-IT" dirty="0" err="1" smtClean="0"/>
              <a:t>systems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</a:t>
            </a:r>
            <a:r>
              <a:rPr lang="it-IT" b="1" dirty="0" err="1" smtClean="0">
                <a:sym typeface="Wingdings" pitchFamily="2" charset="2"/>
              </a:rPr>
              <a:t>insuperable</a:t>
            </a:r>
            <a:r>
              <a:rPr lang="it-IT" b="1" dirty="0" smtClean="0">
                <a:sym typeface="Wingdings" pitchFamily="2" charset="2"/>
              </a:rPr>
              <a:t> </a:t>
            </a:r>
            <a:r>
              <a:rPr lang="it-IT" b="1" dirty="0" err="1" smtClean="0">
                <a:sym typeface="Wingdings" pitchFamily="2" charset="2"/>
              </a:rPr>
              <a:t>contrast</a:t>
            </a:r>
            <a:r>
              <a:rPr lang="it-IT" dirty="0" smtClean="0">
                <a:sym typeface="Wingdings" pitchFamily="2" charset="2"/>
              </a:rPr>
              <a:t>.</a:t>
            </a:r>
          </a:p>
          <a:p>
            <a:pPr algn="ctr"/>
            <a:r>
              <a:rPr lang="it-IT" dirty="0" smtClean="0">
                <a:sym typeface="Wingdings" pitchFamily="2" charset="2"/>
              </a:rPr>
              <a:t>(</a:t>
            </a:r>
            <a:r>
              <a:rPr lang="it-IT" u="sng" cap="small" dirty="0" err="1" smtClean="0">
                <a:sym typeface="Wingdings" pitchFamily="2" charset="2"/>
              </a:rPr>
              <a:t>Dividing</a:t>
            </a:r>
            <a:r>
              <a:rPr lang="it-IT" u="sng" cap="small" dirty="0" smtClean="0">
                <a:sym typeface="Wingdings" pitchFamily="2" charset="2"/>
              </a:rPr>
              <a:t> </a:t>
            </a:r>
            <a:r>
              <a:rPr lang="it-IT" u="sng" cap="small" dirty="0" err="1" smtClean="0">
                <a:sym typeface="Wingdings" pitchFamily="2" charset="2"/>
              </a:rPr>
              <a:t>comparison</a:t>
            </a:r>
            <a:r>
              <a:rPr lang="it-IT" dirty="0" smtClean="0">
                <a:sym typeface="Wingdings" pitchFamily="2" charset="2"/>
              </a:rPr>
              <a:t>)</a:t>
            </a:r>
            <a:endParaRPr lang="it-IT" dirty="0"/>
          </a:p>
        </p:txBody>
      </p:sp>
      <p:cxnSp>
        <p:nvCxnSpPr>
          <p:cNvPr id="9" name="Connettore 2 8"/>
          <p:cNvCxnSpPr/>
          <p:nvPr/>
        </p:nvCxnSpPr>
        <p:spPr>
          <a:xfrm>
            <a:off x="4932040" y="2636912"/>
            <a:ext cx="792088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5508104" y="3789040"/>
            <a:ext cx="3456384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err="1" smtClean="0"/>
              <a:t>We</a:t>
            </a:r>
            <a:r>
              <a:rPr lang="it-IT" dirty="0" smtClean="0"/>
              <a:t> can </a:t>
            </a:r>
            <a:r>
              <a:rPr lang="it-IT" b="1" dirty="0" err="1" smtClean="0"/>
              <a:t>highlight</a:t>
            </a:r>
            <a:r>
              <a:rPr lang="it-IT" b="1" dirty="0" smtClean="0"/>
              <a:t> the </a:t>
            </a:r>
            <a:r>
              <a:rPr lang="it-IT" b="1" dirty="0" err="1" smtClean="0"/>
              <a:t>similar</a:t>
            </a:r>
            <a:r>
              <a:rPr lang="it-IT" b="1" dirty="0" smtClean="0"/>
              <a:t> </a:t>
            </a:r>
            <a:r>
              <a:rPr lang="it-IT" b="1" dirty="0" err="1" smtClean="0"/>
              <a:t>purpose</a:t>
            </a:r>
            <a:r>
              <a:rPr lang="it-IT" b="1" dirty="0" smtClean="0"/>
              <a:t> and the connection </a:t>
            </a:r>
            <a:r>
              <a:rPr lang="it-IT" dirty="0" err="1" smtClean="0"/>
              <a:t>of</a:t>
            </a:r>
            <a:r>
              <a:rPr lang="it-IT" dirty="0" smtClean="0"/>
              <a:t> the </a:t>
            </a:r>
            <a:r>
              <a:rPr lang="it-IT" dirty="0" err="1" smtClean="0"/>
              <a:t>two</a:t>
            </a:r>
            <a:r>
              <a:rPr lang="it-IT" dirty="0" smtClean="0"/>
              <a:t> </a:t>
            </a:r>
            <a:r>
              <a:rPr lang="it-IT" dirty="0" err="1" smtClean="0"/>
              <a:t>legal</a:t>
            </a:r>
            <a:r>
              <a:rPr lang="it-IT" dirty="0" smtClean="0"/>
              <a:t> </a:t>
            </a:r>
            <a:r>
              <a:rPr lang="it-IT" dirty="0" err="1" smtClean="0"/>
              <a:t>disciplines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</a:t>
            </a:r>
          </a:p>
          <a:p>
            <a:pPr algn="ctr"/>
            <a:r>
              <a:rPr lang="it-IT" dirty="0" smtClean="0">
                <a:sym typeface="Wingdings" pitchFamily="2" charset="2"/>
              </a:rPr>
              <a:t>(</a:t>
            </a:r>
            <a:r>
              <a:rPr lang="it-IT" u="sng" cap="small" dirty="0" err="1" smtClean="0">
                <a:sym typeface="Wingdings" pitchFamily="2" charset="2"/>
              </a:rPr>
              <a:t>Uniting</a:t>
            </a:r>
            <a:r>
              <a:rPr lang="it-IT" u="sng" cap="small" dirty="0" smtClean="0">
                <a:sym typeface="Wingdings" pitchFamily="2" charset="2"/>
              </a:rPr>
              <a:t> </a:t>
            </a:r>
            <a:r>
              <a:rPr lang="it-IT" u="sng" cap="small" dirty="0" err="1" smtClean="0">
                <a:sym typeface="Wingdings" pitchFamily="2" charset="2"/>
              </a:rPr>
              <a:t>comparison</a:t>
            </a:r>
            <a:r>
              <a:rPr lang="it-IT" dirty="0" smtClean="0">
                <a:sym typeface="Wingdings" pitchFamily="2" charset="2"/>
              </a:rPr>
              <a:t>)</a:t>
            </a:r>
            <a:endParaRPr lang="it-I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5371072"/>
            <a:ext cx="1080120" cy="1253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301208"/>
            <a:ext cx="1008112" cy="128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The </a:t>
            </a:r>
            <a:r>
              <a:rPr lang="it-IT" b="1" dirty="0" err="1" smtClean="0"/>
              <a:t>same</a:t>
            </a:r>
            <a:r>
              <a:rPr lang="it-IT" b="1" dirty="0" smtClean="0"/>
              <a:t> </a:t>
            </a:r>
            <a:r>
              <a:rPr lang="it-IT" b="1" dirty="0" err="1" smtClean="0"/>
              <a:t>question</a:t>
            </a:r>
            <a:r>
              <a:rPr lang="it-IT" b="1" dirty="0" smtClean="0"/>
              <a:t> </a:t>
            </a:r>
            <a:r>
              <a:rPr lang="it-IT" b="1" dirty="0" smtClean="0"/>
              <a:t>…</a:t>
            </a:r>
            <a:endParaRPr lang="it-IT" b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276872"/>
            <a:ext cx="842493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err="1" smtClean="0"/>
              <a:t>Is</a:t>
            </a:r>
            <a:r>
              <a:rPr lang="it-IT" dirty="0" smtClean="0"/>
              <a:t> </a:t>
            </a:r>
            <a:r>
              <a:rPr lang="it-IT" dirty="0" err="1" smtClean="0"/>
              <a:t>it</a:t>
            </a:r>
            <a:r>
              <a:rPr lang="it-IT" dirty="0" smtClean="0"/>
              <a:t> </a:t>
            </a:r>
            <a:r>
              <a:rPr lang="it-IT" dirty="0" err="1" smtClean="0"/>
              <a:t>correct</a:t>
            </a:r>
            <a:r>
              <a:rPr lang="it-IT" dirty="0" smtClean="0"/>
              <a:t>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provide</a:t>
            </a:r>
            <a:r>
              <a:rPr lang="it-IT" dirty="0" smtClean="0"/>
              <a:t> </a:t>
            </a:r>
            <a:r>
              <a:rPr lang="it-IT" dirty="0" err="1" smtClean="0"/>
              <a:t>rules</a:t>
            </a:r>
            <a:r>
              <a:rPr lang="it-IT" dirty="0" smtClean="0"/>
              <a:t> on the </a:t>
            </a:r>
            <a:r>
              <a:rPr lang="it-IT" u="sng" dirty="0" err="1" smtClean="0"/>
              <a:t>responsibility</a:t>
            </a:r>
            <a:r>
              <a:rPr lang="it-IT" u="sng" dirty="0" smtClean="0"/>
              <a:t> </a:t>
            </a:r>
            <a:r>
              <a:rPr lang="it-IT" u="sng" dirty="0" err="1" smtClean="0"/>
              <a:t>of</a:t>
            </a:r>
            <a:r>
              <a:rPr lang="it-IT" u="sng" dirty="0" smtClean="0"/>
              <a:t> </a:t>
            </a:r>
            <a:r>
              <a:rPr lang="it-IT" u="sng" dirty="0" err="1" smtClean="0"/>
              <a:t>legal</a:t>
            </a:r>
            <a:r>
              <a:rPr lang="it-IT" u="sng" dirty="0" smtClean="0"/>
              <a:t> </a:t>
            </a:r>
            <a:r>
              <a:rPr lang="it-IT" u="sng" dirty="0" err="1" smtClean="0"/>
              <a:t>persons</a:t>
            </a:r>
            <a:r>
              <a:rPr lang="it-IT" u="sng" dirty="0" smtClean="0"/>
              <a:t> </a:t>
            </a:r>
            <a:r>
              <a:rPr lang="it-IT" u="sng" dirty="0" err="1" smtClean="0"/>
              <a:t>for</a:t>
            </a:r>
            <a:r>
              <a:rPr lang="it-IT" u="sng" dirty="0" smtClean="0"/>
              <a:t> criminal </a:t>
            </a:r>
            <a:r>
              <a:rPr lang="it-IT" u="sng" dirty="0" err="1" smtClean="0"/>
              <a:t>offences</a:t>
            </a:r>
            <a:r>
              <a:rPr lang="it-IT" dirty="0" smtClean="0"/>
              <a:t>?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3068960"/>
            <a:ext cx="842493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/>
              <a:t>Need</a:t>
            </a:r>
            <a:r>
              <a:rPr lang="it-IT" b="1" dirty="0" smtClean="0"/>
              <a:t> common </a:t>
            </a:r>
            <a:r>
              <a:rPr lang="it-IT" b="1" dirty="0" err="1" smtClean="0"/>
              <a:t>to</a:t>
            </a:r>
            <a:r>
              <a:rPr lang="it-IT" b="1" dirty="0" smtClean="0"/>
              <a:t> </a:t>
            </a:r>
            <a:r>
              <a:rPr lang="it-IT" b="1" dirty="0" err="1" smtClean="0"/>
              <a:t>both</a:t>
            </a:r>
            <a:r>
              <a:rPr lang="it-IT" b="1" dirty="0" smtClean="0"/>
              <a:t> </a:t>
            </a:r>
            <a:r>
              <a:rPr lang="it-IT" b="1" dirty="0" err="1" smtClean="0"/>
              <a:t>systems</a:t>
            </a:r>
            <a:r>
              <a:rPr lang="it-IT" dirty="0" smtClean="0"/>
              <a:t> –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prevent</a:t>
            </a:r>
            <a:r>
              <a:rPr lang="it-IT" dirty="0" smtClean="0"/>
              <a:t> the </a:t>
            </a:r>
            <a:r>
              <a:rPr lang="it-IT" dirty="0" err="1" smtClean="0"/>
              <a:t>legal</a:t>
            </a:r>
            <a:r>
              <a:rPr lang="it-IT" dirty="0" smtClean="0"/>
              <a:t> </a:t>
            </a:r>
            <a:r>
              <a:rPr lang="it-IT" dirty="0" err="1" smtClean="0"/>
              <a:t>person</a:t>
            </a:r>
            <a:r>
              <a:rPr lang="it-IT" dirty="0" smtClean="0"/>
              <a:t> </a:t>
            </a:r>
            <a:r>
              <a:rPr lang="it-IT" dirty="0" err="1" smtClean="0"/>
              <a:t>from</a:t>
            </a:r>
            <a:r>
              <a:rPr lang="it-IT" dirty="0" smtClean="0"/>
              <a:t> </a:t>
            </a:r>
            <a:r>
              <a:rPr lang="it-IT" dirty="0" err="1" smtClean="0"/>
              <a:t>being</a:t>
            </a:r>
            <a:r>
              <a:rPr lang="it-IT" dirty="0" smtClean="0"/>
              <a:t> </a:t>
            </a:r>
            <a:r>
              <a:rPr lang="it-IT" dirty="0" err="1" smtClean="0"/>
              <a:t>an</a:t>
            </a:r>
            <a:r>
              <a:rPr lang="it-IT" dirty="0" smtClean="0"/>
              <a:t> </a:t>
            </a:r>
            <a:r>
              <a:rPr lang="it-IT" dirty="0" err="1" smtClean="0"/>
              <a:t>instrument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</a:t>
            </a:r>
            <a:r>
              <a:rPr lang="it-IT" dirty="0" err="1" smtClean="0"/>
              <a:t>impunity</a:t>
            </a:r>
            <a:r>
              <a:rPr lang="it-IT" dirty="0" smtClean="0"/>
              <a:t> </a:t>
            </a:r>
            <a:r>
              <a:rPr lang="it-IT" dirty="0" err="1" smtClean="0"/>
              <a:t>for</a:t>
            </a:r>
            <a:r>
              <a:rPr lang="it-IT" dirty="0" smtClean="0"/>
              <a:t> </a:t>
            </a:r>
            <a:r>
              <a:rPr lang="it-IT" dirty="0" err="1" smtClean="0"/>
              <a:t>those</a:t>
            </a:r>
            <a:r>
              <a:rPr lang="it-IT" dirty="0" smtClean="0"/>
              <a:t> </a:t>
            </a:r>
            <a:r>
              <a:rPr lang="it-IT" dirty="0" err="1" smtClean="0"/>
              <a:t>who</a:t>
            </a:r>
            <a:r>
              <a:rPr lang="it-IT" dirty="0" smtClean="0"/>
              <a:t> </a:t>
            </a:r>
            <a:r>
              <a:rPr lang="it-IT" dirty="0" err="1" smtClean="0"/>
              <a:t>manage</a:t>
            </a:r>
            <a:r>
              <a:rPr lang="it-IT" dirty="0" smtClean="0"/>
              <a:t> </a:t>
            </a:r>
            <a:r>
              <a:rPr lang="it-IT" dirty="0" err="1" smtClean="0"/>
              <a:t>it</a:t>
            </a:r>
            <a:r>
              <a:rPr lang="it-IT" dirty="0" smtClean="0"/>
              <a:t> and </a:t>
            </a:r>
            <a:r>
              <a:rPr lang="it-IT" dirty="0" err="1" smtClean="0"/>
              <a:t>use</a:t>
            </a:r>
            <a:r>
              <a:rPr lang="it-IT" dirty="0" smtClean="0"/>
              <a:t> </a:t>
            </a:r>
            <a:r>
              <a:rPr lang="it-IT" dirty="0" err="1" smtClean="0"/>
              <a:t>it</a:t>
            </a:r>
            <a:r>
              <a:rPr lang="it-IT" dirty="0" smtClean="0"/>
              <a:t> </a:t>
            </a:r>
            <a:r>
              <a:rPr lang="it-IT" dirty="0" err="1" smtClean="0"/>
              <a:t>for</a:t>
            </a:r>
            <a:r>
              <a:rPr lang="it-IT" dirty="0" smtClean="0"/>
              <a:t> </a:t>
            </a:r>
            <a:r>
              <a:rPr lang="it-IT" dirty="0" err="1" smtClean="0"/>
              <a:t>illicit</a:t>
            </a:r>
            <a:r>
              <a:rPr lang="it-IT" dirty="0" smtClean="0"/>
              <a:t> </a:t>
            </a:r>
            <a:r>
              <a:rPr lang="it-IT" dirty="0" err="1" smtClean="0"/>
              <a:t>purposes</a:t>
            </a:r>
            <a:r>
              <a:rPr lang="it-IT" dirty="0" smtClean="0"/>
              <a:t>.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95536" y="3861048"/>
            <a:ext cx="842493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/>
              <a:t>Legacy</a:t>
            </a:r>
            <a:r>
              <a:rPr lang="it-IT" b="1" dirty="0" smtClean="0"/>
              <a:t> </a:t>
            </a:r>
            <a:r>
              <a:rPr lang="it-IT" b="1" dirty="0" err="1" smtClean="0"/>
              <a:t>of</a:t>
            </a:r>
            <a:r>
              <a:rPr lang="it-IT" b="1" dirty="0" smtClean="0"/>
              <a:t> the U.S. system</a:t>
            </a:r>
            <a:r>
              <a:rPr lang="it-IT" dirty="0" smtClean="0"/>
              <a:t> (e.g. </a:t>
            </a:r>
            <a:r>
              <a:rPr lang="it-IT" i="1" dirty="0" smtClean="0"/>
              <a:t>New York </a:t>
            </a:r>
            <a:r>
              <a:rPr lang="it-IT" i="1" dirty="0" err="1" smtClean="0"/>
              <a:t>Central</a:t>
            </a:r>
            <a:r>
              <a:rPr lang="it-IT" i="1" dirty="0" smtClean="0"/>
              <a:t> &amp; </a:t>
            </a:r>
            <a:r>
              <a:rPr lang="it-IT" i="1" dirty="0" err="1" smtClean="0"/>
              <a:t>Huston</a:t>
            </a:r>
            <a:r>
              <a:rPr lang="it-IT" i="1" dirty="0" smtClean="0"/>
              <a:t>  River R.R. vs. </a:t>
            </a:r>
            <a:r>
              <a:rPr lang="it-IT" i="1" dirty="0" err="1" smtClean="0"/>
              <a:t>United</a:t>
            </a:r>
            <a:r>
              <a:rPr lang="it-IT" i="1" dirty="0" smtClean="0"/>
              <a:t> </a:t>
            </a:r>
            <a:r>
              <a:rPr lang="it-IT" i="1" dirty="0" err="1" smtClean="0"/>
              <a:t>States</a:t>
            </a:r>
            <a:r>
              <a:rPr lang="it-IT" dirty="0" smtClean="0"/>
              <a:t> – U.S. </a:t>
            </a:r>
            <a:r>
              <a:rPr lang="it-IT" dirty="0" err="1" smtClean="0"/>
              <a:t>Suprem</a:t>
            </a:r>
            <a:r>
              <a:rPr lang="it-IT" dirty="0" smtClean="0"/>
              <a:t> Court, 1909; </a:t>
            </a:r>
            <a:r>
              <a:rPr lang="it-IT" i="1" dirty="0" err="1" smtClean="0"/>
              <a:t>Interstate</a:t>
            </a:r>
            <a:r>
              <a:rPr lang="it-IT" i="1" dirty="0" smtClean="0"/>
              <a:t> Commercial </a:t>
            </a:r>
            <a:r>
              <a:rPr lang="it-IT" i="1" dirty="0" err="1" smtClean="0"/>
              <a:t>Act</a:t>
            </a:r>
            <a:r>
              <a:rPr lang="it-IT" dirty="0" smtClean="0"/>
              <a:t> (1887), </a:t>
            </a:r>
            <a:r>
              <a:rPr lang="it-IT" i="1" dirty="0" err="1" smtClean="0"/>
              <a:t>Elkins</a:t>
            </a:r>
            <a:r>
              <a:rPr lang="it-IT" i="1" dirty="0" smtClean="0"/>
              <a:t> </a:t>
            </a:r>
            <a:r>
              <a:rPr lang="it-IT" i="1" dirty="0" err="1" smtClean="0"/>
              <a:t>Act</a:t>
            </a:r>
            <a:r>
              <a:rPr lang="it-IT" dirty="0" smtClean="0"/>
              <a:t> (1903),</a:t>
            </a:r>
            <a:r>
              <a:rPr lang="it-IT" i="1" dirty="0" smtClean="0"/>
              <a:t> </a:t>
            </a:r>
            <a:r>
              <a:rPr lang="it-IT" i="1" dirty="0" err="1" smtClean="0"/>
              <a:t>Clayton</a:t>
            </a:r>
            <a:r>
              <a:rPr lang="it-IT" i="1" dirty="0" smtClean="0"/>
              <a:t> Antitrust </a:t>
            </a:r>
            <a:r>
              <a:rPr lang="it-IT" i="1" dirty="0" err="1" smtClean="0"/>
              <a:t>Act</a:t>
            </a:r>
            <a:r>
              <a:rPr lang="it-IT" dirty="0" smtClean="0"/>
              <a:t> (1914</a:t>
            </a:r>
            <a:r>
              <a:rPr lang="it-IT" dirty="0" smtClean="0"/>
              <a:t>)).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395536" y="4941168"/>
            <a:ext cx="842493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/>
              <a:t>Legacy</a:t>
            </a:r>
            <a:r>
              <a:rPr lang="it-IT" b="1" dirty="0" smtClean="0"/>
              <a:t> </a:t>
            </a:r>
            <a:r>
              <a:rPr lang="it-IT" b="1" dirty="0" err="1" smtClean="0"/>
              <a:t>of</a:t>
            </a:r>
            <a:r>
              <a:rPr lang="it-IT" b="1" dirty="0" smtClean="0"/>
              <a:t> the </a:t>
            </a:r>
            <a:r>
              <a:rPr lang="it-IT" b="1" dirty="0" err="1" smtClean="0"/>
              <a:t>Europe</a:t>
            </a:r>
            <a:r>
              <a:rPr lang="it-IT" b="1" dirty="0" smtClean="0"/>
              <a:t> system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err="1" smtClean="0"/>
              <a:t>Council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</a:t>
            </a:r>
            <a:r>
              <a:rPr lang="it-IT" dirty="0" err="1" smtClean="0"/>
              <a:t>Europe</a:t>
            </a:r>
            <a:r>
              <a:rPr lang="it-IT" dirty="0" smtClean="0"/>
              <a:t> </a:t>
            </a:r>
            <a:r>
              <a:rPr lang="it-IT" dirty="0" err="1" smtClean="0"/>
              <a:t>Reccomendations</a:t>
            </a:r>
            <a:r>
              <a:rPr lang="it-IT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EU System (PFI Convention).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… a </a:t>
            </a:r>
            <a:r>
              <a:rPr lang="it-IT" b="1" dirty="0" err="1" smtClean="0"/>
              <a:t>somewhat</a:t>
            </a:r>
            <a:r>
              <a:rPr lang="it-IT" b="1" dirty="0" smtClean="0"/>
              <a:t> </a:t>
            </a:r>
            <a:r>
              <a:rPr lang="it-IT" b="1" dirty="0" err="1" smtClean="0"/>
              <a:t>similar</a:t>
            </a:r>
            <a:r>
              <a:rPr lang="it-IT" b="1" dirty="0" smtClean="0"/>
              <a:t> </a:t>
            </a:r>
            <a:r>
              <a:rPr lang="it-IT" b="1" dirty="0" err="1" smtClean="0"/>
              <a:t>answer</a:t>
            </a:r>
            <a:r>
              <a:rPr lang="it-IT" b="1" dirty="0" smtClean="0"/>
              <a:t> …</a:t>
            </a:r>
            <a:endParaRPr lang="it-IT" b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276872"/>
            <a:ext cx="842493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err="1" smtClean="0"/>
              <a:t>Temporal</a:t>
            </a:r>
            <a:r>
              <a:rPr lang="it-IT" b="1" cap="small" dirty="0" smtClean="0"/>
              <a:t> </a:t>
            </a:r>
            <a:r>
              <a:rPr lang="it-IT" b="1" cap="small" dirty="0" err="1" smtClean="0"/>
              <a:t>similarity</a:t>
            </a:r>
            <a:endParaRPr lang="it-IT" b="1" cap="small" dirty="0" smtClean="0"/>
          </a:p>
          <a:p>
            <a:pPr algn="ctr"/>
            <a:r>
              <a:rPr lang="it-IT" i="1" cap="small" dirty="0" smtClean="0"/>
              <a:t>(</a:t>
            </a:r>
            <a:r>
              <a:rPr lang="it-IT" i="1" dirty="0" smtClean="0"/>
              <a:t>i.e. the moment in </a:t>
            </a:r>
            <a:r>
              <a:rPr lang="it-IT" i="1" dirty="0" err="1" smtClean="0"/>
              <a:t>which</a:t>
            </a:r>
            <a:r>
              <a:rPr lang="it-IT" i="1" dirty="0" smtClean="0"/>
              <a:t> the </a:t>
            </a:r>
            <a:r>
              <a:rPr lang="it-IT" i="1" dirty="0" err="1" smtClean="0"/>
              <a:t>systems</a:t>
            </a:r>
            <a:r>
              <a:rPr lang="it-IT" i="1" dirty="0" smtClean="0"/>
              <a:t> </a:t>
            </a:r>
            <a:r>
              <a:rPr lang="it-IT" i="1" dirty="0" err="1" smtClean="0"/>
              <a:t>have</a:t>
            </a:r>
            <a:r>
              <a:rPr lang="it-IT" i="1" dirty="0" smtClean="0"/>
              <a:t> </a:t>
            </a:r>
            <a:r>
              <a:rPr lang="it-IT" i="1" dirty="0" err="1" smtClean="0"/>
              <a:t>equipped</a:t>
            </a:r>
            <a:r>
              <a:rPr lang="it-IT" i="1" dirty="0" smtClean="0"/>
              <a:t> </a:t>
            </a:r>
            <a:r>
              <a:rPr lang="it-IT" i="1" dirty="0" err="1" smtClean="0"/>
              <a:t>themselves</a:t>
            </a:r>
            <a:r>
              <a:rPr lang="it-IT" i="1" dirty="0" smtClean="0"/>
              <a:t> </a:t>
            </a:r>
            <a:r>
              <a:rPr lang="it-IT" i="1" dirty="0" err="1" smtClean="0"/>
              <a:t>with</a:t>
            </a:r>
            <a:r>
              <a:rPr lang="it-IT" i="1" dirty="0" smtClean="0"/>
              <a:t> a set </a:t>
            </a:r>
            <a:r>
              <a:rPr lang="it-IT" i="1" dirty="0" err="1" smtClean="0"/>
              <a:t>of</a:t>
            </a:r>
            <a:r>
              <a:rPr lang="it-IT" i="1" dirty="0" smtClean="0"/>
              <a:t> </a:t>
            </a:r>
            <a:r>
              <a:rPr lang="it-IT" i="1" dirty="0" err="1" smtClean="0"/>
              <a:t>rules</a:t>
            </a:r>
            <a:r>
              <a:rPr lang="it-IT" i="1" dirty="0" smtClean="0"/>
              <a:t> on the </a:t>
            </a:r>
            <a:r>
              <a:rPr lang="it-IT" i="1" dirty="0" err="1" smtClean="0"/>
              <a:t>legal</a:t>
            </a:r>
            <a:r>
              <a:rPr lang="it-IT" i="1" dirty="0" smtClean="0"/>
              <a:t> </a:t>
            </a:r>
            <a:r>
              <a:rPr lang="it-IT" i="1" dirty="0" err="1" smtClean="0"/>
              <a:t>persons</a:t>
            </a:r>
            <a:r>
              <a:rPr lang="it-IT" i="1" dirty="0" smtClean="0"/>
              <a:t> </a:t>
            </a:r>
            <a:r>
              <a:rPr lang="it-IT" i="1" dirty="0" err="1" smtClean="0"/>
              <a:t>responsibility</a:t>
            </a:r>
            <a:r>
              <a:rPr lang="it-IT" i="1" dirty="0" smtClean="0"/>
              <a:t>)</a:t>
            </a:r>
            <a:endParaRPr lang="it-IT" i="1" cap="small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4293096"/>
            <a:ext cx="360040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Italy</a:t>
            </a:r>
          </a:p>
          <a:p>
            <a:pPr algn="ctr"/>
            <a:r>
              <a:rPr lang="it-IT" cap="small" dirty="0" smtClean="0"/>
              <a:t>L</a:t>
            </a:r>
            <a:r>
              <a:rPr lang="it-IT" dirty="0" smtClean="0"/>
              <a:t>egislative </a:t>
            </a:r>
            <a:r>
              <a:rPr lang="it-IT" dirty="0" err="1" smtClean="0"/>
              <a:t>Decree</a:t>
            </a:r>
            <a:r>
              <a:rPr lang="it-IT" dirty="0" smtClean="0"/>
              <a:t> no. 231/</a:t>
            </a:r>
            <a:r>
              <a:rPr lang="it-IT" b="1" dirty="0" smtClean="0"/>
              <a:t>2001</a:t>
            </a:r>
            <a:endParaRPr lang="it-IT" b="1" cap="small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5148064" y="4293096"/>
            <a:ext cx="360040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err="1" smtClean="0"/>
              <a:t>Croatia</a:t>
            </a:r>
            <a:endParaRPr lang="it-IT" b="1" cap="small" dirty="0" smtClean="0"/>
          </a:p>
          <a:p>
            <a:pPr algn="ctr"/>
            <a:r>
              <a:rPr lang="it-IT" dirty="0" err="1" smtClean="0"/>
              <a:t>Law</a:t>
            </a:r>
            <a:r>
              <a:rPr lang="it-IT" dirty="0" smtClean="0"/>
              <a:t> no. 151/</a:t>
            </a:r>
            <a:r>
              <a:rPr lang="it-IT" b="1" dirty="0" smtClean="0"/>
              <a:t>2003</a:t>
            </a:r>
            <a:endParaRPr lang="it-IT" b="1" dirty="0"/>
          </a:p>
        </p:txBody>
      </p:sp>
      <p:cxnSp>
        <p:nvCxnSpPr>
          <p:cNvPr id="8" name="Connettore 2 7"/>
          <p:cNvCxnSpPr>
            <a:stCxn id="4" idx="2"/>
            <a:endCxn id="5" idx="0"/>
          </p:cNvCxnSpPr>
          <p:nvPr/>
        </p:nvCxnSpPr>
        <p:spPr>
          <a:xfrm flipH="1">
            <a:off x="2195736" y="3200202"/>
            <a:ext cx="2412268" cy="10928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2 9"/>
          <p:cNvCxnSpPr>
            <a:stCxn id="4" idx="2"/>
            <a:endCxn id="6" idx="0"/>
          </p:cNvCxnSpPr>
          <p:nvPr/>
        </p:nvCxnSpPr>
        <p:spPr>
          <a:xfrm>
            <a:off x="4608004" y="3200202"/>
            <a:ext cx="2340260" cy="10928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… </a:t>
            </a:r>
            <a:r>
              <a:rPr lang="it-IT" b="1" dirty="0" err="1" smtClean="0"/>
              <a:t>with</a:t>
            </a:r>
            <a:r>
              <a:rPr lang="it-IT" b="1" dirty="0" smtClean="0"/>
              <a:t> some </a:t>
            </a:r>
            <a:r>
              <a:rPr lang="it-IT" b="1" dirty="0" err="1" smtClean="0"/>
              <a:t>differences</a:t>
            </a:r>
            <a:endParaRPr lang="it-IT" b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23528" y="2204864"/>
            <a:ext cx="3816424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smtClean="0"/>
              <a:t>Italy – Art. 1 </a:t>
            </a:r>
            <a:r>
              <a:rPr lang="it-IT" b="1" cap="small" dirty="0" err="1" smtClean="0"/>
              <a:t>Legis</a:t>
            </a:r>
            <a:r>
              <a:rPr lang="it-IT" b="1" cap="small" dirty="0" smtClean="0"/>
              <a:t>. </a:t>
            </a:r>
            <a:r>
              <a:rPr lang="it-IT" b="1" cap="small" dirty="0" err="1" smtClean="0"/>
              <a:t>Decree</a:t>
            </a:r>
            <a:r>
              <a:rPr lang="it-IT" b="1" cap="small" dirty="0" smtClean="0"/>
              <a:t>. no. 231/2001.</a:t>
            </a:r>
          </a:p>
          <a:p>
            <a:pPr algn="just"/>
            <a:r>
              <a:rPr lang="it-IT" dirty="0" err="1" smtClean="0"/>
              <a:t>Entities</a:t>
            </a:r>
            <a:r>
              <a:rPr lang="it-IT" dirty="0" smtClean="0"/>
              <a:t>’ </a:t>
            </a:r>
            <a:r>
              <a:rPr lang="it-IT" dirty="0" err="1" smtClean="0"/>
              <a:t>liability</a:t>
            </a:r>
            <a:r>
              <a:rPr lang="it-IT" dirty="0" smtClean="0"/>
              <a:t> </a:t>
            </a:r>
            <a:r>
              <a:rPr lang="it-IT" dirty="0" err="1" smtClean="0"/>
              <a:t>for</a:t>
            </a:r>
            <a:r>
              <a:rPr lang="it-IT" dirty="0" smtClean="0"/>
              <a:t> </a:t>
            </a:r>
            <a:r>
              <a:rPr lang="it-IT" u="sng" dirty="0" err="1" smtClean="0"/>
              <a:t>unlawful</a:t>
            </a:r>
            <a:r>
              <a:rPr lang="it-IT" u="sng" dirty="0" smtClean="0"/>
              <a:t> </a:t>
            </a:r>
            <a:r>
              <a:rPr lang="it-IT" u="sng" dirty="0" err="1" smtClean="0"/>
              <a:t>administrative</a:t>
            </a:r>
            <a:r>
              <a:rPr lang="it-IT" u="sng" dirty="0" smtClean="0"/>
              <a:t> </a:t>
            </a:r>
            <a:r>
              <a:rPr lang="it-IT" u="sng" dirty="0" err="1" smtClean="0"/>
              <a:t>acts</a:t>
            </a:r>
            <a:r>
              <a:rPr lang="it-IT" dirty="0" smtClean="0"/>
              <a:t> </a:t>
            </a:r>
            <a:r>
              <a:rPr lang="it-IT" dirty="0" err="1" smtClean="0"/>
              <a:t>relating</a:t>
            </a:r>
            <a:r>
              <a:rPr lang="it-IT" dirty="0" smtClean="0"/>
              <a:t>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offences</a:t>
            </a:r>
            <a:r>
              <a:rPr lang="it-IT" dirty="0" smtClean="0"/>
              <a:t>.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499992" y="2204864"/>
            <a:ext cx="4176464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cap="small" dirty="0" err="1" smtClean="0"/>
              <a:t>Croatia</a:t>
            </a:r>
            <a:r>
              <a:rPr lang="it-IT" b="1" cap="small" dirty="0" smtClean="0"/>
              <a:t> – Art. 1 </a:t>
            </a:r>
            <a:r>
              <a:rPr lang="it-IT" b="1" cap="small" dirty="0" err="1" smtClean="0"/>
              <a:t>Law</a:t>
            </a:r>
            <a:r>
              <a:rPr lang="it-IT" b="1" cap="small" dirty="0" smtClean="0"/>
              <a:t> no. 151/2003</a:t>
            </a:r>
          </a:p>
          <a:p>
            <a:pPr algn="just"/>
            <a:r>
              <a:rPr lang="it-IT" dirty="0" err="1" smtClean="0"/>
              <a:t>Prerequisites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punishability, punitive </a:t>
            </a:r>
            <a:r>
              <a:rPr lang="it-IT" dirty="0" err="1" smtClean="0"/>
              <a:t>measures</a:t>
            </a:r>
            <a:r>
              <a:rPr lang="it-IT" dirty="0" smtClean="0"/>
              <a:t> and criminal </a:t>
            </a:r>
            <a:r>
              <a:rPr lang="it-IT" dirty="0" err="1" smtClean="0"/>
              <a:t>proceedings</a:t>
            </a:r>
            <a:r>
              <a:rPr lang="it-IT" dirty="0" smtClean="0"/>
              <a:t> </a:t>
            </a:r>
            <a:r>
              <a:rPr lang="it-IT" dirty="0" err="1" smtClean="0"/>
              <a:t>for</a:t>
            </a:r>
            <a:r>
              <a:rPr lang="it-IT" dirty="0" smtClean="0"/>
              <a:t> </a:t>
            </a:r>
            <a:r>
              <a:rPr lang="it-IT" u="sng" dirty="0" smtClean="0"/>
              <a:t>criminal </a:t>
            </a:r>
            <a:r>
              <a:rPr lang="it-IT" u="sng" dirty="0" err="1" smtClean="0"/>
              <a:t>offences</a:t>
            </a:r>
            <a:r>
              <a:rPr lang="it-IT" u="sng" dirty="0" smtClean="0"/>
              <a:t> </a:t>
            </a:r>
            <a:r>
              <a:rPr lang="it-IT" u="sng" dirty="0" err="1" smtClean="0"/>
              <a:t>of</a:t>
            </a:r>
            <a:r>
              <a:rPr lang="it-IT" u="sng" dirty="0" smtClean="0"/>
              <a:t> </a:t>
            </a:r>
            <a:r>
              <a:rPr lang="it-IT" u="sng" dirty="0" err="1" smtClean="0"/>
              <a:t>legal</a:t>
            </a:r>
            <a:r>
              <a:rPr lang="it-IT" u="sng" dirty="0" smtClean="0"/>
              <a:t> </a:t>
            </a:r>
            <a:r>
              <a:rPr lang="it-IT" u="sng" dirty="0" err="1" smtClean="0"/>
              <a:t>entities</a:t>
            </a:r>
            <a:r>
              <a:rPr lang="it-IT" dirty="0" smtClean="0"/>
              <a:t>.</a:t>
            </a:r>
            <a:endParaRPr lang="it-IT" dirty="0"/>
          </a:p>
        </p:txBody>
      </p:sp>
      <p:cxnSp>
        <p:nvCxnSpPr>
          <p:cNvPr id="7" name="Connettore 2 6"/>
          <p:cNvCxnSpPr>
            <a:stCxn id="4" idx="2"/>
          </p:cNvCxnSpPr>
          <p:nvPr/>
        </p:nvCxnSpPr>
        <p:spPr>
          <a:xfrm flipH="1">
            <a:off x="2195736" y="3682192"/>
            <a:ext cx="0" cy="2508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323528" y="3933056"/>
            <a:ext cx="3816424" cy="2862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err="1" smtClean="0"/>
              <a:t>Problem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</a:t>
            </a:r>
            <a:r>
              <a:rPr lang="it-IT" i="1" dirty="0" err="1" smtClean="0"/>
              <a:t>societas</a:t>
            </a:r>
            <a:r>
              <a:rPr lang="it-IT" i="1" dirty="0" smtClean="0"/>
              <a:t> delinquere non </a:t>
            </a:r>
            <a:r>
              <a:rPr lang="it-IT" i="1" dirty="0" err="1" smtClean="0"/>
              <a:t>potest</a:t>
            </a:r>
            <a:r>
              <a:rPr lang="it-IT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err="1" smtClean="0"/>
              <a:t>Article</a:t>
            </a:r>
            <a:r>
              <a:rPr lang="it-IT" dirty="0" smtClean="0"/>
              <a:t> 27 </a:t>
            </a:r>
            <a:r>
              <a:rPr lang="it-IT" dirty="0" err="1" smtClean="0"/>
              <a:t>Italian</a:t>
            </a:r>
            <a:r>
              <a:rPr lang="it-IT" dirty="0" smtClean="0"/>
              <a:t> </a:t>
            </a:r>
            <a:r>
              <a:rPr lang="it-IT" dirty="0" err="1" smtClean="0"/>
              <a:t>Constitution</a:t>
            </a:r>
            <a:r>
              <a:rPr lang="it-IT" dirty="0" smtClean="0"/>
              <a:t> (</a:t>
            </a:r>
            <a:r>
              <a:rPr lang="it-IT" u="sng" dirty="0" err="1" smtClean="0"/>
              <a:t>individual</a:t>
            </a:r>
            <a:r>
              <a:rPr lang="it-IT" u="sng" dirty="0" smtClean="0"/>
              <a:t> criminal </a:t>
            </a:r>
            <a:r>
              <a:rPr lang="it-IT" u="sng" dirty="0" err="1" smtClean="0"/>
              <a:t>responsibility</a:t>
            </a:r>
            <a:r>
              <a:rPr lang="it-IT" dirty="0" smtClean="0"/>
              <a:t>);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err="1" smtClean="0"/>
              <a:t>Rules</a:t>
            </a:r>
            <a:r>
              <a:rPr lang="it-IT" dirty="0" smtClean="0"/>
              <a:t>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attribute</a:t>
            </a:r>
            <a:r>
              <a:rPr lang="it-IT" dirty="0" smtClean="0"/>
              <a:t>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entity</a:t>
            </a:r>
            <a:r>
              <a:rPr lang="it-IT" dirty="0" smtClean="0"/>
              <a:t> the </a:t>
            </a:r>
            <a:r>
              <a:rPr lang="it-IT" dirty="0" err="1" smtClean="0"/>
              <a:t>unlawful</a:t>
            </a:r>
            <a:r>
              <a:rPr lang="it-IT" dirty="0" smtClean="0"/>
              <a:t> </a:t>
            </a:r>
            <a:r>
              <a:rPr lang="it-IT" dirty="0" err="1" smtClean="0"/>
              <a:t>act</a:t>
            </a:r>
            <a:r>
              <a:rPr lang="it-IT" dirty="0" smtClean="0"/>
              <a:t> (</a:t>
            </a:r>
            <a:r>
              <a:rPr lang="it-IT" dirty="0" err="1" smtClean="0"/>
              <a:t>crimes</a:t>
            </a:r>
            <a:r>
              <a:rPr lang="it-IT" dirty="0" smtClean="0"/>
              <a:t> </a:t>
            </a:r>
            <a:r>
              <a:rPr lang="it-IT" dirty="0" err="1" smtClean="0"/>
              <a:t>committed</a:t>
            </a:r>
            <a:r>
              <a:rPr lang="it-IT" dirty="0" smtClean="0"/>
              <a:t> in </a:t>
            </a:r>
            <a:r>
              <a:rPr lang="it-IT" dirty="0" err="1" smtClean="0"/>
              <a:t>its</a:t>
            </a:r>
            <a:r>
              <a:rPr lang="it-IT" dirty="0" smtClean="0"/>
              <a:t> </a:t>
            </a:r>
            <a:r>
              <a:rPr lang="it-IT" u="sng" dirty="0" smtClean="0"/>
              <a:t>interest</a:t>
            </a:r>
            <a:r>
              <a:rPr lang="it-IT" dirty="0" smtClean="0"/>
              <a:t> and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its</a:t>
            </a:r>
            <a:r>
              <a:rPr lang="it-IT" dirty="0" smtClean="0"/>
              <a:t> </a:t>
            </a:r>
            <a:r>
              <a:rPr lang="it-IT" u="sng" dirty="0" err="1" smtClean="0"/>
              <a:t>advantage</a:t>
            </a:r>
            <a:r>
              <a:rPr lang="it-IT" dirty="0" smtClean="0"/>
              <a:t>; </a:t>
            </a:r>
            <a:r>
              <a:rPr lang="it-IT" dirty="0" err="1" smtClean="0"/>
              <a:t>it</a:t>
            </a:r>
            <a:r>
              <a:rPr lang="it-IT" dirty="0" smtClean="0"/>
              <a:t> </a:t>
            </a:r>
            <a:r>
              <a:rPr lang="it-IT" dirty="0" err="1" smtClean="0"/>
              <a:t>didn</a:t>
            </a:r>
            <a:r>
              <a:rPr lang="it-IT" dirty="0" smtClean="0"/>
              <a:t>’t </a:t>
            </a:r>
            <a:r>
              <a:rPr lang="it-IT" dirty="0" err="1" smtClean="0"/>
              <a:t>have</a:t>
            </a:r>
            <a:r>
              <a:rPr lang="it-IT" dirty="0" smtClean="0"/>
              <a:t> a </a:t>
            </a:r>
            <a:r>
              <a:rPr lang="it-IT" u="sng" dirty="0" smtClean="0"/>
              <a:t>OMM strong </a:t>
            </a:r>
            <a:r>
              <a:rPr lang="it-IT" u="sng" dirty="0" err="1" smtClean="0"/>
              <a:t>enough</a:t>
            </a:r>
            <a:r>
              <a:rPr lang="it-IT" u="sng" dirty="0" smtClean="0"/>
              <a:t> </a:t>
            </a:r>
            <a:r>
              <a:rPr lang="it-IT" u="sng" dirty="0" err="1" smtClean="0"/>
              <a:t>to</a:t>
            </a:r>
            <a:r>
              <a:rPr lang="it-IT" u="sng" dirty="0" smtClean="0"/>
              <a:t> </a:t>
            </a:r>
            <a:r>
              <a:rPr lang="it-IT" u="sng" dirty="0" err="1" smtClean="0"/>
              <a:t>avoid</a:t>
            </a:r>
            <a:r>
              <a:rPr lang="it-IT" u="sng" dirty="0" smtClean="0"/>
              <a:t> the crime</a:t>
            </a:r>
            <a:r>
              <a:rPr lang="it-IT" dirty="0" smtClean="0"/>
              <a:t>; </a:t>
            </a:r>
            <a:r>
              <a:rPr lang="it-IT" u="sng" dirty="0" err="1" smtClean="0"/>
              <a:t>lack</a:t>
            </a:r>
            <a:r>
              <a:rPr lang="it-IT" u="sng" dirty="0" smtClean="0"/>
              <a:t> </a:t>
            </a:r>
            <a:r>
              <a:rPr lang="it-IT" u="sng" dirty="0" err="1" smtClean="0"/>
              <a:t>of</a:t>
            </a:r>
            <a:r>
              <a:rPr lang="it-IT" u="sng" dirty="0" smtClean="0"/>
              <a:t> </a:t>
            </a:r>
            <a:r>
              <a:rPr lang="it-IT" u="sng" dirty="0" err="1" smtClean="0"/>
              <a:t>control</a:t>
            </a:r>
            <a:r>
              <a:rPr lang="it-IT" u="sng" dirty="0" smtClean="0"/>
              <a:t> </a:t>
            </a:r>
            <a:r>
              <a:rPr lang="it-IT" u="sng" dirty="0" err="1" smtClean="0"/>
              <a:t>tools</a:t>
            </a:r>
            <a:r>
              <a:rPr lang="it-IT" dirty="0" smtClean="0"/>
              <a:t>).</a:t>
            </a:r>
            <a:endParaRPr lang="it-IT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4499992" y="4221088"/>
            <a:ext cx="417646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5 </a:t>
            </a:r>
            <a:r>
              <a:rPr lang="it-IT" b="1" dirty="0" err="1" smtClean="0"/>
              <a:t>Law</a:t>
            </a:r>
            <a:r>
              <a:rPr lang="it-IT" b="1" dirty="0" smtClean="0"/>
              <a:t> </a:t>
            </a:r>
            <a:r>
              <a:rPr lang="it-IT" b="1" dirty="0" smtClean="0"/>
              <a:t>no. 151/2003</a:t>
            </a:r>
            <a:r>
              <a:rPr lang="it-IT" dirty="0" smtClean="0"/>
              <a:t> – </a:t>
            </a:r>
            <a:r>
              <a:rPr lang="en-GB" dirty="0" smtClean="0"/>
              <a:t>Responsibility </a:t>
            </a:r>
            <a:r>
              <a:rPr lang="en-GB" dirty="0" smtClean="0"/>
              <a:t>of legal person </a:t>
            </a:r>
            <a:r>
              <a:rPr lang="en-GB" u="sng" dirty="0" smtClean="0"/>
              <a:t>is based on the guilt of the responsible person</a:t>
            </a:r>
            <a:r>
              <a:rPr lang="en-GB" dirty="0" smtClean="0"/>
              <a:t>. </a:t>
            </a:r>
            <a:endParaRPr lang="it-IT" b="1" dirty="0"/>
          </a:p>
        </p:txBody>
      </p:sp>
      <p:cxnSp>
        <p:nvCxnSpPr>
          <p:cNvPr id="13" name="Connettore 2 12"/>
          <p:cNvCxnSpPr>
            <a:stCxn id="5" idx="2"/>
            <a:endCxn id="11" idx="0"/>
          </p:cNvCxnSpPr>
          <p:nvPr/>
        </p:nvCxnSpPr>
        <p:spPr>
          <a:xfrm>
            <a:off x="6588224" y="3682192"/>
            <a:ext cx="0" cy="5388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splosione 1 13"/>
          <p:cNvSpPr/>
          <p:nvPr/>
        </p:nvSpPr>
        <p:spPr>
          <a:xfrm>
            <a:off x="5004048" y="5229200"/>
            <a:ext cx="3528392" cy="16288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b="1" dirty="0" smtClean="0"/>
              <a:t>CRIMINAL</a:t>
            </a:r>
            <a:r>
              <a:rPr lang="it-IT" sz="1400" dirty="0" smtClean="0"/>
              <a:t> </a:t>
            </a:r>
            <a:r>
              <a:rPr lang="it-IT" sz="1400" dirty="0" err="1" smtClean="0"/>
              <a:t>VS</a:t>
            </a:r>
            <a:r>
              <a:rPr lang="it-IT" sz="1400" dirty="0" smtClean="0"/>
              <a:t>. </a:t>
            </a:r>
            <a:r>
              <a:rPr lang="it-IT" sz="1400" b="1" dirty="0" smtClean="0"/>
              <a:t>ADMNISTRATIVE </a:t>
            </a:r>
            <a:r>
              <a:rPr lang="it-IT" sz="1400" dirty="0" smtClean="0"/>
              <a:t>RESPONSIBILITY</a:t>
            </a:r>
            <a:endParaRPr lang="it-IT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1195</TotalTime>
  <Words>347</Words>
  <Application>Microsoft Office PowerPoint</Application>
  <PresentationFormat>Presentazione su schermo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6" baseType="lpstr">
      <vt:lpstr>Tramonto</vt:lpstr>
      <vt:lpstr>Introduction </vt:lpstr>
      <vt:lpstr>The purpose of the comparison</vt:lpstr>
      <vt:lpstr>The same question …</vt:lpstr>
      <vt:lpstr>… a somewhat similar answer …</vt:lpstr>
      <vt:lpstr>… with some differences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215</cp:revision>
  <dcterms:created xsi:type="dcterms:W3CDTF">2023-02-26T14:53:05Z</dcterms:created>
  <dcterms:modified xsi:type="dcterms:W3CDTF">2023-03-29T08:52:26Z</dcterms:modified>
</cp:coreProperties>
</file>