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2190413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8C7ED-290D-4D8D-9A36-402EF7CE85CA}" type="datetimeFigureOut">
              <a:rPr lang="it-IT" smtClean="0"/>
              <a:pPr/>
              <a:t>18/03/2024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C8ADD-3B18-4E5B-ABF1-FEE4261BA229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18/03/2024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18/03/2024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18/03/2024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12695" y="1600201"/>
            <a:ext cx="721054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226413" y="1600201"/>
            <a:ext cx="721266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18/03/2024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18/03/2024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18/03/2024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18/03/2024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18/03/2024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18/03/2024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18/03/2024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11784067" y="274639"/>
            <a:ext cx="3655008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12694" y="274639"/>
            <a:ext cx="10768198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18/03/2024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52B31-2836-4882-A3DD-BF4E5C353BC2}" type="datetimeFigureOut">
              <a:rPr lang="it-IT" smtClean="0"/>
              <a:pPr/>
              <a:t>18/03/2024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="" xmlns:a16="http://schemas.microsoft.com/office/drawing/2014/main" id="{6608E192-2EF0-433A-8024-67F22F041EB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428" y="-1600"/>
            <a:ext cx="1374799" cy="137479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AB1E116B-F72E-4E11-A62D-AAE26B8D4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2558" y="2132856"/>
            <a:ext cx="10361851" cy="1470025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2060"/>
                </a:solidFill>
              </a:rPr>
              <a:t>Il </a:t>
            </a:r>
            <a:r>
              <a:rPr lang="en-US" dirty="0" err="1" smtClean="0">
                <a:solidFill>
                  <a:srgbClr val="002060"/>
                </a:solidFill>
              </a:rPr>
              <a:t>procedimento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agli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enti</a:t>
            </a:r>
            <a:r>
              <a:rPr lang="en-US" dirty="0" smtClean="0">
                <a:solidFill>
                  <a:srgbClr val="002060"/>
                </a:solidFill>
              </a:rPr>
              <a:t>. </a:t>
            </a:r>
            <a:br>
              <a:rPr lang="en-US" dirty="0" smtClean="0">
                <a:solidFill>
                  <a:srgbClr val="002060"/>
                </a:solidFill>
              </a:rPr>
            </a:br>
            <a:r>
              <a:rPr lang="en-US" dirty="0" err="1" smtClean="0">
                <a:solidFill>
                  <a:srgbClr val="002060"/>
                </a:solidFill>
              </a:rPr>
              <a:t>Profili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di</a:t>
            </a:r>
            <a:r>
              <a:rPr lang="en-US" dirty="0" smtClean="0">
                <a:solidFill>
                  <a:srgbClr val="002060"/>
                </a:solidFill>
              </a:rPr>
              <a:t> “parte </a:t>
            </a:r>
            <a:r>
              <a:rPr lang="en-US" dirty="0" err="1" smtClean="0">
                <a:solidFill>
                  <a:srgbClr val="002060"/>
                </a:solidFill>
              </a:rPr>
              <a:t>statica</a:t>
            </a:r>
            <a:r>
              <a:rPr lang="en-US" dirty="0" smtClean="0">
                <a:solidFill>
                  <a:srgbClr val="002060"/>
                </a:solidFill>
              </a:rPr>
              <a:t>”</a:t>
            </a:r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6" name="Picture 17">
            <a:extLst>
              <a:ext uri="{FF2B5EF4-FFF2-40B4-BE49-F238E27FC236}">
                <a16:creationId xmlns="" xmlns:a16="http://schemas.microsoft.com/office/drawing/2014/main" id="{33BBE889-19EA-4438-B198-2A37F5DAF28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501221" y="-1600"/>
            <a:ext cx="1900859" cy="6858000"/>
          </a:xfrm>
          <a:prstGeom prst="rect">
            <a:avLst/>
          </a:prstGeom>
        </p:spPr>
      </p:pic>
      <p:cxnSp>
        <p:nvCxnSpPr>
          <p:cNvPr id="7" name="Straight Connector 12">
            <a:extLst>
              <a:ext uri="{FF2B5EF4-FFF2-40B4-BE49-F238E27FC236}">
                <a16:creationId xmlns="" xmlns:a16="http://schemas.microsoft.com/office/drawing/2014/main" id="{4E844D55-2498-485F-A068-303F614D4BAE}"/>
              </a:ext>
            </a:extLst>
          </p:cNvPr>
          <p:cNvCxnSpPr>
            <a:cxnSpLocks/>
          </p:cNvCxnSpPr>
          <p:nvPr/>
        </p:nvCxnSpPr>
        <p:spPr>
          <a:xfrm>
            <a:off x="331734" y="5140302"/>
            <a:ext cx="10181181" cy="0"/>
          </a:xfrm>
          <a:prstGeom prst="line">
            <a:avLst/>
          </a:prstGeom>
          <a:ln w="38100">
            <a:solidFill>
              <a:srgbClr val="8FAA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8">
            <a:extLst>
              <a:ext uri="{FF2B5EF4-FFF2-40B4-BE49-F238E27FC236}">
                <a16:creationId xmlns="" xmlns:a16="http://schemas.microsoft.com/office/drawing/2014/main" id="{7597A951-F3AF-4358-BBAF-F5E6C9E47139}"/>
              </a:ext>
            </a:extLst>
          </p:cNvPr>
          <p:cNvCxnSpPr>
            <a:cxnSpLocks/>
          </p:cNvCxnSpPr>
          <p:nvPr/>
        </p:nvCxnSpPr>
        <p:spPr>
          <a:xfrm>
            <a:off x="331734" y="6527142"/>
            <a:ext cx="1018118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3879669" y="4702628"/>
            <a:ext cx="4329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Mercoledì 20 </a:t>
            </a:r>
            <a:r>
              <a:rPr lang="it-IT" dirty="0" smtClean="0"/>
              <a:t>marzo 2024, ore </a:t>
            </a:r>
            <a:r>
              <a:rPr lang="it-IT" dirty="0" smtClean="0"/>
              <a:t>16.00 </a:t>
            </a:r>
            <a:r>
              <a:rPr lang="it-IT" dirty="0" smtClean="0"/>
              <a:t>– </a:t>
            </a:r>
            <a:r>
              <a:rPr lang="it-IT" dirty="0" smtClean="0"/>
              <a:t>18.00</a:t>
            </a:r>
            <a:endParaRPr lang="it-IT" dirty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xmlns="" id="{8C0D0ED9-22F7-4699-AF14-D3C3BA0CA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1" y="5140302"/>
            <a:ext cx="10133616" cy="1374798"/>
          </a:xfrm>
        </p:spPr>
        <p:txBody>
          <a:bodyPr>
            <a:normAutofit lnSpcReduction="10000"/>
          </a:bodyPr>
          <a:lstStyle/>
          <a:p>
            <a:endParaRPr lang="en-US" sz="1800" dirty="0">
              <a:solidFill>
                <a:schemeClr val="tx2"/>
              </a:solidFill>
            </a:endParaRPr>
          </a:p>
          <a:p>
            <a:pPr algn="r"/>
            <a:r>
              <a:rPr lang="en-GB" sz="2000" dirty="0" smtClean="0">
                <a:solidFill>
                  <a:schemeClr val="tx2"/>
                </a:solidFill>
              </a:rPr>
              <a:t>Francesco Trapella</a:t>
            </a:r>
            <a:endParaRPr lang="en-GB" sz="2000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Modelli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organizzativi</a:t>
            </a:r>
            <a:r>
              <a:rPr lang="en-GB" sz="2000" b="1" dirty="0" smtClean="0">
                <a:solidFill>
                  <a:schemeClr val="tx2"/>
                </a:solidFill>
              </a:rPr>
              <a:t> e </a:t>
            </a:r>
            <a:r>
              <a:rPr lang="en-GB" sz="2000" b="1" dirty="0" err="1" smtClean="0">
                <a:solidFill>
                  <a:schemeClr val="tx2"/>
                </a:solidFill>
              </a:rPr>
              <a:t>responsabilità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d’impresa</a:t>
            </a:r>
            <a:r>
              <a:rPr lang="en-GB" sz="2000" b="1" dirty="0" smtClean="0">
                <a:solidFill>
                  <a:schemeClr val="tx2"/>
                </a:solidFill>
              </a:rPr>
              <a:t>/B</a:t>
            </a:r>
            <a:endParaRPr lang="en-GB" sz="2000" b="1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Lezione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smtClean="0">
                <a:solidFill>
                  <a:schemeClr val="tx2"/>
                </a:solidFill>
              </a:rPr>
              <a:t>7</a:t>
            </a:r>
            <a:endParaRPr lang="en-GB" sz="2000" b="1" dirty="0">
              <a:solidFill>
                <a:schemeClr val="tx2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19542" y="260648"/>
            <a:ext cx="10096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A64BDF3-FCBC-4156-A1C0-094408933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196" y="437071"/>
            <a:ext cx="5289306" cy="5676385"/>
          </a:xfrm>
        </p:spPr>
        <p:txBody>
          <a:bodyPr>
            <a:normAutofit/>
          </a:bodyPr>
          <a:lstStyle/>
          <a:p>
            <a:pPr lvl="1">
              <a:buClr>
                <a:schemeClr val="tx2"/>
              </a:buClr>
            </a:pPr>
            <a:endParaRPr lang="en-US" b="1" dirty="0"/>
          </a:p>
          <a:p>
            <a:pPr lvl="1">
              <a:buClr>
                <a:schemeClr val="tx2"/>
              </a:buClr>
              <a:buNone/>
            </a:pPr>
            <a:endParaRPr lang="en-US" sz="4000" b="1" dirty="0" smtClean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  <a:buNone/>
            </a:pPr>
            <a:endParaRPr lang="en-US" b="1" dirty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2"/>
                </a:solidFill>
              </a:rPr>
              <a:t>Di </a:t>
            </a:r>
            <a:r>
              <a:rPr lang="en-US" sz="3600" b="1" dirty="0" err="1" smtClean="0">
                <a:solidFill>
                  <a:schemeClr val="tx2"/>
                </a:solidFill>
              </a:rPr>
              <a:t>nuovo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sul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i="1" dirty="0" err="1" smtClean="0">
                <a:solidFill>
                  <a:schemeClr val="tx2"/>
                </a:solidFill>
              </a:rPr>
              <a:t>si</a:t>
            </a:r>
            <a:r>
              <a:rPr lang="en-US" sz="3600" b="1" i="1" dirty="0" err="1" smtClean="0">
                <a:solidFill>
                  <a:schemeClr val="tx2"/>
                </a:solidFill>
              </a:rPr>
              <a:t>multaneus</a:t>
            </a:r>
            <a:r>
              <a:rPr lang="en-US" sz="3600" b="1" i="1" dirty="0" smtClean="0">
                <a:solidFill>
                  <a:schemeClr val="tx2"/>
                </a:solidFill>
              </a:rPr>
              <a:t> </a:t>
            </a:r>
            <a:r>
              <a:rPr lang="en-US" sz="3600" b="1" i="1" dirty="0" err="1" smtClean="0">
                <a:solidFill>
                  <a:schemeClr val="tx2"/>
                </a:solidFill>
              </a:rPr>
              <a:t>processus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Il procedimento agli enti. Profili di “parte statica”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23554" name="AutoShape 2" descr="Giudice di Pace: chi è e cosa fa?"/>
          <p:cNvSpPr>
            <a:spLocks noChangeAspect="1" noChangeArrowheads="1"/>
          </p:cNvSpPr>
          <p:nvPr/>
        </p:nvSpPr>
        <p:spPr bwMode="auto">
          <a:xfrm>
            <a:off x="155555" y="-144463"/>
            <a:ext cx="30476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3" name="CasellaDiTesto 12"/>
          <p:cNvSpPr txBox="1"/>
          <p:nvPr/>
        </p:nvSpPr>
        <p:spPr>
          <a:xfrm>
            <a:off x="334566" y="1340768"/>
            <a:ext cx="8496944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it-IT" dirty="0" smtClean="0"/>
              <a:t>Applicazione </a:t>
            </a:r>
            <a:r>
              <a:rPr lang="it-IT" dirty="0" smtClean="0"/>
              <a:t>all’ente delle </a:t>
            </a:r>
            <a:r>
              <a:rPr lang="it-IT" u="sng" dirty="0" smtClean="0"/>
              <a:t>norme del c.p.p. sull’imputato</a:t>
            </a:r>
            <a:r>
              <a:rPr lang="it-IT" dirty="0" smtClean="0"/>
              <a:t>, </a:t>
            </a:r>
            <a:r>
              <a:rPr lang="it-IT" dirty="0" smtClean="0"/>
              <a:t>per quanto compatibili</a:t>
            </a:r>
          </a:p>
          <a:p>
            <a:pPr algn="just">
              <a:buFont typeface="Arial" pitchFamily="34" charset="0"/>
              <a:buChar char="•"/>
            </a:pPr>
            <a:r>
              <a:rPr lang="it-IT" b="1" u="sng" dirty="0" smtClean="0">
                <a:solidFill>
                  <a:schemeClr val="accent1">
                    <a:lumMod val="75000"/>
                  </a:schemeClr>
                </a:solidFill>
              </a:rPr>
              <a:t>Competente</a:t>
            </a:r>
            <a:r>
              <a:rPr lang="it-IT" dirty="0" smtClean="0"/>
              <a:t> </a:t>
            </a:r>
            <a:r>
              <a:rPr lang="it-IT" dirty="0" smtClean="0"/>
              <a:t>il giudice penale che </a:t>
            </a:r>
            <a:r>
              <a:rPr lang="it-IT" u="sng" dirty="0" smtClean="0"/>
              <a:t>decide per i </a:t>
            </a:r>
            <a:r>
              <a:rPr lang="it-IT" u="sng" dirty="0" smtClean="0"/>
              <a:t>reati-presupposto</a:t>
            </a:r>
            <a:endParaRPr lang="it-IT" u="sng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Osservanza </a:t>
            </a:r>
            <a:r>
              <a:rPr lang="it-IT" dirty="0" smtClean="0"/>
              <a:t>delle stesse regole sulla </a:t>
            </a:r>
            <a:r>
              <a:rPr lang="it-IT" u="sng" dirty="0" smtClean="0"/>
              <a:t>composizione del giudice</a:t>
            </a:r>
            <a:r>
              <a:rPr lang="it-IT" dirty="0" smtClean="0"/>
              <a:t> che valgono nel processo all’imputato</a:t>
            </a:r>
          </a:p>
          <a:p>
            <a:pPr algn="just">
              <a:buFont typeface="Arial" pitchFamily="34" charset="0"/>
              <a:buChar char="•"/>
            </a:pPr>
            <a:r>
              <a:rPr lang="it-IT" u="sng" dirty="0" smtClean="0"/>
              <a:t>Impossibilità di procedere</a:t>
            </a:r>
            <a:r>
              <a:rPr lang="it-IT" dirty="0" smtClean="0"/>
              <a:t> per l’ente se manca una condizione di procedibilità per </a:t>
            </a:r>
            <a:r>
              <a:rPr lang="it-IT" dirty="0" smtClean="0"/>
              <a:t>l’imputato</a:t>
            </a:r>
            <a:endParaRPr lang="it-IT" dirty="0"/>
          </a:p>
        </p:txBody>
      </p:sp>
      <p:sp>
        <p:nvSpPr>
          <p:cNvPr id="14" name="CasellaDiTesto 13"/>
          <p:cNvSpPr txBox="1"/>
          <p:nvPr/>
        </p:nvSpPr>
        <p:spPr>
          <a:xfrm>
            <a:off x="334566" y="836712"/>
            <a:ext cx="8496944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cap="small" dirty="0" smtClean="0"/>
              <a:t>Un </a:t>
            </a:r>
            <a:r>
              <a:rPr lang="it-IT" b="1" u="sng" cap="small" dirty="0" smtClean="0"/>
              <a:t>unico</a:t>
            </a:r>
            <a:r>
              <a:rPr lang="it-IT" b="1" cap="small" dirty="0" smtClean="0"/>
              <a:t> processo – Due accusati: l’ente e </a:t>
            </a:r>
            <a:r>
              <a:rPr lang="it-IT" b="1" cap="small" dirty="0" smtClean="0"/>
              <a:t>l’imputato</a:t>
            </a:r>
            <a:endParaRPr lang="it-IT" b="1" cap="small" dirty="0" smtClean="0"/>
          </a:p>
        </p:txBody>
      </p:sp>
      <p:sp>
        <p:nvSpPr>
          <p:cNvPr id="15" name="Ovale 14"/>
          <p:cNvSpPr/>
          <p:nvPr/>
        </p:nvSpPr>
        <p:spPr>
          <a:xfrm>
            <a:off x="5879182" y="3284984"/>
            <a:ext cx="6120680" cy="288032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 smtClean="0">
              <a:solidFill>
                <a:schemeClr val="bg1"/>
              </a:solidFill>
            </a:endParaRPr>
          </a:p>
          <a:p>
            <a:pPr algn="ctr"/>
            <a:endParaRPr lang="it-IT" dirty="0" smtClean="0">
              <a:solidFill>
                <a:schemeClr val="bg1"/>
              </a:solidFill>
            </a:endParaRPr>
          </a:p>
          <a:p>
            <a:pPr algn="ctr"/>
            <a:endParaRPr lang="it-IT" dirty="0" smtClean="0">
              <a:solidFill>
                <a:schemeClr val="bg1"/>
              </a:solidFill>
            </a:endParaRPr>
          </a:p>
          <a:p>
            <a:pPr algn="ctr"/>
            <a:endParaRPr lang="it-IT" dirty="0" smtClean="0">
              <a:solidFill>
                <a:schemeClr val="bg1"/>
              </a:solidFill>
            </a:endParaRPr>
          </a:p>
          <a:p>
            <a:pPr algn="ctr"/>
            <a:endParaRPr lang="it-IT" dirty="0" smtClean="0">
              <a:solidFill>
                <a:schemeClr val="bg1"/>
              </a:solidFill>
            </a:endParaRPr>
          </a:p>
          <a:p>
            <a:pPr algn="ctr"/>
            <a:endParaRPr lang="it-IT" dirty="0" smtClean="0">
              <a:solidFill>
                <a:schemeClr val="bg1"/>
              </a:solidFill>
            </a:endParaRPr>
          </a:p>
          <a:p>
            <a:pPr algn="ctr"/>
            <a:endParaRPr lang="it-IT" dirty="0" smtClean="0">
              <a:solidFill>
                <a:schemeClr val="bg1"/>
              </a:solidFill>
            </a:endParaRPr>
          </a:p>
          <a:p>
            <a:pPr algn="ctr"/>
            <a:endParaRPr lang="it-IT" dirty="0" smtClean="0">
              <a:solidFill>
                <a:schemeClr val="bg1"/>
              </a:solidFill>
            </a:endParaRPr>
          </a:p>
          <a:p>
            <a:pPr algn="ctr"/>
            <a:endParaRPr lang="it-IT" dirty="0" smtClean="0">
              <a:solidFill>
                <a:schemeClr val="bg1"/>
              </a:solidFill>
            </a:endParaRPr>
          </a:p>
          <a:p>
            <a:pPr algn="ctr"/>
            <a:r>
              <a:rPr lang="it-IT" dirty="0" smtClean="0">
                <a:solidFill>
                  <a:schemeClr val="tx1"/>
                </a:solidFill>
              </a:rPr>
              <a:t>Giurisdizione</a:t>
            </a:r>
          </a:p>
        </p:txBody>
      </p:sp>
      <p:sp>
        <p:nvSpPr>
          <p:cNvPr id="16" name="Ovale 15"/>
          <p:cNvSpPr/>
          <p:nvPr/>
        </p:nvSpPr>
        <p:spPr>
          <a:xfrm>
            <a:off x="7031310" y="3789040"/>
            <a:ext cx="3888432" cy="165618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 smtClean="0"/>
          </a:p>
          <a:p>
            <a:pPr algn="ctr"/>
            <a:endParaRPr lang="it-IT" dirty="0" smtClean="0"/>
          </a:p>
          <a:p>
            <a:pPr algn="ctr"/>
            <a:endParaRPr lang="it-IT" dirty="0" smtClean="0">
              <a:solidFill>
                <a:schemeClr val="tx1"/>
              </a:solidFill>
            </a:endParaRPr>
          </a:p>
          <a:p>
            <a:pPr algn="ctr"/>
            <a:r>
              <a:rPr lang="it-IT" dirty="0" smtClean="0">
                <a:solidFill>
                  <a:schemeClr val="tx1"/>
                </a:solidFill>
              </a:rPr>
              <a:t>Competenza (materia, territorio, connessione)</a:t>
            </a:r>
            <a:endParaRPr lang="it-IT" dirty="0">
              <a:solidFill>
                <a:schemeClr val="tx1"/>
              </a:solidFill>
            </a:endParaRPr>
          </a:p>
        </p:txBody>
      </p:sp>
      <p:sp>
        <p:nvSpPr>
          <p:cNvPr id="18" name="Ovale 17"/>
          <p:cNvSpPr/>
          <p:nvPr/>
        </p:nvSpPr>
        <p:spPr>
          <a:xfrm>
            <a:off x="7823398" y="3933056"/>
            <a:ext cx="2232248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Attribuzione</a:t>
            </a:r>
            <a:endParaRPr lang="it-IT" dirty="0"/>
          </a:p>
        </p:txBody>
      </p:sp>
      <p:cxnSp>
        <p:nvCxnSpPr>
          <p:cNvPr id="21" name="Connettore 1 20"/>
          <p:cNvCxnSpPr/>
          <p:nvPr/>
        </p:nvCxnSpPr>
        <p:spPr>
          <a:xfrm>
            <a:off x="1270670" y="1916832"/>
            <a:ext cx="0" cy="3024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ttore 2 22"/>
          <p:cNvCxnSpPr/>
          <p:nvPr/>
        </p:nvCxnSpPr>
        <p:spPr>
          <a:xfrm>
            <a:off x="1270670" y="4941168"/>
            <a:ext cx="648072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ttore 2 25"/>
          <p:cNvCxnSpPr/>
          <p:nvPr/>
        </p:nvCxnSpPr>
        <p:spPr>
          <a:xfrm>
            <a:off x="2782838" y="1124744"/>
            <a:ext cx="0" cy="22322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CasellaDiTesto 30"/>
          <p:cNvSpPr txBox="1"/>
          <p:nvPr/>
        </p:nvSpPr>
        <p:spPr>
          <a:xfrm>
            <a:off x="1558702" y="3356992"/>
            <a:ext cx="3888432" cy="1477328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Regola della riunione: </a:t>
            </a:r>
            <a:r>
              <a:rPr lang="it-IT" dirty="0" smtClean="0"/>
              <a:t>il procedimento per l’illecito amministrativo dell’ente è </a:t>
            </a:r>
            <a:r>
              <a:rPr lang="it-IT" u="sng" dirty="0" smtClean="0"/>
              <a:t>riunito</a:t>
            </a:r>
            <a:r>
              <a:rPr lang="it-IT" dirty="0" smtClean="0"/>
              <a:t> al procedimento penale instaurato nei confronti dell’autore del reato da cui dipende l’illecito</a:t>
            </a:r>
            <a:r>
              <a:rPr lang="it-IT" dirty="0" smtClean="0"/>
              <a:t>.</a:t>
            </a:r>
            <a:endParaRPr lang="it-IT" dirty="0" smtClean="0"/>
          </a:p>
        </p:txBody>
      </p:sp>
      <p:sp>
        <p:nvSpPr>
          <p:cNvPr id="33" name="CasellaDiTesto 32"/>
          <p:cNvSpPr txBox="1"/>
          <p:nvPr/>
        </p:nvSpPr>
        <p:spPr>
          <a:xfrm>
            <a:off x="1054646" y="5013176"/>
            <a:ext cx="4824536" cy="1200329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Eccezioni (separazione):</a:t>
            </a:r>
            <a:endParaRPr lang="it-IT" b="1" dirty="0" smtClean="0"/>
          </a:p>
          <a:p>
            <a:pPr algn="just"/>
            <a:r>
              <a:rPr lang="it-IT" dirty="0" smtClean="0"/>
              <a:t>1 – </a:t>
            </a:r>
            <a:r>
              <a:rPr lang="it-IT" dirty="0" smtClean="0"/>
              <a:t>incapacità dell’imputato a stare in giudizio</a:t>
            </a:r>
            <a:endParaRPr lang="it-IT" sz="1400" i="1" dirty="0" smtClean="0"/>
          </a:p>
          <a:p>
            <a:pPr algn="just"/>
            <a:r>
              <a:rPr lang="it-IT" dirty="0" smtClean="0"/>
              <a:t>2 – </a:t>
            </a:r>
            <a:r>
              <a:rPr lang="it-IT" dirty="0" smtClean="0"/>
              <a:t>definizione del procedimento dell’imputato</a:t>
            </a:r>
            <a:endParaRPr lang="it-IT" sz="1400" i="1" dirty="0" smtClean="0"/>
          </a:p>
          <a:p>
            <a:pPr algn="just"/>
            <a:r>
              <a:rPr lang="it-IT" dirty="0" smtClean="0"/>
              <a:t>3 – esigenze </a:t>
            </a:r>
            <a:r>
              <a:rPr lang="it-IT" dirty="0" smtClean="0"/>
              <a:t>processuali</a:t>
            </a:r>
            <a:endParaRPr lang="it-IT" dirty="0"/>
          </a:p>
        </p:txBody>
      </p:sp>
    </p:spTree>
    <p:extLst>
      <p:ext uri="{BB962C8B-B14F-4D97-AF65-F5344CB8AC3E}">
        <p14:creationId xmlns="" xmlns:p14="http://schemas.microsoft.com/office/powerpoint/2010/main" val="302705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tx2"/>
                </a:solidFill>
              </a:rPr>
              <a:t>Partecipazione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dell’ente</a:t>
            </a:r>
            <a:r>
              <a:rPr lang="en-US" sz="3600" b="1" dirty="0" smtClean="0">
                <a:solidFill>
                  <a:schemeClr val="tx2"/>
                </a:solidFill>
              </a:rPr>
              <a:t> al </a:t>
            </a:r>
            <a:r>
              <a:rPr lang="en-US" sz="3600" b="1" dirty="0" err="1" smtClean="0">
                <a:solidFill>
                  <a:schemeClr val="tx2"/>
                </a:solidFill>
              </a:rPr>
              <a:t>giudizio</a:t>
            </a:r>
            <a:endParaRPr lang="en-US" sz="3600" b="1" dirty="0">
              <a:solidFill>
                <a:schemeClr val="tx2"/>
              </a:solidFill>
            </a:endParaRPr>
          </a:p>
        </p:txBody>
      </p:sp>
      <p:pic>
        <p:nvPicPr>
          <p:cNvPr id="5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6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Il procedimento agli enti. Profili di “parte statica”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4583038" y="836712"/>
            <a:ext cx="3240360" cy="646331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L’ente</a:t>
            </a:r>
            <a:r>
              <a:rPr lang="it-IT" dirty="0" smtClean="0"/>
              <a:t>, raggiunto dall’atto di esercizio dell’azione penale …</a:t>
            </a:r>
            <a:endParaRPr lang="it-IT" b="1" dirty="0" smtClean="0"/>
          </a:p>
        </p:txBody>
      </p:sp>
      <p:cxnSp>
        <p:nvCxnSpPr>
          <p:cNvPr id="21" name="Connettore 1 20"/>
          <p:cNvCxnSpPr/>
          <p:nvPr/>
        </p:nvCxnSpPr>
        <p:spPr>
          <a:xfrm>
            <a:off x="6095206" y="1556792"/>
            <a:ext cx="0" cy="4176464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asellaDiTesto 21"/>
          <p:cNvSpPr txBox="1"/>
          <p:nvPr/>
        </p:nvSpPr>
        <p:spPr>
          <a:xfrm>
            <a:off x="838622" y="1700808"/>
            <a:ext cx="4968552" cy="369332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Si costituisce</a:t>
            </a:r>
            <a:endParaRPr lang="it-IT" sz="1400" i="1" dirty="0"/>
          </a:p>
        </p:txBody>
      </p:sp>
      <p:sp>
        <p:nvSpPr>
          <p:cNvPr id="23" name="CasellaDiTesto 22"/>
          <p:cNvSpPr txBox="1"/>
          <p:nvPr/>
        </p:nvSpPr>
        <p:spPr>
          <a:xfrm>
            <a:off x="838622" y="2204864"/>
            <a:ext cx="4968552" cy="1169551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Dichiarazione di costituzione (art. 39, comma 2, d.lgs. 231/2001)</a:t>
            </a:r>
          </a:p>
          <a:p>
            <a:pPr algn="just">
              <a:buFont typeface="Arial" pitchFamily="34" charset="0"/>
              <a:buChar char="•"/>
            </a:pPr>
            <a:r>
              <a:rPr lang="it-IT" sz="1400" dirty="0" smtClean="0"/>
              <a:t> </a:t>
            </a:r>
            <a:r>
              <a:rPr lang="it-IT" sz="1400" dirty="0" smtClean="0"/>
              <a:t>denominazione dell’ente e generalità del </a:t>
            </a:r>
            <a:r>
              <a:rPr lang="it-IT" sz="1400" b="1" dirty="0" smtClean="0">
                <a:solidFill>
                  <a:schemeClr val="accent1">
                    <a:lumMod val="75000"/>
                  </a:schemeClr>
                </a:solidFill>
              </a:rPr>
              <a:t>legale rappresentante</a:t>
            </a:r>
            <a:r>
              <a:rPr lang="it-IT" sz="1400" dirty="0" smtClean="0"/>
              <a:t>;</a:t>
            </a:r>
          </a:p>
          <a:p>
            <a:pPr algn="just">
              <a:buFont typeface="Arial" pitchFamily="34" charset="0"/>
              <a:buChar char="•"/>
            </a:pPr>
            <a:r>
              <a:rPr lang="it-IT" sz="1400" dirty="0" smtClean="0"/>
              <a:t> </a:t>
            </a:r>
            <a:r>
              <a:rPr lang="it-IT" sz="1400" dirty="0" smtClean="0"/>
              <a:t>nome, cognome del </a:t>
            </a:r>
            <a:r>
              <a:rPr lang="it-IT" sz="1400" b="1" dirty="0" smtClean="0">
                <a:solidFill>
                  <a:schemeClr val="accent1">
                    <a:lumMod val="75000"/>
                  </a:schemeClr>
                </a:solidFill>
              </a:rPr>
              <a:t>difensore</a:t>
            </a:r>
            <a:r>
              <a:rPr lang="it-IT" sz="1400" dirty="0" smtClean="0"/>
              <a:t>; indicazione della procura;</a:t>
            </a:r>
          </a:p>
          <a:p>
            <a:pPr algn="just">
              <a:buFont typeface="Arial" pitchFamily="34" charset="0"/>
              <a:buChar char="•"/>
            </a:pPr>
            <a:r>
              <a:rPr lang="it-IT" sz="1400" dirty="0" smtClean="0"/>
              <a:t> </a:t>
            </a:r>
            <a:r>
              <a:rPr lang="it-IT" sz="1400" b="1" dirty="0" smtClean="0">
                <a:solidFill>
                  <a:schemeClr val="accent1">
                    <a:lumMod val="75000"/>
                  </a:schemeClr>
                </a:solidFill>
              </a:rPr>
              <a:t>sottoscrizione</a:t>
            </a:r>
            <a:r>
              <a:rPr lang="it-IT" sz="1400" dirty="0" smtClean="0"/>
              <a:t> del difensore;</a:t>
            </a:r>
          </a:p>
          <a:p>
            <a:pPr algn="just">
              <a:buFont typeface="Arial" pitchFamily="34" charset="0"/>
              <a:buChar char="•"/>
            </a:pPr>
            <a:r>
              <a:rPr lang="it-IT" sz="1400" dirty="0" smtClean="0"/>
              <a:t> </a:t>
            </a:r>
            <a:r>
              <a:rPr lang="it-IT" sz="1400" dirty="0" smtClean="0"/>
              <a:t>dichiarazione/elezione di </a:t>
            </a:r>
            <a:r>
              <a:rPr lang="it-IT" sz="1400" b="1" dirty="0" smtClean="0">
                <a:solidFill>
                  <a:schemeClr val="accent1">
                    <a:lumMod val="75000"/>
                  </a:schemeClr>
                </a:solidFill>
              </a:rPr>
              <a:t>domicilio</a:t>
            </a:r>
            <a:endParaRPr lang="it-IT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4" name="CasellaDiTesto 23"/>
          <p:cNvSpPr txBox="1"/>
          <p:nvPr/>
        </p:nvSpPr>
        <p:spPr>
          <a:xfrm>
            <a:off x="838622" y="3501008"/>
            <a:ext cx="4968552" cy="1077218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Si costituisce mediante il </a:t>
            </a:r>
            <a:r>
              <a:rPr lang="it-IT" u="sng" dirty="0" smtClean="0"/>
              <a:t>legale rappresentante</a:t>
            </a:r>
            <a:r>
              <a:rPr lang="it-IT" dirty="0" smtClean="0"/>
              <a:t> e il </a:t>
            </a:r>
            <a:r>
              <a:rPr lang="it-IT" u="sng" dirty="0" smtClean="0"/>
              <a:t>difensore</a:t>
            </a:r>
            <a:r>
              <a:rPr lang="it-IT" dirty="0" smtClean="0"/>
              <a:t>.</a:t>
            </a:r>
          </a:p>
          <a:p>
            <a:pPr algn="just"/>
            <a:r>
              <a:rPr lang="it-IT" sz="1400" i="1" dirty="0" smtClean="0"/>
              <a:t>Problema: </a:t>
            </a:r>
            <a:r>
              <a:rPr lang="it-IT" sz="1400" dirty="0" smtClean="0"/>
              <a:t>l’imputato è il legale rappresentante </a:t>
            </a:r>
            <a:r>
              <a:rPr lang="it-IT" sz="1400" dirty="0" smtClean="0">
                <a:sym typeface="Wingdings" pitchFamily="2" charset="2"/>
              </a:rPr>
              <a:t> necessità di difese diverse.</a:t>
            </a:r>
            <a:endParaRPr lang="it-IT" sz="1400" i="1" dirty="0"/>
          </a:p>
        </p:txBody>
      </p:sp>
      <p:sp>
        <p:nvSpPr>
          <p:cNvPr id="25" name="CasellaDiTesto 24"/>
          <p:cNvSpPr txBox="1"/>
          <p:nvPr/>
        </p:nvSpPr>
        <p:spPr>
          <a:xfrm>
            <a:off x="6527254" y="1700808"/>
            <a:ext cx="4968552" cy="369332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Non si costituisce</a:t>
            </a:r>
            <a:endParaRPr lang="it-IT" sz="1400" i="1" dirty="0"/>
          </a:p>
        </p:txBody>
      </p:sp>
      <p:sp>
        <p:nvSpPr>
          <p:cNvPr id="26" name="CasellaDiTesto 25"/>
          <p:cNvSpPr txBox="1"/>
          <p:nvPr/>
        </p:nvSpPr>
        <p:spPr>
          <a:xfrm>
            <a:off x="6527254" y="2204864"/>
            <a:ext cx="4968552" cy="1077218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dirty="0" smtClean="0"/>
              <a:t>1.- Viene dichiarato </a:t>
            </a:r>
            <a:r>
              <a:rPr lang="it-IT" sz="1600" b="1" dirty="0" smtClean="0">
                <a:solidFill>
                  <a:schemeClr val="accent1">
                    <a:lumMod val="75000"/>
                  </a:schemeClr>
                </a:solidFill>
              </a:rPr>
              <a:t>contumace</a:t>
            </a:r>
            <a:r>
              <a:rPr lang="it-IT" sz="1600" dirty="0" smtClean="0"/>
              <a:t> (termine che sopravvive per gli enti, pur non essendo più utilizzato per le persone fisiche dal 2014).</a:t>
            </a:r>
          </a:p>
          <a:p>
            <a:pPr algn="just"/>
            <a:r>
              <a:rPr lang="it-IT" sz="1600" dirty="0" smtClean="0"/>
              <a:t>2.- Sta in giudizio tramite il </a:t>
            </a:r>
            <a:r>
              <a:rPr lang="it-IT" sz="1600" b="1" dirty="0" smtClean="0">
                <a:solidFill>
                  <a:schemeClr val="accent1">
                    <a:lumMod val="75000"/>
                  </a:schemeClr>
                </a:solidFill>
              </a:rPr>
              <a:t>difensore d’ufficio</a:t>
            </a:r>
            <a:r>
              <a:rPr lang="it-IT" sz="1600" dirty="0" smtClean="0"/>
              <a:t>.</a:t>
            </a:r>
            <a:endParaRPr lang="it-IT" sz="1600" dirty="0"/>
          </a:p>
        </p:txBody>
      </p:sp>
      <p:cxnSp>
        <p:nvCxnSpPr>
          <p:cNvPr id="28" name="Connettore 1 27"/>
          <p:cNvCxnSpPr/>
          <p:nvPr/>
        </p:nvCxnSpPr>
        <p:spPr>
          <a:xfrm>
            <a:off x="6095206" y="3573016"/>
            <a:ext cx="6095207" cy="0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CasellaDiTesto 28"/>
          <p:cNvSpPr txBox="1"/>
          <p:nvPr/>
        </p:nvSpPr>
        <p:spPr>
          <a:xfrm>
            <a:off x="6527254" y="3789040"/>
            <a:ext cx="4968552" cy="1323439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b="1" dirty="0" smtClean="0"/>
              <a:t>E se l’ente subisce modifiche (fusioni, scissioni, ecc.)???</a:t>
            </a:r>
          </a:p>
          <a:p>
            <a:pPr algn="just"/>
            <a:r>
              <a:rPr lang="it-IT" sz="1600" b="1" dirty="0" smtClean="0"/>
              <a:t>Regola: </a:t>
            </a:r>
            <a:r>
              <a:rPr lang="it-IT" sz="1600" dirty="0" smtClean="0"/>
              <a:t>irrilevanza della vicenda modificativa (il processo prosegue nei confronti dell’ente modificato).</a:t>
            </a:r>
          </a:p>
          <a:p>
            <a:pPr algn="just"/>
            <a:r>
              <a:rPr lang="it-IT" sz="1600" b="1" dirty="0" err="1" smtClean="0"/>
              <a:t>NB</a:t>
            </a:r>
            <a:r>
              <a:rPr lang="it-IT" sz="1600" b="1" dirty="0" smtClean="0"/>
              <a:t>.</a:t>
            </a:r>
            <a:r>
              <a:rPr lang="it-IT" sz="1600" dirty="0" smtClean="0"/>
              <a:t> L’ente risultante dalla modificazione deve presentare la dichiarazione dell’art. 39, comma 2, d.lgs. 231/2001.</a:t>
            </a:r>
            <a:endParaRPr lang="it-IT" sz="16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tx2"/>
                </a:solidFill>
              </a:rPr>
              <a:t>Disposizioni</a:t>
            </a:r>
            <a:r>
              <a:rPr lang="en-US" sz="3600" b="1" dirty="0" smtClean="0">
                <a:solidFill>
                  <a:schemeClr val="tx2"/>
                </a:solidFill>
              </a:rPr>
              <a:t> in </a:t>
            </a:r>
            <a:r>
              <a:rPr lang="en-US" sz="3600" b="1" dirty="0" err="1" smtClean="0">
                <a:solidFill>
                  <a:schemeClr val="tx2"/>
                </a:solidFill>
              </a:rPr>
              <a:t>materia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di</a:t>
            </a:r>
            <a:r>
              <a:rPr lang="en-US" sz="3600" b="1" dirty="0" smtClean="0">
                <a:solidFill>
                  <a:schemeClr val="tx2"/>
                </a:solidFill>
              </a:rPr>
              <a:t> prove</a:t>
            </a:r>
            <a:endParaRPr lang="en-US" sz="3600" b="1" dirty="0">
              <a:solidFill>
                <a:schemeClr val="tx2"/>
              </a:solidFill>
            </a:endParaRPr>
          </a:p>
        </p:txBody>
      </p:sp>
      <p:pic>
        <p:nvPicPr>
          <p:cNvPr id="5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6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Il procedimento agli enti. Profili di “parte statica”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7" name="CasellaDiTesto 16"/>
          <p:cNvSpPr txBox="1"/>
          <p:nvPr/>
        </p:nvSpPr>
        <p:spPr>
          <a:xfrm>
            <a:off x="262558" y="836712"/>
            <a:ext cx="11665296" cy="646331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Oggetto di prova</a:t>
            </a:r>
            <a:r>
              <a:rPr lang="it-IT" dirty="0" smtClean="0"/>
              <a:t> (art. 187 c.p.p.): </a:t>
            </a:r>
            <a:r>
              <a:rPr lang="it-IT" u="sng" dirty="0" smtClean="0"/>
              <a:t>fatti</a:t>
            </a:r>
            <a:r>
              <a:rPr lang="it-IT" dirty="0" smtClean="0"/>
              <a:t> </a:t>
            </a:r>
            <a:r>
              <a:rPr lang="it-IT" dirty="0" smtClean="0">
                <a:sym typeface="Wingdings" pitchFamily="2" charset="2"/>
              </a:rPr>
              <a:t> 1.- dedotti nel capo d’accusa; 2.- da cui dipende l’applicazione di norme processuali; 3.- da cui dipende l’eventuale risarcimento del danno derivato dal reato.</a:t>
            </a:r>
            <a:endParaRPr lang="it-IT" sz="1400" b="1" i="1" dirty="0"/>
          </a:p>
        </p:txBody>
      </p:sp>
      <p:sp>
        <p:nvSpPr>
          <p:cNvPr id="19" name="CasellaDiTesto 18"/>
          <p:cNvSpPr txBox="1"/>
          <p:nvPr/>
        </p:nvSpPr>
        <p:spPr>
          <a:xfrm>
            <a:off x="262558" y="1628800"/>
            <a:ext cx="11665296" cy="369332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La prova che serva a confermare o a smentire i fatti indicati nell’art. 187 c.p.p. è </a:t>
            </a:r>
            <a:r>
              <a:rPr lang="it-IT" b="1" dirty="0" smtClean="0"/>
              <a:t>rilevante</a:t>
            </a:r>
            <a:endParaRPr lang="it-IT" dirty="0"/>
          </a:p>
        </p:txBody>
      </p:sp>
      <p:sp>
        <p:nvSpPr>
          <p:cNvPr id="22" name="CasellaDiTesto 21"/>
          <p:cNvSpPr txBox="1"/>
          <p:nvPr/>
        </p:nvSpPr>
        <p:spPr>
          <a:xfrm>
            <a:off x="262558" y="2204864"/>
            <a:ext cx="11665296" cy="646331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Sono </a:t>
            </a:r>
            <a:r>
              <a:rPr lang="it-IT" b="1" dirty="0" smtClean="0"/>
              <a:t>ammesse</a:t>
            </a:r>
            <a:r>
              <a:rPr lang="it-IT" dirty="0" smtClean="0"/>
              <a:t> tutte le prove richieste dalle parti, salvo che siano </a:t>
            </a:r>
            <a:r>
              <a:rPr lang="it-IT" b="1" dirty="0" smtClean="0"/>
              <a:t>irrilevanti</a:t>
            </a:r>
            <a:r>
              <a:rPr lang="it-IT" dirty="0" smtClean="0"/>
              <a:t> (e manifestamente superflue o vietate dalla legge) (art. 190 c.p.p.).</a:t>
            </a:r>
            <a:endParaRPr lang="it-IT" dirty="0"/>
          </a:p>
        </p:txBody>
      </p:sp>
      <p:cxnSp>
        <p:nvCxnSpPr>
          <p:cNvPr id="26" name="Connettore 1 25"/>
          <p:cNvCxnSpPr/>
          <p:nvPr/>
        </p:nvCxnSpPr>
        <p:spPr>
          <a:xfrm>
            <a:off x="0" y="3212976"/>
            <a:ext cx="12190413" cy="0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CasellaDiTesto 26"/>
          <p:cNvSpPr txBox="1"/>
          <p:nvPr/>
        </p:nvSpPr>
        <p:spPr>
          <a:xfrm>
            <a:off x="262558" y="3429000"/>
            <a:ext cx="3312368" cy="2585323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Testimonianza – </a:t>
            </a:r>
            <a:r>
              <a:rPr lang="it-IT" dirty="0" smtClean="0"/>
              <a:t>mezzo di prova che si articola nella dichiarazione resa da un soggetto estraneo ai fatti.</a:t>
            </a:r>
          </a:p>
          <a:p>
            <a:pPr algn="just"/>
            <a:r>
              <a:rPr lang="it-IT" dirty="0" smtClean="0"/>
              <a:t>È incompatibile con l’ufficio di testimone:</a:t>
            </a:r>
            <a:endParaRPr lang="it-IT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l</a:t>
            </a:r>
            <a:r>
              <a:rPr lang="it-IT" dirty="0" smtClean="0"/>
              <a:t>’</a:t>
            </a:r>
            <a:r>
              <a:rPr lang="it-IT" u="sng" dirty="0" smtClean="0"/>
              <a:t>i</a:t>
            </a:r>
            <a:r>
              <a:rPr lang="it-IT" u="sng" dirty="0" smtClean="0"/>
              <a:t>mputato</a:t>
            </a:r>
            <a:r>
              <a:rPr lang="it-IT" sz="1400" i="1" dirty="0" smtClean="0"/>
              <a:t>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it-IT" dirty="0" smtClean="0"/>
              <a:t>Il l</a:t>
            </a:r>
            <a:r>
              <a:rPr lang="it-IT" dirty="0" smtClean="0"/>
              <a:t>egale rappresentante dell’ente</a:t>
            </a:r>
            <a:endParaRPr lang="it-IT" dirty="0"/>
          </a:p>
        </p:txBody>
      </p:sp>
      <p:cxnSp>
        <p:nvCxnSpPr>
          <p:cNvPr id="29" name="Connettore 2 28"/>
          <p:cNvCxnSpPr/>
          <p:nvPr/>
        </p:nvCxnSpPr>
        <p:spPr>
          <a:xfrm>
            <a:off x="1630710" y="5301208"/>
            <a:ext cx="266429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CasellaDiTesto 30"/>
          <p:cNvSpPr txBox="1"/>
          <p:nvPr/>
        </p:nvSpPr>
        <p:spPr>
          <a:xfrm>
            <a:off x="4295006" y="4509120"/>
            <a:ext cx="7643886" cy="1477328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Imputato ≠ testimone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Garanzie </a:t>
            </a:r>
            <a:r>
              <a:rPr lang="it-IT" dirty="0" smtClean="0"/>
              <a:t>e forme </a:t>
            </a:r>
            <a:r>
              <a:rPr lang="it-IT" dirty="0" smtClean="0"/>
              <a:t>dell’interrogatorio (art. 64 c.p.p.) </a:t>
            </a:r>
            <a:r>
              <a:rPr lang="it-IT" dirty="0" smtClean="0"/>
              <a:t>e regole dell’art. 210 c.p.p.</a:t>
            </a:r>
            <a:r>
              <a:rPr lang="it-IT" sz="1400" i="1" dirty="0" smtClean="0"/>
              <a:t> 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Presenza del </a:t>
            </a:r>
            <a:r>
              <a:rPr lang="it-IT" dirty="0" smtClean="0"/>
              <a:t>difensore.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Avvertimenti sullo </a:t>
            </a:r>
            <a:r>
              <a:rPr lang="it-IT" b="1" i="1" u="sng" dirty="0" smtClean="0">
                <a:solidFill>
                  <a:schemeClr val="accent1">
                    <a:lumMod val="75000"/>
                  </a:schemeClr>
                </a:solidFill>
              </a:rPr>
              <a:t>ius </a:t>
            </a:r>
            <a:r>
              <a:rPr lang="it-IT" b="1" i="1" u="sng" dirty="0" err="1" smtClean="0">
                <a:solidFill>
                  <a:schemeClr val="accent1">
                    <a:lumMod val="75000"/>
                  </a:schemeClr>
                </a:solidFill>
              </a:rPr>
              <a:t>tacendi</a:t>
            </a:r>
            <a:r>
              <a:rPr lang="it-IT" dirty="0" smtClean="0"/>
              <a:t>, sull’uso delle affermazioni fatte e sull’utilizzabilità verso terzi delle dichiarazioni </a:t>
            </a:r>
            <a:r>
              <a:rPr lang="it-IT" dirty="0" err="1" smtClean="0"/>
              <a:t>eteroindizianti</a:t>
            </a:r>
            <a:r>
              <a:rPr lang="it-IT" dirty="0" smtClean="0"/>
              <a:t>.</a:t>
            </a:r>
            <a:endParaRPr lang="it-IT" dirty="0" smtClean="0"/>
          </a:p>
        </p:txBody>
      </p:sp>
      <p:cxnSp>
        <p:nvCxnSpPr>
          <p:cNvPr id="33" name="Connettore 2 32"/>
          <p:cNvCxnSpPr/>
          <p:nvPr/>
        </p:nvCxnSpPr>
        <p:spPr>
          <a:xfrm flipV="1">
            <a:off x="7175326" y="4221088"/>
            <a:ext cx="0" cy="12241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CasellaDiTesto 33"/>
          <p:cNvSpPr txBox="1"/>
          <p:nvPr/>
        </p:nvSpPr>
        <p:spPr>
          <a:xfrm>
            <a:off x="4295006" y="3573016"/>
            <a:ext cx="7643886" cy="646331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i="1" dirty="0" smtClean="0"/>
              <a:t>Ius </a:t>
            </a:r>
            <a:r>
              <a:rPr lang="it-IT" b="1" i="1" dirty="0" err="1" smtClean="0"/>
              <a:t>tacendi</a:t>
            </a:r>
            <a:r>
              <a:rPr lang="it-IT" dirty="0" smtClean="0"/>
              <a:t>: diritto al silenzio, riconosciuto all’imputato ma non al testimone (che, anzi, giura di dire il vero – art. 497, comma 2, c.p.p.)</a:t>
            </a:r>
            <a:endParaRPr lang="it-IT" i="1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tx2"/>
                </a:solidFill>
              </a:rPr>
              <a:t>Notificazioni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Il procedimento agli enti. Profili di “parte statica”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11" name="CasellaDiTesto 10"/>
          <p:cNvSpPr txBox="1"/>
          <p:nvPr/>
        </p:nvSpPr>
        <p:spPr>
          <a:xfrm>
            <a:off x="406574" y="908720"/>
            <a:ext cx="8352928" cy="1754326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Regole dell’art. 43 d.lgs. 231/2001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La </a:t>
            </a:r>
            <a:r>
              <a:rPr lang="it-IT" u="sng" dirty="0" smtClean="0"/>
              <a:t>prima notificazione</a:t>
            </a:r>
            <a:r>
              <a:rPr lang="it-IT" dirty="0" smtClean="0"/>
              <a:t> segue le regole del </a:t>
            </a:r>
            <a:r>
              <a:rPr lang="it-IT" u="sng" dirty="0" smtClean="0"/>
              <a:t>codice di procedura </a:t>
            </a:r>
            <a:r>
              <a:rPr lang="it-IT" u="sng" dirty="0" smtClean="0"/>
              <a:t>civile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Per le altre notifiche, si guarda al </a:t>
            </a:r>
            <a:r>
              <a:rPr lang="it-IT" u="sng" dirty="0" smtClean="0"/>
              <a:t>domicilio eletto</a:t>
            </a:r>
            <a:r>
              <a:rPr lang="it-IT" dirty="0" smtClean="0"/>
              <a:t> e, in mancanza, si segue l’art. 161 c.p.p</a:t>
            </a:r>
            <a:r>
              <a:rPr lang="it-IT" dirty="0" smtClean="0"/>
              <a:t>.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Notificazione impossibile = </a:t>
            </a:r>
            <a:r>
              <a:rPr lang="it-IT" u="sng" dirty="0" smtClean="0"/>
              <a:t>procedimento sospeso</a:t>
            </a:r>
            <a:endParaRPr lang="it-IT" sz="1400" u="sng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Valide le notifiche al legale rappresentante, anche se </a:t>
            </a:r>
            <a:r>
              <a:rPr lang="it-IT" dirty="0" smtClean="0"/>
              <a:t>imputato.</a:t>
            </a:r>
            <a:endParaRPr lang="it-IT" dirty="0"/>
          </a:p>
        </p:txBody>
      </p:sp>
      <p:sp>
        <p:nvSpPr>
          <p:cNvPr id="12" name="CasellaDiTesto 11"/>
          <p:cNvSpPr txBox="1"/>
          <p:nvPr/>
        </p:nvSpPr>
        <p:spPr>
          <a:xfrm>
            <a:off x="406574" y="2996952"/>
            <a:ext cx="8352928" cy="92333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… però, la materia delle notificazioni nel procedimento penale è stata modificata dalla </a:t>
            </a:r>
            <a:r>
              <a:rPr lang="it-IT" b="1" dirty="0" smtClean="0"/>
              <a:t>riforma Cartabia (d.lgs. 150/2022)</a:t>
            </a:r>
            <a:r>
              <a:rPr lang="it-IT" dirty="0" smtClean="0"/>
              <a:t> </a:t>
            </a:r>
            <a:r>
              <a:rPr lang="it-IT" dirty="0" smtClean="0">
                <a:sym typeface="Wingdings" pitchFamily="2" charset="2"/>
              </a:rPr>
              <a:t> rilievo del </a:t>
            </a:r>
            <a:r>
              <a:rPr lang="it-IT" b="1" dirty="0" smtClean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domicilio telematico</a:t>
            </a:r>
            <a:r>
              <a:rPr lang="it-IT" dirty="0" smtClean="0">
                <a:sym typeface="Wingdings" pitchFamily="2" charset="2"/>
              </a:rPr>
              <a:t>, quale destinazione delle notifiche. </a:t>
            </a:r>
            <a:endParaRPr lang="it-IT" dirty="0"/>
          </a:p>
        </p:txBody>
      </p:sp>
      <p:sp>
        <p:nvSpPr>
          <p:cNvPr id="13" name="CasellaDiTesto 12"/>
          <p:cNvSpPr txBox="1"/>
          <p:nvPr/>
        </p:nvSpPr>
        <p:spPr>
          <a:xfrm>
            <a:off x="406574" y="4437112"/>
            <a:ext cx="8352928" cy="92333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… la riforma Cartabia </a:t>
            </a:r>
            <a:r>
              <a:rPr lang="it-IT" b="1" dirty="0" smtClean="0"/>
              <a:t>non </a:t>
            </a:r>
            <a:r>
              <a:rPr lang="it-IT" dirty="0" smtClean="0"/>
              <a:t>ha modificato il d.lgs. 231/2001. Vale la notificazione fatta al domicilio telematico dell’ente??? Sicuramente valgono le notificazioni telematiche fatte all’imputato, anche telematicamente, secondo le regole del c.p.p.</a:t>
            </a:r>
            <a:endParaRPr lang="it-IT" dirty="0"/>
          </a:p>
        </p:txBody>
      </p:sp>
      <p:sp>
        <p:nvSpPr>
          <p:cNvPr id="14" name="CasellaDiTesto 13"/>
          <p:cNvSpPr txBox="1"/>
          <p:nvPr/>
        </p:nvSpPr>
        <p:spPr>
          <a:xfrm>
            <a:off x="4150990" y="3861048"/>
            <a:ext cx="35137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600" b="1" dirty="0" smtClean="0"/>
              <a:t>≠</a:t>
            </a:r>
            <a:endParaRPr lang="it-IT" sz="2600" b="1" dirty="0"/>
          </a:p>
        </p:txBody>
      </p:sp>
      <p:cxnSp>
        <p:nvCxnSpPr>
          <p:cNvPr id="16" name="Connettore 1 15"/>
          <p:cNvCxnSpPr/>
          <p:nvPr/>
        </p:nvCxnSpPr>
        <p:spPr>
          <a:xfrm>
            <a:off x="8903518" y="764704"/>
            <a:ext cx="0" cy="49685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asellaDiTesto 16"/>
          <p:cNvSpPr txBox="1"/>
          <p:nvPr/>
        </p:nvSpPr>
        <p:spPr>
          <a:xfrm>
            <a:off x="9119542" y="2348880"/>
            <a:ext cx="25202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Un altro difetto di coordinamento tra il c.p.p. (riformato nel 2022) e il d.lgs. 231/2001.</a:t>
            </a:r>
            <a:endParaRPr lang="it-IT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1601</TotalTime>
  <Words>712</Words>
  <Application>Microsoft Office PowerPoint</Application>
  <PresentationFormat>Personalizzato</PresentationFormat>
  <Paragraphs>84</Paragraphs>
  <Slides>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5</vt:i4>
      </vt:variant>
    </vt:vector>
  </HeadingPairs>
  <TitlesOfParts>
    <vt:vector size="6" baseType="lpstr">
      <vt:lpstr>Tema di Office</vt:lpstr>
      <vt:lpstr>Il procedimento agli enti.  Profili di “parte statica”</vt:lpstr>
      <vt:lpstr>Di nuovo sul simultaneus processus</vt:lpstr>
      <vt:lpstr>Partecipazione dell’ente al giudizio</vt:lpstr>
      <vt:lpstr>Disposizioni in materia di prove</vt:lpstr>
      <vt:lpstr>Notificazioni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Criminalità, carcere, libertà personale:  quali limiti alla risposta sanzionatoria dello Stato?</dc:title>
  <dc:creator>Francesco Trapella</dc:creator>
  <cp:lastModifiedBy>Francesco Trapella</cp:lastModifiedBy>
  <cp:revision>247</cp:revision>
  <dcterms:created xsi:type="dcterms:W3CDTF">2023-10-03T16:19:00Z</dcterms:created>
  <dcterms:modified xsi:type="dcterms:W3CDTF">2024-03-18T11:00:28Z</dcterms:modified>
</cp:coreProperties>
</file>