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1BB0E5-7A7E-4907-8119-6FC586371B0E}" type="datetimeFigureOut">
              <a:rPr lang="it-IT" smtClean="0"/>
              <a:pPr/>
              <a:t>13/03/2023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155E7A-242A-46F2-8385-C7B608616373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ttangolo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ttangolo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ttangolo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ttangolo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ttangolo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ettangolo arrotondato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ettangolo arrotondato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ttangolo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ttangolo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ttangolo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ttangolo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olo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28" name="Segnaposto data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A191FFCA-963B-4DC2-87AB-C2EFE23C69C4}" type="datetimeFigureOut">
              <a:rPr lang="it-IT" smtClean="0"/>
              <a:pPr/>
              <a:t>13/03/2023</a:t>
            </a:fld>
            <a:endParaRPr lang="it-IT"/>
          </a:p>
        </p:txBody>
      </p:sp>
      <p:sp>
        <p:nvSpPr>
          <p:cNvPr id="17" name="Segnaposto piè di pagina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it-IT"/>
          </a:p>
        </p:txBody>
      </p:sp>
      <p:sp>
        <p:nvSpPr>
          <p:cNvPr id="29" name="Segnaposto numero diapositiva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13/03/2023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13/03/2023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13/03/2023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6" name="Segnaposto data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191FFCA-963B-4DC2-87AB-C2EFE23C69C4}" type="datetimeFigureOut">
              <a:rPr lang="it-IT" smtClean="0"/>
              <a:pPr/>
              <a:t>13/03/2023</a:t>
            </a:fld>
            <a:endParaRPr lang="it-IT"/>
          </a:p>
        </p:txBody>
      </p:sp>
      <p:sp>
        <p:nvSpPr>
          <p:cNvPr id="27" name="Segnaposto numero diapositiva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28" name="Segnaposto piè di pagina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A191FFCA-963B-4DC2-87AB-C2EFE23C69C4}" type="datetimeFigureOut">
              <a:rPr lang="it-IT" smtClean="0"/>
              <a:pPr/>
              <a:t>13/03/2023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13/03/2023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13/03/2023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13/03/2023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13/03/2023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13/03/2023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ttangolo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ttangolo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ttangolo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ttangolo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ttangolo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ettangolo arrotondato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ettangolo arrotondato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ttangolo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ttangolo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ttangolo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ttangolo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ttangolo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ttangolo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Segnaposto titolo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A191FFCA-963B-4DC2-87AB-C2EFE23C69C4}" type="datetimeFigureOut">
              <a:rPr lang="it-IT" smtClean="0"/>
              <a:pPr/>
              <a:t>13/03/2023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it-IT"/>
          </a:p>
        </p:txBody>
      </p:sp>
      <p:sp>
        <p:nvSpPr>
          <p:cNvPr id="23" name="Segnaposto numero diapositiva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467544" y="1988840"/>
            <a:ext cx="8458200" cy="1470025"/>
          </a:xfrm>
        </p:spPr>
        <p:txBody>
          <a:bodyPr/>
          <a:lstStyle/>
          <a:p>
            <a:pPr algn="just"/>
            <a:r>
              <a:rPr lang="it-IT" dirty="0" smtClean="0"/>
              <a:t>L’Organismo di Vigilanza</a:t>
            </a: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b="1" dirty="0" smtClean="0"/>
              <a:t>Modelli organizzativi e responsabilità d’impresa / B (</a:t>
            </a:r>
            <a:r>
              <a:rPr lang="it-IT" b="1" dirty="0" err="1" smtClean="0"/>
              <a:t>GIUR.INN.</a:t>
            </a:r>
            <a:r>
              <a:rPr lang="it-IT" b="1" dirty="0" smtClean="0"/>
              <a:t>)</a:t>
            </a:r>
          </a:p>
          <a:p>
            <a:r>
              <a:rPr lang="it-IT" dirty="0" smtClean="0"/>
              <a:t>Prof. Francesco </a:t>
            </a:r>
            <a:r>
              <a:rPr lang="it-IT" dirty="0" err="1" smtClean="0"/>
              <a:t>Trapella</a:t>
            </a:r>
            <a:endParaRPr lang="it-IT" dirty="0" smtClean="0"/>
          </a:p>
          <a:p>
            <a:r>
              <a:rPr lang="it-IT" dirty="0" smtClean="0"/>
              <a:t>Lezione n. 5 – 15 marzo 2023</a:t>
            </a:r>
          </a:p>
          <a:p>
            <a:endParaRPr lang="it-IT" dirty="0" smtClean="0"/>
          </a:p>
          <a:p>
            <a:endParaRPr lang="it-IT" dirty="0" smtClean="0"/>
          </a:p>
          <a:p>
            <a:endParaRPr lang="it-IT" dirty="0"/>
          </a:p>
        </p:txBody>
      </p:sp>
      <p:pic>
        <p:nvPicPr>
          <p:cNvPr id="4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4149080"/>
            <a:ext cx="158417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5805264"/>
            <a:ext cx="10096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CasellaDiTesto 5"/>
          <p:cNvSpPr txBox="1"/>
          <p:nvPr/>
        </p:nvSpPr>
        <p:spPr>
          <a:xfrm>
            <a:off x="5436096" y="3501008"/>
            <a:ext cx="3707904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>
                <a:solidFill>
                  <a:schemeClr val="bg1"/>
                </a:solidFill>
              </a:rPr>
              <a:t>The </a:t>
            </a:r>
            <a:r>
              <a:rPr lang="it-IT" b="1" dirty="0" err="1" smtClean="0">
                <a:solidFill>
                  <a:schemeClr val="bg1"/>
                </a:solidFill>
              </a:rPr>
              <a:t>Supervisory</a:t>
            </a:r>
            <a:r>
              <a:rPr lang="it-IT" b="1" dirty="0" smtClean="0">
                <a:solidFill>
                  <a:schemeClr val="bg1"/>
                </a:solidFill>
              </a:rPr>
              <a:t> Body</a:t>
            </a:r>
            <a:endParaRPr lang="it-IT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MOG e </a:t>
            </a:r>
            <a:r>
              <a:rPr lang="it-IT" b="1" dirty="0" err="1" smtClean="0"/>
              <a:t>OdV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OMM and  SB</a:t>
            </a:r>
            <a:endParaRPr lang="it-IT" sz="14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CasellaDiTesto 3"/>
          <p:cNvSpPr txBox="1"/>
          <p:nvPr/>
        </p:nvSpPr>
        <p:spPr>
          <a:xfrm>
            <a:off x="5436096" y="2492896"/>
            <a:ext cx="3391786" cy="421653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Il MOG deve </a:t>
            </a:r>
            <a:r>
              <a:rPr lang="it-IT" b="1" dirty="0" smtClean="0"/>
              <a:t>individuare</a:t>
            </a:r>
            <a:r>
              <a:rPr lang="it-IT" dirty="0" smtClean="0"/>
              <a:t> le attività potenzialmente criminogene, </a:t>
            </a:r>
            <a:r>
              <a:rPr lang="it-IT" b="1" dirty="0" smtClean="0"/>
              <a:t>prevenire</a:t>
            </a:r>
            <a:r>
              <a:rPr lang="it-IT" dirty="0" smtClean="0"/>
              <a:t> i reati, garantire un efficace sistema di </a:t>
            </a:r>
            <a:r>
              <a:rPr lang="it-IT" b="1" dirty="0" smtClean="0"/>
              <a:t>interazione</a:t>
            </a:r>
            <a:r>
              <a:rPr lang="it-IT" dirty="0" smtClean="0"/>
              <a:t> con l’</a:t>
            </a:r>
            <a:r>
              <a:rPr lang="it-IT" dirty="0" err="1" smtClean="0"/>
              <a:t>OdV</a:t>
            </a:r>
            <a:r>
              <a:rPr lang="it-IT" dirty="0" smtClean="0"/>
              <a:t>, onde permettere a quest’ultimo di espletare le proprie funzioni e prevedere un sistema di </a:t>
            </a:r>
            <a:r>
              <a:rPr lang="it-IT" b="1" dirty="0" smtClean="0"/>
              <a:t>responsabilità disciplinare</a:t>
            </a:r>
            <a:r>
              <a:rPr lang="it-IT" dirty="0" smtClean="0"/>
              <a:t> per le violazioni del modello.</a:t>
            </a:r>
          </a:p>
          <a:p>
            <a:pPr algn="just"/>
            <a:r>
              <a:rPr lang="it-IT" sz="1400" i="1" dirty="0" smtClean="0"/>
              <a:t>(OMM </a:t>
            </a:r>
            <a:r>
              <a:rPr lang="it-IT" sz="1400" i="1" dirty="0" err="1" smtClean="0"/>
              <a:t>has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identify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potential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criminogenic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activities</a:t>
            </a:r>
            <a:r>
              <a:rPr lang="it-IT" sz="1400" i="1" dirty="0" smtClean="0"/>
              <a:t>, </a:t>
            </a:r>
            <a:r>
              <a:rPr lang="it-IT" sz="1400" i="1" dirty="0" err="1" smtClean="0"/>
              <a:t>prevent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crimes</a:t>
            </a:r>
            <a:r>
              <a:rPr lang="it-IT" sz="1400" i="1" dirty="0" smtClean="0"/>
              <a:t>, </a:t>
            </a:r>
            <a:r>
              <a:rPr lang="it-IT" sz="1400" i="1" dirty="0" err="1" smtClean="0"/>
              <a:t>ensure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effective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interaction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with</a:t>
            </a:r>
            <a:r>
              <a:rPr lang="it-IT" sz="1400" i="1" dirty="0" smtClean="0"/>
              <a:t> the SB in </a:t>
            </a:r>
            <a:r>
              <a:rPr lang="it-IT" sz="1400" i="1" dirty="0" err="1" smtClean="0"/>
              <a:t>order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allow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establish</a:t>
            </a:r>
            <a:r>
              <a:rPr lang="it-IT" sz="1400" i="1" dirty="0" smtClean="0"/>
              <a:t> a </a:t>
            </a:r>
            <a:r>
              <a:rPr lang="it-IT" sz="1400" i="1" dirty="0" err="1" smtClean="0"/>
              <a:t>liability</a:t>
            </a:r>
            <a:r>
              <a:rPr lang="it-IT" sz="1400" i="1" dirty="0" smtClean="0"/>
              <a:t> system </a:t>
            </a:r>
            <a:r>
              <a:rPr lang="it-IT" sz="1400" i="1" dirty="0" err="1" smtClean="0"/>
              <a:t>for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any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violations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683568" y="2780928"/>
            <a:ext cx="2998116" cy="113877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Funzione di “</a:t>
            </a:r>
            <a:r>
              <a:rPr lang="it-IT" b="1" dirty="0" smtClean="0"/>
              <a:t>scudo penale</a:t>
            </a:r>
            <a:r>
              <a:rPr lang="it-IT" dirty="0" smtClean="0"/>
              <a:t>” del MOG e dell’</a:t>
            </a:r>
            <a:r>
              <a:rPr lang="it-IT" dirty="0" err="1" smtClean="0"/>
              <a:t>OdV</a:t>
            </a:r>
            <a:r>
              <a:rPr lang="it-IT" dirty="0" smtClean="0"/>
              <a:t>.</a:t>
            </a:r>
          </a:p>
          <a:p>
            <a:pPr algn="just"/>
            <a:r>
              <a:rPr lang="it-IT" sz="1400" i="1" dirty="0" smtClean="0"/>
              <a:t>(OMM and SB </a:t>
            </a:r>
            <a:r>
              <a:rPr lang="it-IT" sz="1400" i="1" dirty="0" err="1" smtClean="0"/>
              <a:t>as</a:t>
            </a:r>
            <a:r>
              <a:rPr lang="it-IT" sz="1400" i="1" dirty="0" smtClean="0"/>
              <a:t> “criminal </a:t>
            </a:r>
            <a:r>
              <a:rPr lang="it-IT" sz="1400" i="1" dirty="0" err="1" smtClean="0"/>
              <a:t>shield</a:t>
            </a:r>
            <a:r>
              <a:rPr lang="it-IT" sz="1400" i="1" dirty="0" smtClean="0"/>
              <a:t>”)</a:t>
            </a:r>
            <a:endParaRPr lang="it-IT" sz="1400" i="1" dirty="0"/>
          </a:p>
        </p:txBody>
      </p:sp>
      <p:cxnSp>
        <p:nvCxnSpPr>
          <p:cNvPr id="6" name="Connettore 2 5"/>
          <p:cNvCxnSpPr/>
          <p:nvPr/>
        </p:nvCxnSpPr>
        <p:spPr>
          <a:xfrm>
            <a:off x="3707904" y="3284984"/>
            <a:ext cx="1728192" cy="0"/>
          </a:xfrm>
          <a:prstGeom prst="straightConnector1">
            <a:avLst/>
          </a:prstGeom>
          <a:ln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asellaDiTesto 7"/>
          <p:cNvSpPr txBox="1"/>
          <p:nvPr/>
        </p:nvSpPr>
        <p:spPr>
          <a:xfrm>
            <a:off x="683568" y="4005064"/>
            <a:ext cx="2928958" cy="156966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Attuazione di </a:t>
            </a:r>
            <a:r>
              <a:rPr lang="it-IT" b="1" dirty="0" smtClean="0"/>
              <a:t>protocolli</a:t>
            </a:r>
            <a:r>
              <a:rPr lang="it-IT" dirty="0" smtClean="0"/>
              <a:t> (paragone con l’ambito medico).</a:t>
            </a:r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Implementation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protocols</a:t>
            </a:r>
            <a:r>
              <a:rPr lang="it-IT" sz="1400" i="1" dirty="0" smtClean="0"/>
              <a:t>. </a:t>
            </a:r>
            <a:r>
              <a:rPr lang="it-IT" sz="1400" i="1" dirty="0" err="1" smtClean="0"/>
              <a:t>Comparison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with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medical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field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  <p:cxnSp>
        <p:nvCxnSpPr>
          <p:cNvPr id="9" name="Connettore 2 8"/>
          <p:cNvCxnSpPr/>
          <p:nvPr/>
        </p:nvCxnSpPr>
        <p:spPr>
          <a:xfrm flipH="1">
            <a:off x="3635896" y="4797152"/>
            <a:ext cx="1800200" cy="0"/>
          </a:xfrm>
          <a:prstGeom prst="straightConnector1">
            <a:avLst/>
          </a:prstGeom>
          <a:ln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asellaDiTesto 14"/>
          <p:cNvSpPr txBox="1"/>
          <p:nvPr/>
        </p:nvSpPr>
        <p:spPr>
          <a:xfrm>
            <a:off x="450000" y="5670000"/>
            <a:ext cx="4896544" cy="107721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Un problema concreto – La prevenzione del contagio da Covid-19 all’interno delle imprese</a:t>
            </a:r>
          </a:p>
          <a:p>
            <a:pPr algn="just"/>
            <a:r>
              <a:rPr lang="it-IT" sz="1400" i="1" dirty="0" smtClean="0"/>
              <a:t>(A concrete </a:t>
            </a:r>
            <a:r>
              <a:rPr lang="it-IT" sz="1400" i="1" dirty="0" err="1" smtClean="0"/>
              <a:t>problem</a:t>
            </a:r>
            <a:r>
              <a:rPr lang="it-IT" sz="1400" i="1" dirty="0" smtClean="0"/>
              <a:t> – The </a:t>
            </a:r>
            <a:r>
              <a:rPr lang="it-IT" sz="1400" i="1" dirty="0" err="1" smtClean="0"/>
              <a:t>prevention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Covid-19 </a:t>
            </a:r>
            <a:r>
              <a:rPr lang="it-IT" sz="1400" i="1" dirty="0" err="1" smtClean="0"/>
              <a:t>infection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within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entities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MOG e </a:t>
            </a:r>
            <a:r>
              <a:rPr lang="it-IT" b="1" dirty="0" err="1" smtClean="0"/>
              <a:t>OdV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OMM and  SB</a:t>
            </a:r>
          </a:p>
          <a:p>
            <a:pPr algn="just">
              <a:buNone/>
            </a:pP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467544" y="2564904"/>
            <a:ext cx="8496944" cy="135421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Funzione di “scudo penale”: se l’</a:t>
            </a:r>
            <a:r>
              <a:rPr lang="it-IT" dirty="0" err="1" smtClean="0"/>
              <a:t>OdV</a:t>
            </a:r>
            <a:r>
              <a:rPr lang="it-IT" dirty="0" smtClean="0"/>
              <a:t> lavora bene, garantisce il </a:t>
            </a:r>
            <a:r>
              <a:rPr lang="it-IT" b="1" dirty="0" smtClean="0"/>
              <a:t>rispetto del MOG</a:t>
            </a:r>
            <a:r>
              <a:rPr lang="it-IT" dirty="0" smtClean="0"/>
              <a:t> e dei protocolli attuativi, quindi </a:t>
            </a:r>
            <a:r>
              <a:rPr lang="it-IT" b="1" dirty="0" smtClean="0"/>
              <a:t>scongiura la commissione di reati</a:t>
            </a:r>
            <a:r>
              <a:rPr lang="it-IT" dirty="0" smtClean="0"/>
              <a:t> o </a:t>
            </a:r>
            <a:r>
              <a:rPr lang="it-IT" b="1" dirty="0" smtClean="0"/>
              <a:t>ne limita le conseguenze</a:t>
            </a:r>
            <a:r>
              <a:rPr lang="it-IT" dirty="0" smtClean="0"/>
              <a:t>. </a:t>
            </a:r>
          </a:p>
          <a:p>
            <a:pPr algn="just"/>
            <a:r>
              <a:rPr lang="it-IT" sz="1400" i="1" dirty="0" smtClean="0"/>
              <a:t>(“Criminal </a:t>
            </a:r>
            <a:r>
              <a:rPr lang="it-IT" sz="1400" i="1" dirty="0" err="1" smtClean="0"/>
              <a:t>Shield</a:t>
            </a:r>
            <a:r>
              <a:rPr lang="it-IT" sz="1400" i="1" dirty="0" smtClean="0"/>
              <a:t>”: </a:t>
            </a:r>
            <a:r>
              <a:rPr lang="it-IT" sz="1400" i="1" dirty="0" err="1" smtClean="0"/>
              <a:t>if</a:t>
            </a:r>
            <a:r>
              <a:rPr lang="it-IT" sz="1400" i="1" dirty="0" smtClean="0"/>
              <a:t> the SB </a:t>
            </a:r>
            <a:r>
              <a:rPr lang="it-IT" sz="1400" i="1" dirty="0" err="1" smtClean="0"/>
              <a:t>works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properly</a:t>
            </a:r>
            <a:r>
              <a:rPr lang="it-IT" sz="1400" i="1" dirty="0" smtClean="0"/>
              <a:t>, </a:t>
            </a:r>
            <a:r>
              <a:rPr lang="it-IT" sz="1400" i="1" dirty="0" err="1" smtClean="0"/>
              <a:t>ensures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compliance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with</a:t>
            </a:r>
            <a:r>
              <a:rPr lang="it-IT" sz="1400" i="1" dirty="0" smtClean="0"/>
              <a:t> the OMM and </a:t>
            </a:r>
            <a:r>
              <a:rPr lang="it-IT" sz="1400" i="1" dirty="0" err="1" smtClean="0"/>
              <a:t>implementing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protocols</a:t>
            </a:r>
            <a:r>
              <a:rPr lang="it-IT" sz="1400" i="1" dirty="0" smtClean="0"/>
              <a:t>; </a:t>
            </a:r>
            <a:r>
              <a:rPr lang="it-IT" sz="1400" i="1" dirty="0" err="1" smtClean="0"/>
              <a:t>it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avoid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crimes</a:t>
            </a:r>
            <a:r>
              <a:rPr lang="it-IT" sz="1400" i="1" dirty="0" smtClean="0"/>
              <a:t> and </a:t>
            </a:r>
            <a:r>
              <a:rPr lang="it-IT" sz="1400" i="1" dirty="0" err="1" smtClean="0"/>
              <a:t>limits</a:t>
            </a:r>
            <a:r>
              <a:rPr lang="it-IT" sz="1400" i="1" dirty="0" smtClean="0"/>
              <a:t>  the </a:t>
            </a:r>
            <a:r>
              <a:rPr lang="it-IT" sz="1400" i="1" dirty="0" err="1" smtClean="0"/>
              <a:t>potential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consequences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467544" y="4005064"/>
            <a:ext cx="8496944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Primo problema: </a:t>
            </a:r>
            <a:r>
              <a:rPr lang="it-IT" dirty="0" smtClean="0"/>
              <a:t>se il MOG è carente, come può l’</a:t>
            </a:r>
            <a:r>
              <a:rPr lang="it-IT" dirty="0" err="1" smtClean="0"/>
              <a:t>OdV</a:t>
            </a:r>
            <a:r>
              <a:rPr lang="it-IT" dirty="0" smtClean="0"/>
              <a:t> “lavorare bene”?</a:t>
            </a:r>
            <a:r>
              <a:rPr lang="it-IT" sz="1400" dirty="0" smtClean="0"/>
              <a:t> </a:t>
            </a:r>
            <a:endParaRPr lang="it-IT" sz="1400" i="1" dirty="0" smtClean="0"/>
          </a:p>
          <a:p>
            <a:pPr algn="just"/>
            <a:r>
              <a:rPr lang="it-IT" sz="1400" i="1" dirty="0" smtClean="0"/>
              <a:t>(First </a:t>
            </a:r>
            <a:r>
              <a:rPr lang="it-IT" sz="1400" i="1" dirty="0" err="1" smtClean="0"/>
              <a:t>problem</a:t>
            </a:r>
            <a:r>
              <a:rPr lang="it-IT" sz="1400" i="1" dirty="0" smtClean="0"/>
              <a:t>: </a:t>
            </a:r>
            <a:r>
              <a:rPr lang="it-IT" sz="1400" i="1" dirty="0" err="1" smtClean="0"/>
              <a:t>if</a:t>
            </a:r>
            <a:r>
              <a:rPr lang="it-IT" sz="1400" i="1" dirty="0" smtClean="0"/>
              <a:t> the OMM </a:t>
            </a:r>
            <a:r>
              <a:rPr lang="it-IT" sz="1400" i="1" dirty="0" err="1" smtClean="0"/>
              <a:t>is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lacking</a:t>
            </a:r>
            <a:r>
              <a:rPr lang="it-IT" sz="1400" i="1" dirty="0" smtClean="0"/>
              <a:t>, </a:t>
            </a:r>
            <a:r>
              <a:rPr lang="it-IT" sz="1400" i="1" dirty="0" err="1" smtClean="0"/>
              <a:t>how</a:t>
            </a:r>
            <a:r>
              <a:rPr lang="it-IT" sz="1400" i="1" dirty="0" smtClean="0"/>
              <a:t> can the SB work </a:t>
            </a:r>
            <a:r>
              <a:rPr lang="it-IT" sz="1400" i="1" dirty="0" err="1" smtClean="0"/>
              <a:t>properly</a:t>
            </a:r>
            <a:r>
              <a:rPr lang="it-IT" sz="1400" i="1" dirty="0" smtClean="0"/>
              <a:t>?)</a:t>
            </a:r>
            <a:endParaRPr lang="it-IT" dirty="0" smtClean="0"/>
          </a:p>
        </p:txBody>
      </p:sp>
      <p:sp>
        <p:nvSpPr>
          <p:cNvPr id="6" name="CasellaDiTesto 5"/>
          <p:cNvSpPr txBox="1"/>
          <p:nvPr/>
        </p:nvSpPr>
        <p:spPr>
          <a:xfrm>
            <a:off x="467544" y="4653136"/>
            <a:ext cx="8496944" cy="184665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Ancora il disastro di Viareggio – La Corte d’Appello di Firenze (</a:t>
            </a:r>
            <a:r>
              <a:rPr lang="it-IT" b="1" dirty="0" smtClean="0"/>
              <a:t>sez. III, 16.12.2019, n. 3733</a:t>
            </a:r>
            <a:r>
              <a:rPr lang="it-IT" dirty="0" smtClean="0"/>
              <a:t>) rimprovera a Trenitalia di </a:t>
            </a:r>
            <a:r>
              <a:rPr lang="it-IT" u="sng" dirty="0" smtClean="0"/>
              <a:t>non avere adottato un MOG adeguato quanto alla prevenzione del rischio derivato dal fare transitare merci pericolose in zone densamente abitate</a:t>
            </a:r>
            <a:r>
              <a:rPr lang="it-IT" b="1" dirty="0" smtClean="0">
                <a:solidFill>
                  <a:srgbClr val="00B050"/>
                </a:solidFill>
              </a:rPr>
              <a:t> </a:t>
            </a:r>
            <a:r>
              <a:rPr lang="it-IT" dirty="0" smtClean="0"/>
              <a:t>(ferrovia tirrenica).</a:t>
            </a:r>
          </a:p>
          <a:p>
            <a:pPr algn="just"/>
            <a:r>
              <a:rPr lang="it-IT" sz="1400" i="1" dirty="0" smtClean="0"/>
              <a:t>(Viareggio </a:t>
            </a:r>
            <a:r>
              <a:rPr lang="it-IT" sz="1400" i="1" dirty="0" err="1" smtClean="0"/>
              <a:t>disaster</a:t>
            </a:r>
            <a:r>
              <a:rPr lang="it-IT" sz="1400" i="1" dirty="0" smtClean="0"/>
              <a:t> – The Court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Appeal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Florence</a:t>
            </a:r>
            <a:r>
              <a:rPr lang="it-IT" sz="1400" i="1" dirty="0" smtClean="0"/>
              <a:t> (</a:t>
            </a:r>
            <a:r>
              <a:rPr lang="it-IT" sz="1400" i="1" u="sng" dirty="0" err="1" smtClean="0"/>
              <a:t>Sect</a:t>
            </a:r>
            <a:r>
              <a:rPr lang="it-IT" sz="1400" i="1" u="sng" dirty="0" smtClean="0"/>
              <a:t>. III, 12/16/2019, no. 3733</a:t>
            </a:r>
            <a:r>
              <a:rPr lang="it-IT" sz="1400" i="1" dirty="0" smtClean="0"/>
              <a:t>) </a:t>
            </a:r>
            <a:r>
              <a:rPr lang="it-IT" sz="1400" i="1" dirty="0" err="1" smtClean="0"/>
              <a:t>reproaches</a:t>
            </a:r>
            <a:r>
              <a:rPr lang="it-IT" sz="1400" i="1" dirty="0" smtClean="0"/>
              <a:t> Trenitalia </a:t>
            </a:r>
            <a:r>
              <a:rPr lang="it-IT" sz="1400" i="1" dirty="0" err="1" smtClean="0"/>
              <a:t>for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not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having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adopted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adequate</a:t>
            </a:r>
            <a:r>
              <a:rPr lang="it-IT" sz="1400" i="1" dirty="0" smtClean="0"/>
              <a:t> OMM </a:t>
            </a:r>
            <a:r>
              <a:rPr lang="it-IT" sz="1400" i="1" dirty="0" err="1" smtClean="0"/>
              <a:t>for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risk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deriving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from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transit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dangerous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trains</a:t>
            </a:r>
            <a:r>
              <a:rPr lang="it-IT" sz="1400" i="1" dirty="0" smtClean="0"/>
              <a:t> in </a:t>
            </a:r>
            <a:r>
              <a:rPr lang="it-IT" sz="1400" i="1" dirty="0" err="1" smtClean="0"/>
              <a:t>densely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populated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areas</a:t>
            </a:r>
            <a:r>
              <a:rPr lang="it-IT" sz="1400" i="1" dirty="0" smtClean="0"/>
              <a:t>) </a:t>
            </a:r>
            <a:endParaRPr lang="it-IT" sz="1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err="1" smtClean="0"/>
              <a:t>OdV</a:t>
            </a:r>
            <a:r>
              <a:rPr lang="it-IT" b="1" dirty="0" smtClean="0"/>
              <a:t> e apicali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SB and top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managers</a:t>
            </a:r>
            <a:endParaRPr lang="it-IT" sz="1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>
              <a:buNone/>
            </a:pP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395536" y="2564904"/>
            <a:ext cx="8496944" cy="86177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Secondo problema: </a:t>
            </a:r>
            <a:r>
              <a:rPr lang="it-IT" dirty="0" smtClean="0"/>
              <a:t>quali sono i rapporti tra l’</a:t>
            </a:r>
            <a:r>
              <a:rPr lang="it-IT" dirty="0" err="1" smtClean="0"/>
              <a:t>OdV</a:t>
            </a:r>
            <a:r>
              <a:rPr lang="it-IT" dirty="0" smtClean="0"/>
              <a:t> e gli apicali (v. art. 5, c. 1, </a:t>
            </a:r>
            <a:r>
              <a:rPr lang="it-IT" dirty="0" err="1" smtClean="0"/>
              <a:t>D.Lgs.</a:t>
            </a:r>
            <a:r>
              <a:rPr lang="it-IT" dirty="0" smtClean="0"/>
              <a:t> 231/2001)?</a:t>
            </a:r>
            <a:endParaRPr lang="it-IT" sz="1400" i="1" dirty="0" smtClean="0"/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Second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problem</a:t>
            </a:r>
            <a:r>
              <a:rPr lang="it-IT" sz="1400" i="1" dirty="0" smtClean="0"/>
              <a:t>: </a:t>
            </a:r>
            <a:r>
              <a:rPr lang="it-IT" sz="1400" i="1" dirty="0" err="1" smtClean="0"/>
              <a:t>what</a:t>
            </a:r>
            <a:r>
              <a:rPr lang="it-IT" sz="1400" i="1" dirty="0" smtClean="0"/>
              <a:t> are  the </a:t>
            </a:r>
            <a:r>
              <a:rPr lang="it-IT" sz="1400" i="1" dirty="0" err="1" smtClean="0"/>
              <a:t>relationships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between</a:t>
            </a:r>
            <a:r>
              <a:rPr lang="it-IT" sz="1400" i="1" dirty="0" smtClean="0"/>
              <a:t> SB and top </a:t>
            </a:r>
            <a:r>
              <a:rPr lang="it-IT" sz="1400" i="1" dirty="0" err="1" smtClean="0"/>
              <a:t>managers</a:t>
            </a:r>
            <a:r>
              <a:rPr lang="it-IT" sz="1400" i="1" dirty="0" smtClean="0"/>
              <a:t>?)</a:t>
            </a:r>
            <a:endParaRPr lang="it-IT" dirty="0" smtClean="0"/>
          </a:p>
        </p:txBody>
      </p:sp>
      <p:sp>
        <p:nvSpPr>
          <p:cNvPr id="5" name="CasellaDiTesto 4"/>
          <p:cNvSpPr txBox="1"/>
          <p:nvPr/>
        </p:nvSpPr>
        <p:spPr>
          <a:xfrm>
            <a:off x="395536" y="3573016"/>
            <a:ext cx="8496944" cy="86177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Cass., 52316/2016 – </a:t>
            </a:r>
            <a:r>
              <a:rPr lang="it-IT" dirty="0" smtClean="0"/>
              <a:t>non c’è autonomia, né indipendenza dell’</a:t>
            </a:r>
            <a:r>
              <a:rPr lang="it-IT" dirty="0" err="1" smtClean="0"/>
              <a:t>OdV</a:t>
            </a:r>
            <a:r>
              <a:rPr lang="it-IT" dirty="0" smtClean="0"/>
              <a:t> laddove risulti la </a:t>
            </a:r>
            <a:r>
              <a:rPr lang="it-IT" b="1" dirty="0" smtClean="0"/>
              <a:t>subordinazione dell’organismo al soggetto controllato</a:t>
            </a:r>
            <a:r>
              <a:rPr lang="it-IT" dirty="0" smtClean="0"/>
              <a:t>. </a:t>
            </a:r>
          </a:p>
          <a:p>
            <a:pPr algn="just"/>
            <a:r>
              <a:rPr lang="it-IT" sz="1400" i="1" dirty="0" smtClean="0"/>
              <a:t>(SB </a:t>
            </a:r>
            <a:r>
              <a:rPr lang="it-IT" sz="1400" i="1" dirty="0" err="1" smtClean="0"/>
              <a:t>is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not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autonomous</a:t>
            </a:r>
            <a:r>
              <a:rPr lang="it-IT" sz="1400" i="1" dirty="0" smtClean="0"/>
              <a:t>, </a:t>
            </a:r>
            <a:r>
              <a:rPr lang="it-IT" sz="1400" i="1" dirty="0" err="1" smtClean="0"/>
              <a:t>nor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independent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where</a:t>
            </a:r>
            <a:r>
              <a:rPr lang="it-IT" sz="1400" i="1" dirty="0" smtClean="0"/>
              <a:t> the body </a:t>
            </a:r>
            <a:r>
              <a:rPr lang="it-IT" sz="1400" i="1" dirty="0" err="1" smtClean="0"/>
              <a:t>subordination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controled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subject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results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395536" y="4581128"/>
            <a:ext cx="8496944" cy="184665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Onere della prova</a:t>
            </a:r>
            <a:r>
              <a:rPr lang="it-IT" dirty="0" smtClean="0"/>
              <a:t>: l’ente, per sottrarsi alla responsabilità penale, </a:t>
            </a:r>
            <a:r>
              <a:rPr lang="it-IT" u="sng" dirty="0" smtClean="0"/>
              <a:t>deve provare l’indipendenza e l’autonomia dell’</a:t>
            </a:r>
            <a:r>
              <a:rPr lang="it-IT" u="sng" dirty="0" err="1" smtClean="0"/>
              <a:t>OdV</a:t>
            </a:r>
            <a:r>
              <a:rPr lang="it-IT" dirty="0" smtClean="0"/>
              <a:t>.</a:t>
            </a:r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Burden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proof</a:t>
            </a:r>
            <a:r>
              <a:rPr lang="it-IT" sz="1400" i="1" dirty="0" smtClean="0"/>
              <a:t>: in </a:t>
            </a:r>
            <a:r>
              <a:rPr lang="it-IT" sz="1400" i="1" dirty="0" err="1" smtClean="0"/>
              <a:t>order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escape</a:t>
            </a:r>
            <a:r>
              <a:rPr lang="it-IT" sz="1400" i="1" dirty="0" smtClean="0"/>
              <a:t> criminal </a:t>
            </a:r>
            <a:r>
              <a:rPr lang="it-IT" sz="1400" i="1" dirty="0" err="1" smtClean="0"/>
              <a:t>liability</a:t>
            </a:r>
            <a:r>
              <a:rPr lang="it-IT" sz="1400" i="1" dirty="0" smtClean="0"/>
              <a:t>, the body </a:t>
            </a:r>
            <a:r>
              <a:rPr lang="it-IT" sz="1400" i="1" u="sng" dirty="0" err="1" smtClean="0"/>
              <a:t>has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to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demonstrate</a:t>
            </a:r>
            <a:r>
              <a:rPr lang="it-IT" sz="1400" i="1" u="sng" dirty="0" smtClean="0"/>
              <a:t> SB </a:t>
            </a:r>
            <a:r>
              <a:rPr lang="it-IT" sz="1400" i="1" u="sng" dirty="0" err="1" smtClean="0"/>
              <a:t>independence</a:t>
            </a:r>
            <a:r>
              <a:rPr lang="it-IT" sz="1400" i="1" u="sng" dirty="0" smtClean="0"/>
              <a:t> and </a:t>
            </a:r>
            <a:r>
              <a:rPr lang="it-IT" sz="1400" i="1" u="sng" dirty="0" err="1" smtClean="0"/>
              <a:t>autonomy</a:t>
            </a:r>
            <a:r>
              <a:rPr lang="it-IT" sz="1400" i="1" dirty="0" smtClean="0"/>
              <a:t>)</a:t>
            </a:r>
          </a:p>
          <a:p>
            <a:pPr algn="ctr"/>
            <a:r>
              <a:rPr lang="it-IT" sz="1400" i="1" dirty="0" smtClean="0"/>
              <a:t>***</a:t>
            </a:r>
          </a:p>
          <a:p>
            <a:pPr algn="just">
              <a:buFont typeface="Arial" pitchFamily="34" charset="0"/>
              <a:buChar char="•"/>
            </a:pPr>
            <a:r>
              <a:rPr lang="it-IT" sz="1400" i="1" dirty="0" smtClean="0"/>
              <a:t> </a:t>
            </a:r>
            <a:r>
              <a:rPr lang="it-IT" dirty="0" smtClean="0"/>
              <a:t> </a:t>
            </a:r>
            <a:r>
              <a:rPr lang="it-IT" u="sng" dirty="0" smtClean="0"/>
              <a:t>Inversione dell’onere della prova</a:t>
            </a:r>
            <a:r>
              <a:rPr lang="it-IT" dirty="0" smtClean="0"/>
              <a:t> rispetto alle regole ordinarie del processo    penale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Burden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proof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reversal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err="1" smtClean="0"/>
              <a:t>OdV</a:t>
            </a:r>
            <a:r>
              <a:rPr lang="it-IT" b="1" dirty="0" smtClean="0"/>
              <a:t> e apicali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SB and top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managers</a:t>
            </a:r>
            <a:endParaRPr lang="it-IT" sz="1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>
              <a:buNone/>
            </a:pP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4355976" y="2786058"/>
            <a:ext cx="4287990" cy="28931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Un buon esempio: </a:t>
            </a:r>
            <a:r>
              <a:rPr lang="it-IT" dirty="0" smtClean="0"/>
              <a:t>uno dei membri di un </a:t>
            </a:r>
            <a:r>
              <a:rPr lang="it-IT" dirty="0" err="1" smtClean="0"/>
              <a:t>OdV</a:t>
            </a:r>
            <a:r>
              <a:rPr lang="it-IT" dirty="0" smtClean="0"/>
              <a:t> </a:t>
            </a:r>
            <a:r>
              <a:rPr lang="it-IT" dirty="0" err="1" smtClean="0"/>
              <a:t>duocratico</a:t>
            </a:r>
            <a:r>
              <a:rPr lang="it-IT" dirty="0" smtClean="0"/>
              <a:t> assume funzioni interne alla società come </a:t>
            </a:r>
            <a:r>
              <a:rPr lang="it-IT" i="1" dirty="0" smtClean="0"/>
              <a:t>Data </a:t>
            </a:r>
            <a:r>
              <a:rPr lang="it-IT" i="1" dirty="0" err="1" smtClean="0"/>
              <a:t>protection</a:t>
            </a:r>
            <a:r>
              <a:rPr lang="it-IT" i="1" dirty="0" smtClean="0"/>
              <a:t> </a:t>
            </a:r>
            <a:r>
              <a:rPr lang="it-IT" i="1" dirty="0" err="1" smtClean="0"/>
              <a:t>officier</a:t>
            </a:r>
            <a:r>
              <a:rPr lang="it-IT" dirty="0" smtClean="0"/>
              <a:t>; correttamente si dimette dall’organismo di vigilanza perché verrebbero meno la sua autonomia e la sua indipendenza.</a:t>
            </a:r>
          </a:p>
          <a:p>
            <a:pPr algn="just"/>
            <a:r>
              <a:rPr lang="it-IT" sz="1400" i="1" dirty="0" smtClean="0"/>
              <a:t>(A </a:t>
            </a:r>
            <a:r>
              <a:rPr lang="it-IT" sz="1400" i="1" dirty="0" err="1" smtClean="0"/>
              <a:t>good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example</a:t>
            </a:r>
            <a:r>
              <a:rPr lang="it-IT" sz="1400" i="1" dirty="0" smtClean="0"/>
              <a:t>: </a:t>
            </a:r>
            <a:r>
              <a:rPr lang="it-IT" sz="1400" i="1" dirty="0" err="1" smtClean="0"/>
              <a:t>one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members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SB </a:t>
            </a:r>
            <a:r>
              <a:rPr lang="it-IT" sz="1400" i="1" dirty="0" err="1" smtClean="0"/>
              <a:t>assumes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functions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as</a:t>
            </a:r>
            <a:r>
              <a:rPr lang="it-IT" sz="1400" i="1" dirty="0" smtClean="0"/>
              <a:t> Data </a:t>
            </a:r>
            <a:r>
              <a:rPr lang="it-IT" sz="1400" i="1" dirty="0" err="1" smtClean="0"/>
              <a:t>protection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officier</a:t>
            </a:r>
            <a:r>
              <a:rPr lang="it-IT" sz="1400" i="1" dirty="0" smtClean="0"/>
              <a:t>; </a:t>
            </a:r>
            <a:r>
              <a:rPr lang="it-IT" sz="1400" i="1" dirty="0" err="1" smtClean="0"/>
              <a:t>is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resigns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from</a:t>
            </a:r>
            <a:r>
              <a:rPr lang="it-IT" sz="1400" i="1" dirty="0" smtClean="0"/>
              <a:t> the SB </a:t>
            </a:r>
            <a:r>
              <a:rPr lang="it-IT" sz="1400" i="1" dirty="0" err="1" smtClean="0"/>
              <a:t>because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its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authonomy</a:t>
            </a:r>
            <a:r>
              <a:rPr lang="it-IT" sz="1400" i="1" dirty="0" smtClean="0"/>
              <a:t> and </a:t>
            </a:r>
            <a:r>
              <a:rPr lang="it-IT" sz="1400" i="1" dirty="0" err="1" smtClean="0"/>
              <a:t>independence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would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lost</a:t>
            </a:r>
            <a:r>
              <a:rPr lang="it-IT" sz="1400" i="1" dirty="0" smtClean="0"/>
              <a:t>).</a:t>
            </a:r>
            <a:endParaRPr lang="it-IT" sz="1400" i="1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251520" y="3284984"/>
            <a:ext cx="4032448" cy="310854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Un esempio meno buono</a:t>
            </a:r>
            <a:r>
              <a:rPr lang="it-IT" dirty="0" smtClean="0"/>
              <a:t>: caso </a:t>
            </a:r>
            <a:r>
              <a:rPr lang="it-IT" dirty="0" err="1" smtClean="0"/>
              <a:t>Thyssenkrupp</a:t>
            </a:r>
            <a:r>
              <a:rPr lang="it-IT" dirty="0" smtClean="0"/>
              <a:t> – incidente del 6.12.2007 (Assise Torino, sez. II, 14.11.2011) – scelta azzardata quella di inserire nell’</a:t>
            </a:r>
            <a:r>
              <a:rPr lang="it-IT" dirty="0" err="1" smtClean="0"/>
              <a:t>OdV</a:t>
            </a:r>
            <a:r>
              <a:rPr lang="it-IT" dirty="0" smtClean="0"/>
              <a:t> un dirigente del settore Ecologia della società controllata.</a:t>
            </a:r>
          </a:p>
          <a:p>
            <a:pPr algn="just"/>
            <a:r>
              <a:rPr lang="it-IT" sz="1400" dirty="0" smtClean="0"/>
              <a:t>(</a:t>
            </a:r>
            <a:r>
              <a:rPr lang="it-IT" sz="1400" i="1" dirty="0" smtClean="0"/>
              <a:t>A bad </a:t>
            </a:r>
            <a:r>
              <a:rPr lang="it-IT" sz="1400" i="1" dirty="0" err="1" smtClean="0"/>
              <a:t>example</a:t>
            </a:r>
            <a:r>
              <a:rPr lang="it-IT" sz="1400" i="1" dirty="0" smtClean="0"/>
              <a:t>: </a:t>
            </a:r>
            <a:r>
              <a:rPr lang="it-IT" sz="1400" i="1" dirty="0" err="1" smtClean="0"/>
              <a:t>Thyssenkrupp</a:t>
            </a:r>
            <a:r>
              <a:rPr lang="it-IT" sz="1400" i="1" dirty="0" smtClean="0"/>
              <a:t> case – </a:t>
            </a:r>
            <a:r>
              <a:rPr lang="it-IT" sz="1400" i="1" dirty="0" err="1" smtClean="0"/>
              <a:t>disaster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12.06.2007 (Ass. </a:t>
            </a:r>
            <a:r>
              <a:rPr lang="it-IT" sz="1400" i="1" dirty="0" err="1" smtClean="0"/>
              <a:t>Turin</a:t>
            </a:r>
            <a:r>
              <a:rPr lang="it-IT" sz="1400" i="1" dirty="0" smtClean="0"/>
              <a:t>, </a:t>
            </a:r>
            <a:r>
              <a:rPr lang="it-IT" sz="1400" i="1" dirty="0" err="1" smtClean="0"/>
              <a:t>Sect</a:t>
            </a:r>
            <a:r>
              <a:rPr lang="it-IT" sz="1400" i="1" dirty="0" smtClean="0"/>
              <a:t>. II, 11.14.2011) –  </a:t>
            </a:r>
            <a:r>
              <a:rPr lang="it-IT" sz="1400" i="1" dirty="0" err="1" smtClean="0"/>
              <a:t>risky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choice</a:t>
            </a:r>
            <a:r>
              <a:rPr lang="it-IT" sz="1400" i="1" dirty="0" smtClean="0"/>
              <a:t> in </a:t>
            </a:r>
            <a:r>
              <a:rPr lang="it-IT" sz="1400" i="1" dirty="0" err="1" smtClean="0"/>
              <a:t>including</a:t>
            </a:r>
            <a:r>
              <a:rPr lang="it-IT" sz="1400" i="1" dirty="0" smtClean="0"/>
              <a:t> in the SB a top manager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“</a:t>
            </a:r>
            <a:r>
              <a:rPr lang="it-IT" sz="1400" i="1" dirty="0" err="1" smtClean="0"/>
              <a:t>Ecology</a:t>
            </a:r>
            <a:r>
              <a:rPr lang="it-IT" sz="1400" i="1" dirty="0" smtClean="0"/>
              <a:t>” Sector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controled</a:t>
            </a:r>
            <a:r>
              <a:rPr lang="it-IT" sz="1400" i="1" dirty="0" smtClean="0"/>
              <a:t> society)</a:t>
            </a:r>
            <a:endParaRPr lang="it-IT" sz="1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Linee Guida di Confindustria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i="1" dirty="0" smtClean="0">
                <a:solidFill>
                  <a:schemeClr val="accent3">
                    <a:lumMod val="75000"/>
                  </a:schemeClr>
                </a:solidFill>
              </a:rPr>
              <a:t>Confindustria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Guidelines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</a:p>
          <a:p>
            <a:pPr algn="just">
              <a:buNone/>
            </a:pP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323528" y="2636912"/>
            <a:ext cx="8496944" cy="400109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Linee guida di </a:t>
            </a:r>
            <a:r>
              <a:rPr lang="it-IT" b="1" i="1" dirty="0" smtClean="0"/>
              <a:t>Confindustria</a:t>
            </a:r>
            <a:r>
              <a:rPr lang="it-IT" dirty="0" smtClean="0"/>
              <a:t> (7 marzo 2002; aggiornamento al 2014; ultima edizione: giugno 2021) – criterio di valutazione dell’indipendenza dell’</a:t>
            </a:r>
            <a:r>
              <a:rPr lang="it-IT" dirty="0" err="1" smtClean="0"/>
              <a:t>OdV</a:t>
            </a:r>
            <a:r>
              <a:rPr lang="it-IT" dirty="0" smtClean="0"/>
              <a:t> nella </a:t>
            </a:r>
            <a:r>
              <a:rPr lang="it-IT" u="sng" dirty="0" smtClean="0"/>
              <a:t>globalità della sua condotta</a:t>
            </a:r>
            <a:r>
              <a:rPr lang="it-IT" dirty="0" smtClean="0"/>
              <a:t>. </a:t>
            </a:r>
          </a:p>
          <a:p>
            <a:pPr algn="just"/>
            <a:r>
              <a:rPr lang="it-IT" dirty="0" smtClean="0"/>
              <a:t>Nell’</a:t>
            </a:r>
            <a:r>
              <a:rPr lang="it-IT" dirty="0" err="1" smtClean="0"/>
              <a:t>OdV</a:t>
            </a:r>
            <a:r>
              <a:rPr lang="it-IT" dirty="0" smtClean="0"/>
              <a:t> possono sedere soggetti interni all’ente;  da loro non si potrà pretendere un’assoluta indipendenza, per cui il grado di autonomia dell’organismo sarà valutato secondo un </a:t>
            </a:r>
            <a:r>
              <a:rPr lang="it-IT" u="sng" dirty="0" smtClean="0"/>
              <a:t>approccio generale</a:t>
            </a:r>
            <a:r>
              <a:rPr lang="it-IT" dirty="0" smtClean="0"/>
              <a:t>. </a:t>
            </a:r>
          </a:p>
          <a:p>
            <a:pPr algn="just"/>
            <a:r>
              <a:rPr lang="it-IT" dirty="0" smtClean="0"/>
              <a:t>Ne deriva che: 1) l’ente individua </a:t>
            </a:r>
            <a:r>
              <a:rPr lang="it-IT" u="sng" dirty="0" smtClean="0"/>
              <a:t>a proprio rischio</a:t>
            </a:r>
            <a:r>
              <a:rPr lang="it-IT" dirty="0" smtClean="0"/>
              <a:t> soggetti interni da inserire nell’</a:t>
            </a:r>
            <a:r>
              <a:rPr lang="it-IT" dirty="0" err="1" smtClean="0"/>
              <a:t>OdV</a:t>
            </a:r>
            <a:r>
              <a:rPr lang="it-IT" dirty="0" smtClean="0"/>
              <a:t>; 2) la valutazione di indipendenza è positiva se, </a:t>
            </a:r>
            <a:r>
              <a:rPr lang="it-IT" u="sng" dirty="0" smtClean="0"/>
              <a:t>grazie all’approccio degli esterni</a:t>
            </a:r>
            <a:r>
              <a:rPr lang="it-IT" dirty="0" smtClean="0"/>
              <a:t>, l’</a:t>
            </a:r>
            <a:r>
              <a:rPr lang="it-IT" dirty="0" err="1" smtClean="0"/>
              <a:t>OdV</a:t>
            </a:r>
            <a:r>
              <a:rPr lang="it-IT" dirty="0" smtClean="0"/>
              <a:t> dimostra la propria indipendenza (es. è in grado di applicare meccanismi evidenti per elidere influenze dei vertici aziendali o manifesta contrarietà rispetto alle iniziative di questi ultimi). </a:t>
            </a:r>
          </a:p>
          <a:p>
            <a:pPr algn="just"/>
            <a:r>
              <a:rPr lang="it-IT" sz="1400" i="1" dirty="0" smtClean="0"/>
              <a:t>(</a:t>
            </a:r>
            <a:r>
              <a:rPr lang="it-IT" sz="1400" dirty="0" smtClean="0"/>
              <a:t>Confindustria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Guidelines</a:t>
            </a:r>
            <a:r>
              <a:rPr lang="it-IT" sz="1400" i="1" dirty="0" smtClean="0"/>
              <a:t> – March 7, 2002; update: 2014; last </a:t>
            </a:r>
            <a:r>
              <a:rPr lang="it-IT" sz="1400" i="1" dirty="0" err="1" smtClean="0"/>
              <a:t>edition</a:t>
            </a:r>
            <a:r>
              <a:rPr lang="it-IT" sz="1400" i="1" dirty="0" smtClean="0"/>
              <a:t>: </a:t>
            </a:r>
            <a:r>
              <a:rPr lang="it-IT" sz="1400" i="1" dirty="0" err="1" smtClean="0"/>
              <a:t>June</a:t>
            </a:r>
            <a:r>
              <a:rPr lang="it-IT" sz="1400" i="1" dirty="0" smtClean="0"/>
              <a:t> 2021.  </a:t>
            </a:r>
            <a:r>
              <a:rPr lang="it-IT" sz="1400" i="1" dirty="0" err="1" smtClean="0"/>
              <a:t>Internal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subjects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the body </a:t>
            </a:r>
            <a:r>
              <a:rPr lang="it-IT" sz="1400" i="1" dirty="0" err="1" smtClean="0"/>
              <a:t>may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be</a:t>
            </a:r>
            <a:r>
              <a:rPr lang="it-IT" sz="1400" i="1" dirty="0" smtClean="0"/>
              <a:t> part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SB: the </a:t>
            </a:r>
            <a:r>
              <a:rPr lang="it-IT" sz="1400" i="1" dirty="0" err="1" smtClean="0"/>
              <a:t>degree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SB </a:t>
            </a:r>
            <a:r>
              <a:rPr lang="it-IT" sz="1400" i="1" dirty="0" err="1" smtClean="0"/>
              <a:t>autonomy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will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assessed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according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a </a:t>
            </a:r>
            <a:r>
              <a:rPr lang="it-IT" sz="1400" i="1" u="sng" dirty="0" err="1" smtClean="0"/>
              <a:t>general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approach</a:t>
            </a:r>
            <a:r>
              <a:rPr lang="it-IT" sz="1400" i="1" dirty="0" smtClean="0"/>
              <a:t>.  </a:t>
            </a:r>
            <a:r>
              <a:rPr lang="it-IT" sz="1400" i="1" dirty="0" err="1" smtClean="0"/>
              <a:t>It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follows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that</a:t>
            </a:r>
            <a:r>
              <a:rPr lang="it-IT" sz="1400" i="1" dirty="0" smtClean="0"/>
              <a:t>: 1) the body </a:t>
            </a:r>
            <a:r>
              <a:rPr lang="it-IT" sz="1400" i="1" dirty="0" err="1" smtClean="0"/>
              <a:t>identifies</a:t>
            </a:r>
            <a:r>
              <a:rPr lang="it-IT" sz="1400" i="1" dirty="0" smtClean="0"/>
              <a:t> </a:t>
            </a:r>
            <a:r>
              <a:rPr lang="it-IT" sz="1400" i="1" u="sng" dirty="0" smtClean="0"/>
              <a:t>at </a:t>
            </a:r>
            <a:r>
              <a:rPr lang="it-IT" sz="1400" i="1" u="sng" dirty="0" err="1" smtClean="0"/>
              <a:t>its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own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risk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internal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subject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included</a:t>
            </a:r>
            <a:r>
              <a:rPr lang="it-IT" sz="1400" i="1" dirty="0" smtClean="0"/>
              <a:t> in the SB; 2) the </a:t>
            </a:r>
            <a:r>
              <a:rPr lang="it-IT" sz="1400" i="1" dirty="0" err="1" smtClean="0"/>
              <a:t>assessment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independence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is</a:t>
            </a:r>
            <a:r>
              <a:rPr lang="it-IT" sz="1400" i="1" dirty="0" smtClean="0"/>
              <a:t>  positive </a:t>
            </a:r>
            <a:r>
              <a:rPr lang="it-IT" sz="1400" i="1" u="sng" dirty="0" err="1" smtClean="0"/>
              <a:t>thanks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to</a:t>
            </a:r>
            <a:r>
              <a:rPr lang="it-IT" sz="1400" i="1" u="sng" dirty="0" smtClean="0"/>
              <a:t> the </a:t>
            </a:r>
            <a:r>
              <a:rPr lang="it-IT" sz="1400" i="1" u="sng" dirty="0" err="1" smtClean="0"/>
              <a:t>approach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of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external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subjects</a:t>
            </a:r>
            <a:r>
              <a:rPr lang="it-IT" sz="1400" i="1" dirty="0" smtClean="0"/>
              <a:t>).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E negli enti più piccoli?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What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about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smaller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entities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?</a:t>
            </a:r>
          </a:p>
          <a:p>
            <a:pPr algn="just">
              <a:buNone/>
            </a:pP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395536" y="2708920"/>
            <a:ext cx="8424936" cy="344709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Le funzioni di </a:t>
            </a:r>
            <a:r>
              <a:rPr lang="it-IT" dirty="0" err="1" smtClean="0"/>
              <a:t>OdV</a:t>
            </a:r>
            <a:r>
              <a:rPr lang="it-IT" dirty="0" smtClean="0"/>
              <a:t> possono essere espletate dall’organo dirigente (art. 6, comma 4, D.lgs. 231/2001). </a:t>
            </a:r>
          </a:p>
          <a:p>
            <a:pPr algn="just"/>
            <a:r>
              <a:rPr lang="it-IT" sz="1400" i="1" dirty="0" smtClean="0"/>
              <a:t>(SB </a:t>
            </a:r>
            <a:r>
              <a:rPr lang="it-IT" sz="1400" i="1" dirty="0" err="1" smtClean="0"/>
              <a:t>functions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may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served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by</a:t>
            </a:r>
            <a:r>
              <a:rPr lang="it-IT" sz="1400" i="1" dirty="0" smtClean="0"/>
              <a:t> top </a:t>
            </a:r>
            <a:r>
              <a:rPr lang="it-IT" sz="1400" i="1" dirty="0" err="1" smtClean="0"/>
              <a:t>managers</a:t>
            </a:r>
            <a:r>
              <a:rPr lang="it-IT" sz="1400" i="1" dirty="0" smtClean="0"/>
              <a:t> (</a:t>
            </a:r>
            <a:r>
              <a:rPr lang="it-IT" sz="1400" i="1" dirty="0" err="1" smtClean="0"/>
              <a:t>Article</a:t>
            </a:r>
            <a:r>
              <a:rPr lang="it-IT" sz="1400" i="1" dirty="0" smtClean="0"/>
              <a:t> 6, para 4, Legislative </a:t>
            </a:r>
            <a:r>
              <a:rPr lang="it-IT" sz="1400" i="1" dirty="0" err="1" smtClean="0"/>
              <a:t>Decree</a:t>
            </a:r>
            <a:r>
              <a:rPr lang="it-IT" sz="1400" i="1" dirty="0" smtClean="0"/>
              <a:t> no. 231/2001))</a:t>
            </a:r>
          </a:p>
          <a:p>
            <a:pPr algn="ctr"/>
            <a:r>
              <a:rPr lang="it-IT" dirty="0" smtClean="0"/>
              <a:t>***</a:t>
            </a:r>
          </a:p>
          <a:p>
            <a:pPr algn="just"/>
            <a:r>
              <a:rPr lang="it-IT" dirty="0" smtClean="0"/>
              <a:t>Soluzioni possibili </a:t>
            </a:r>
            <a:r>
              <a:rPr lang="it-IT" u="sng" dirty="0" smtClean="0"/>
              <a:t>a tutela dell’indipendenza e dell’autonomia</a:t>
            </a:r>
            <a:r>
              <a:rPr lang="it-IT" dirty="0" smtClean="0"/>
              <a:t>: 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Possible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solutions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ensure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independence</a:t>
            </a:r>
            <a:r>
              <a:rPr lang="it-IT" sz="1400" i="1" dirty="0" smtClean="0"/>
              <a:t> and the </a:t>
            </a:r>
            <a:r>
              <a:rPr lang="it-IT" sz="1400" i="1" dirty="0" err="1" smtClean="0"/>
              <a:t>autonomy</a:t>
            </a:r>
            <a:r>
              <a:rPr lang="it-IT" sz="1400" i="1" dirty="0" smtClean="0"/>
              <a:t>)</a:t>
            </a:r>
            <a:endParaRPr lang="it-IT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it-IT" dirty="0" err="1" smtClean="0"/>
              <a:t>OdV</a:t>
            </a:r>
            <a:r>
              <a:rPr lang="it-IT" dirty="0" smtClean="0"/>
              <a:t> composto da soci o da un comitato di soci </a:t>
            </a:r>
            <a:r>
              <a:rPr lang="it-IT" sz="1400" i="1" dirty="0" smtClean="0"/>
              <a:t>(SB </a:t>
            </a:r>
            <a:r>
              <a:rPr lang="it-IT" sz="1400" i="1" dirty="0" err="1" smtClean="0"/>
              <a:t>composed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members</a:t>
            </a:r>
            <a:r>
              <a:rPr lang="it-IT" sz="1400" i="1" dirty="0" smtClean="0"/>
              <a:t> or a </a:t>
            </a:r>
            <a:r>
              <a:rPr lang="it-IT" sz="1400" i="1" dirty="0" err="1" smtClean="0"/>
              <a:t>committee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members</a:t>
            </a:r>
            <a:r>
              <a:rPr lang="it-IT" sz="1400" i="1" dirty="0" smtClean="0"/>
              <a:t>)</a:t>
            </a:r>
            <a:endParaRPr lang="it-IT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it-IT" dirty="0" err="1" smtClean="0"/>
              <a:t>OdV</a:t>
            </a:r>
            <a:r>
              <a:rPr lang="it-IT" dirty="0" smtClean="0"/>
              <a:t> monocratico con amministratore indipendente o con un consigliere spogliato di ogni delega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monocratic</a:t>
            </a:r>
            <a:r>
              <a:rPr lang="it-IT" sz="1400" i="1" dirty="0" smtClean="0"/>
              <a:t> SB </a:t>
            </a:r>
            <a:r>
              <a:rPr lang="it-IT" sz="1400" i="1" dirty="0" err="1" smtClean="0"/>
              <a:t>with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independent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administrator</a:t>
            </a:r>
            <a:r>
              <a:rPr lang="it-IT" sz="1400" i="1" dirty="0" smtClean="0"/>
              <a:t> or </a:t>
            </a:r>
            <a:r>
              <a:rPr lang="it-IT" sz="1400" i="1" dirty="0" err="1" smtClean="0"/>
              <a:t>councilor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without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delegations</a:t>
            </a:r>
            <a:r>
              <a:rPr lang="it-IT" sz="1400" i="1" dirty="0" smtClean="0"/>
              <a:t>)</a:t>
            </a:r>
            <a:r>
              <a:rPr lang="it-IT" dirty="0" smtClean="0"/>
              <a:t>;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it-IT" dirty="0" smtClean="0"/>
              <a:t>MOG provvisto di puntuali disposizioni per arginare il rischio di ingerenze </a:t>
            </a:r>
            <a:r>
              <a:rPr lang="it-IT" sz="1400" i="1" dirty="0" smtClean="0"/>
              <a:t>(OMM </a:t>
            </a:r>
            <a:r>
              <a:rPr lang="it-IT" sz="1400" i="1" dirty="0" err="1" smtClean="0"/>
              <a:t>solutions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avoid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interference</a:t>
            </a:r>
            <a:r>
              <a:rPr lang="it-IT" sz="1400" i="1" dirty="0" smtClean="0"/>
              <a:t>) </a:t>
            </a:r>
            <a:r>
              <a:rPr lang="it-IT" sz="1400" b="1" dirty="0" smtClean="0">
                <a:sym typeface="Wingdings" pitchFamily="2" charset="2"/>
              </a:rPr>
              <a:t></a:t>
            </a:r>
            <a:r>
              <a:rPr lang="it-IT" sz="1400" i="1" dirty="0" smtClean="0">
                <a:sym typeface="Wingdings" pitchFamily="2" charset="2"/>
              </a:rPr>
              <a:t> </a:t>
            </a:r>
            <a:endParaRPr lang="it-IT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Definizioni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Notions</a:t>
            </a:r>
            <a:endParaRPr lang="it-IT" sz="1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>
              <a:buNone/>
            </a:pPr>
            <a:endParaRPr lang="it-IT" sz="1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/>
            <a:r>
              <a:rPr lang="it-IT" b="1" dirty="0" smtClean="0"/>
              <a:t>Indipendenza: </a:t>
            </a:r>
            <a:r>
              <a:rPr lang="it-IT" u="sng" dirty="0" smtClean="0"/>
              <a:t>libertà di giudizio</a:t>
            </a:r>
            <a:r>
              <a:rPr lang="it-IT" dirty="0" smtClean="0"/>
              <a:t> dell’</a:t>
            </a:r>
            <a:r>
              <a:rPr lang="it-IT" dirty="0" err="1" smtClean="0"/>
              <a:t>OdV</a:t>
            </a:r>
            <a:r>
              <a:rPr lang="it-IT" dirty="0" smtClean="0"/>
              <a:t> rispetto ai soggetti controllati</a:t>
            </a:r>
            <a:r>
              <a:rPr lang="it-IT" dirty="0" smtClean="0"/>
              <a:t>.</a:t>
            </a:r>
          </a:p>
          <a:p>
            <a:pPr lvl="1" algn="just">
              <a:buNone/>
            </a:pPr>
            <a:r>
              <a:rPr lang="it-IT" sz="1400" i="1" dirty="0" smtClean="0">
                <a:solidFill>
                  <a:schemeClr val="tx1"/>
                </a:solidFill>
              </a:rPr>
              <a:t>(</a:t>
            </a:r>
            <a:r>
              <a:rPr lang="it-IT" sz="1400" i="1" dirty="0" err="1" smtClean="0">
                <a:solidFill>
                  <a:schemeClr val="tx1"/>
                </a:solidFill>
              </a:rPr>
              <a:t>Independence</a:t>
            </a:r>
            <a:r>
              <a:rPr lang="it-IT" sz="1400" i="1" dirty="0" smtClean="0">
                <a:solidFill>
                  <a:schemeClr val="tx1"/>
                </a:solidFill>
              </a:rPr>
              <a:t>: SB </a:t>
            </a:r>
            <a:r>
              <a:rPr lang="it-IT" sz="1400" i="1" dirty="0" err="1" smtClean="0">
                <a:solidFill>
                  <a:schemeClr val="tx1"/>
                </a:solidFill>
              </a:rPr>
              <a:t>freedom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of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judgment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with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respect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to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controlled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subjects</a:t>
            </a:r>
            <a:r>
              <a:rPr lang="it-IT" sz="1400" i="1" dirty="0" smtClean="0">
                <a:solidFill>
                  <a:schemeClr val="tx1"/>
                </a:solidFill>
              </a:rPr>
              <a:t>)</a:t>
            </a:r>
            <a:endParaRPr lang="it-IT" sz="1400" i="1" dirty="0" smtClean="0">
              <a:solidFill>
                <a:schemeClr val="tx1"/>
              </a:solidFill>
            </a:endParaRPr>
          </a:p>
          <a:p>
            <a:pPr algn="just"/>
            <a:endParaRPr lang="it-IT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/>
            <a:r>
              <a:rPr lang="it-IT" b="1" dirty="0" smtClean="0"/>
              <a:t>Autonomia: </a:t>
            </a:r>
            <a:r>
              <a:rPr lang="it-IT" u="sng" dirty="0" smtClean="0"/>
              <a:t>libertà di iniziativa</a:t>
            </a:r>
            <a:r>
              <a:rPr lang="it-IT" dirty="0" smtClean="0"/>
              <a:t> e assenza di coinvolgimento nella gestione dell’ente</a:t>
            </a:r>
            <a:r>
              <a:rPr lang="it-IT" dirty="0" smtClean="0"/>
              <a:t>.</a:t>
            </a:r>
          </a:p>
          <a:p>
            <a:pPr algn="just">
              <a:buNone/>
            </a:pPr>
            <a:r>
              <a:rPr lang="it-IT" sz="1400" b="1" dirty="0" smtClean="0"/>
              <a:t>	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Autonomy</a:t>
            </a:r>
            <a:r>
              <a:rPr lang="it-IT" sz="1400" i="1" dirty="0" smtClean="0"/>
              <a:t>: SB </a:t>
            </a:r>
            <a:r>
              <a:rPr lang="it-IT" sz="1400" i="1" dirty="0" err="1" smtClean="0"/>
              <a:t>freedom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initiative</a:t>
            </a:r>
            <a:r>
              <a:rPr lang="it-IT" sz="1400" i="1" dirty="0" smtClean="0"/>
              <a:t> and </a:t>
            </a:r>
            <a:r>
              <a:rPr lang="it-IT" sz="1400" i="1" dirty="0" err="1" smtClean="0"/>
              <a:t>lack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involvement</a:t>
            </a:r>
            <a:r>
              <a:rPr lang="it-IT" sz="1400" i="1" dirty="0" smtClean="0"/>
              <a:t> in the body management)</a:t>
            </a:r>
            <a:endParaRPr lang="it-IT" sz="1400" b="1" dirty="0" smtClean="0"/>
          </a:p>
          <a:p>
            <a:pPr algn="just"/>
            <a:endParaRPr lang="it-IT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>
              <a:buNone/>
            </a:pPr>
            <a:endParaRPr lang="it-IT" sz="1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err="1" smtClean="0"/>
              <a:t>OdV</a:t>
            </a:r>
            <a:r>
              <a:rPr lang="it-IT" b="1" dirty="0" smtClean="0"/>
              <a:t> e terzi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SB and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third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parties</a:t>
            </a: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323528" y="2636912"/>
            <a:ext cx="8568952" cy="107721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Terzo problema</a:t>
            </a:r>
            <a:r>
              <a:rPr lang="it-IT" dirty="0" smtClean="0"/>
              <a:t>: quali rapporti intrattiene l’</a:t>
            </a:r>
            <a:r>
              <a:rPr lang="it-IT" dirty="0" err="1" smtClean="0"/>
              <a:t>OdV</a:t>
            </a:r>
            <a:r>
              <a:rPr lang="it-IT" dirty="0" smtClean="0"/>
              <a:t> con soggetti terzi alla società? Possono essere utili alla corretta attuazione del MOG</a:t>
            </a:r>
            <a:r>
              <a:rPr lang="it-IT" dirty="0" smtClean="0"/>
              <a:t>?</a:t>
            </a:r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Third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problem</a:t>
            </a:r>
            <a:r>
              <a:rPr lang="it-IT" sz="1400" i="1" dirty="0" smtClean="0"/>
              <a:t>:  </a:t>
            </a:r>
            <a:r>
              <a:rPr lang="it-IT" sz="1400" i="1" dirty="0" err="1" smtClean="0"/>
              <a:t>what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kind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relationship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does</a:t>
            </a:r>
            <a:r>
              <a:rPr lang="it-IT" sz="1400" i="1" dirty="0" smtClean="0"/>
              <a:t> the SB </a:t>
            </a:r>
            <a:r>
              <a:rPr lang="it-IT" sz="1400" i="1" dirty="0" err="1" smtClean="0"/>
              <a:t>mantain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with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third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parties</a:t>
            </a:r>
            <a:r>
              <a:rPr lang="it-IT" sz="1400" i="1" dirty="0" smtClean="0"/>
              <a:t>? Can </a:t>
            </a:r>
            <a:r>
              <a:rPr lang="it-IT" sz="1400" i="1" dirty="0" err="1" smtClean="0"/>
              <a:t>they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useful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for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correct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implementation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OMM?)</a:t>
            </a:r>
            <a:endParaRPr lang="it-IT" sz="1400" i="1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323528" y="3861048"/>
            <a:ext cx="4032448" cy="246221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Esempio: </a:t>
            </a:r>
            <a:r>
              <a:rPr lang="it-IT" dirty="0" smtClean="0"/>
              <a:t>linee guida BPER per consentire ad </a:t>
            </a:r>
            <a:r>
              <a:rPr lang="it-IT" u="sng" dirty="0" smtClean="0"/>
              <a:t>azionisti</a:t>
            </a:r>
            <a:r>
              <a:rPr lang="it-IT" dirty="0" smtClean="0"/>
              <a:t>, componenti del </a:t>
            </a:r>
            <a:r>
              <a:rPr lang="it-IT" u="sng" dirty="0" smtClean="0"/>
              <a:t>consiglio di amministrazione</a:t>
            </a:r>
            <a:r>
              <a:rPr lang="it-IT" dirty="0" smtClean="0"/>
              <a:t>, </a:t>
            </a:r>
            <a:r>
              <a:rPr lang="it-IT" u="sng" dirty="0" smtClean="0"/>
              <a:t>sindaci</a:t>
            </a:r>
            <a:r>
              <a:rPr lang="it-IT" dirty="0" smtClean="0"/>
              <a:t>, </a:t>
            </a:r>
            <a:r>
              <a:rPr lang="it-IT" u="sng" dirty="0" smtClean="0"/>
              <a:t>dipendenti</a:t>
            </a:r>
            <a:r>
              <a:rPr lang="it-IT" dirty="0" smtClean="0"/>
              <a:t>, </a:t>
            </a:r>
            <a:r>
              <a:rPr lang="it-IT" u="sng" dirty="0" smtClean="0"/>
              <a:t>consulenti</a:t>
            </a:r>
            <a:r>
              <a:rPr lang="it-IT" dirty="0" smtClean="0"/>
              <a:t>, </a:t>
            </a:r>
            <a:r>
              <a:rPr lang="it-IT" u="sng" dirty="0" smtClean="0"/>
              <a:t>fornitori</a:t>
            </a:r>
            <a:r>
              <a:rPr lang="it-IT" dirty="0" smtClean="0"/>
              <a:t>, </a:t>
            </a:r>
            <a:r>
              <a:rPr lang="it-IT" u="sng" dirty="0" smtClean="0"/>
              <a:t>clienti</a:t>
            </a:r>
            <a:r>
              <a:rPr lang="it-IT" dirty="0" smtClean="0"/>
              <a:t> di segnalare, nell’anonimato e nel rispetto del GDPR, eventuali criticità all’</a:t>
            </a:r>
            <a:r>
              <a:rPr lang="it-IT" dirty="0" err="1" smtClean="0"/>
              <a:t>OdV</a:t>
            </a:r>
            <a:r>
              <a:rPr lang="it-IT" dirty="0" smtClean="0"/>
              <a:t>.</a:t>
            </a:r>
          </a:p>
          <a:p>
            <a:pPr algn="just"/>
            <a:r>
              <a:rPr lang="it-IT" sz="1400" i="1" dirty="0" smtClean="0"/>
              <a:t>(A </a:t>
            </a:r>
            <a:r>
              <a:rPr lang="it-IT" sz="1400" i="1" dirty="0" err="1" smtClean="0"/>
              <a:t>good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example</a:t>
            </a:r>
            <a:r>
              <a:rPr lang="it-IT" sz="1400" i="1" dirty="0" smtClean="0"/>
              <a:t>: BPER </a:t>
            </a:r>
            <a:r>
              <a:rPr lang="it-IT" sz="1400" i="1" dirty="0" err="1" smtClean="0"/>
              <a:t>guidelines</a:t>
            </a:r>
            <a:r>
              <a:rPr lang="it-IT" sz="1400" i="1" dirty="0" smtClean="0"/>
              <a:t> – </a:t>
            </a:r>
            <a:r>
              <a:rPr lang="it-IT" sz="1400" i="1" dirty="0" err="1" smtClean="0"/>
              <a:t>confidential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reporting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critical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issues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the SB)</a:t>
            </a:r>
            <a:endParaRPr lang="it-IT" sz="1400" i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4499992" y="3861048"/>
            <a:ext cx="4392488" cy="212365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L’</a:t>
            </a:r>
            <a:r>
              <a:rPr lang="it-IT" dirty="0" err="1" smtClean="0"/>
              <a:t>OdV</a:t>
            </a:r>
            <a:r>
              <a:rPr lang="it-IT" dirty="0" smtClean="0"/>
              <a:t> ha il </a:t>
            </a:r>
            <a:r>
              <a:rPr lang="it-IT" b="1" dirty="0" smtClean="0"/>
              <a:t>dovere</a:t>
            </a:r>
            <a:r>
              <a:rPr lang="it-IT" dirty="0" smtClean="0"/>
              <a:t> di raccogliere segnalazioni relative al mancato rispetto del MOG e/o a procedure idonee a sfociare nell’illecito e di agire di conseguenza</a:t>
            </a:r>
            <a:r>
              <a:rPr lang="it-IT" dirty="0" smtClean="0"/>
              <a:t>.</a:t>
            </a:r>
            <a:endParaRPr lang="it-IT" sz="1400" dirty="0" smtClean="0"/>
          </a:p>
          <a:p>
            <a:pPr algn="just"/>
            <a:r>
              <a:rPr lang="it-IT" sz="1400" i="1" dirty="0" smtClean="0"/>
              <a:t>(The SB </a:t>
            </a:r>
            <a:r>
              <a:rPr lang="it-IT" sz="1400" i="1" dirty="0" err="1" smtClean="0"/>
              <a:t>must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collect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reports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relating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non-compliance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with</a:t>
            </a:r>
            <a:r>
              <a:rPr lang="it-IT" sz="1400" i="1" dirty="0" smtClean="0"/>
              <a:t> the OMM and/or </a:t>
            </a:r>
            <a:r>
              <a:rPr lang="it-IT" sz="1400" i="1" dirty="0" err="1" smtClean="0"/>
              <a:t>procedures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able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lead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crime; the SB </a:t>
            </a:r>
            <a:r>
              <a:rPr lang="it-IT" sz="1400" i="1" dirty="0" err="1" smtClean="0"/>
              <a:t>must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act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accordingly</a:t>
            </a:r>
            <a:r>
              <a:rPr lang="it-IT" sz="1400" i="1" dirty="0" smtClean="0"/>
              <a:t>)</a:t>
            </a:r>
            <a:endParaRPr lang="it-IT" i="1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4499992" y="6021288"/>
            <a:ext cx="4392488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Diversamente … </a:t>
            </a:r>
            <a:r>
              <a:rPr lang="it-IT" b="1" dirty="0" smtClean="0"/>
              <a:t>responsabilità</a:t>
            </a:r>
            <a:r>
              <a:rPr lang="it-IT" dirty="0" smtClean="0"/>
              <a:t> dell’</a:t>
            </a:r>
            <a:r>
              <a:rPr lang="it-IT" dirty="0" err="1" smtClean="0"/>
              <a:t>OdV</a:t>
            </a:r>
            <a:r>
              <a:rPr lang="it-IT" dirty="0" smtClean="0"/>
              <a:t> (dolo o colpa</a:t>
            </a:r>
            <a:r>
              <a:rPr lang="it-IT" dirty="0" smtClean="0"/>
              <a:t>)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if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not</a:t>
            </a:r>
            <a:r>
              <a:rPr lang="it-IT" sz="1400" i="1" dirty="0" smtClean="0"/>
              <a:t> … SB </a:t>
            </a:r>
            <a:r>
              <a:rPr lang="it-IT" sz="1400" i="1" dirty="0" err="1" smtClean="0"/>
              <a:t>liability</a:t>
            </a:r>
            <a:r>
              <a:rPr lang="it-IT" sz="1400" i="1" dirty="0" smtClean="0"/>
              <a:t>)</a:t>
            </a:r>
            <a:endParaRPr lang="it-IT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err="1" smtClean="0"/>
              <a:t>OdV</a:t>
            </a:r>
            <a:r>
              <a:rPr lang="it-IT" b="1" dirty="0" smtClean="0"/>
              <a:t> e RPC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200" b="1" dirty="0" smtClean="0">
                <a:solidFill>
                  <a:schemeClr val="accent3">
                    <a:lumMod val="75000"/>
                  </a:schemeClr>
                </a:solidFill>
              </a:rPr>
              <a:t>SB and </a:t>
            </a:r>
            <a:r>
              <a:rPr lang="it-IT" sz="1200" b="1" dirty="0" smtClean="0">
                <a:solidFill>
                  <a:schemeClr val="accent3">
                    <a:lumMod val="75000"/>
                  </a:schemeClr>
                </a:solidFill>
              </a:rPr>
              <a:t>the </a:t>
            </a:r>
            <a:r>
              <a:rPr lang="it-IT" sz="1200" b="1" dirty="0" err="1" smtClean="0">
                <a:solidFill>
                  <a:schemeClr val="accent3">
                    <a:lumMod val="75000"/>
                  </a:schemeClr>
                </a:solidFill>
              </a:rPr>
              <a:t>Responsible</a:t>
            </a:r>
            <a:r>
              <a:rPr lang="it-IT" sz="12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200" b="1" dirty="0" err="1" smtClean="0">
                <a:solidFill>
                  <a:schemeClr val="accent3">
                    <a:lumMod val="75000"/>
                  </a:schemeClr>
                </a:solidFill>
              </a:rPr>
              <a:t>for</a:t>
            </a:r>
            <a:r>
              <a:rPr lang="it-IT" sz="1200" b="1" dirty="0" smtClean="0">
                <a:solidFill>
                  <a:schemeClr val="accent3">
                    <a:lumMod val="75000"/>
                  </a:schemeClr>
                </a:solidFill>
              </a:rPr>
              <a:t> the </a:t>
            </a:r>
            <a:r>
              <a:rPr lang="it-IT" sz="1200" b="1" dirty="0" err="1" smtClean="0">
                <a:solidFill>
                  <a:schemeClr val="accent3">
                    <a:lumMod val="75000"/>
                  </a:schemeClr>
                </a:solidFill>
              </a:rPr>
              <a:t>prevention</a:t>
            </a:r>
            <a:r>
              <a:rPr lang="it-IT" sz="12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200" b="1" dirty="0" err="1" smtClean="0">
                <a:solidFill>
                  <a:schemeClr val="accent3">
                    <a:lumMod val="75000"/>
                  </a:schemeClr>
                </a:solidFill>
              </a:rPr>
              <a:t>of</a:t>
            </a:r>
            <a:r>
              <a:rPr lang="it-IT" sz="12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200" b="1" dirty="0" err="1" smtClean="0">
                <a:solidFill>
                  <a:schemeClr val="accent3">
                    <a:lumMod val="75000"/>
                  </a:schemeClr>
                </a:solidFill>
              </a:rPr>
              <a:t>corruption</a:t>
            </a:r>
            <a:endParaRPr lang="it-IT" sz="1200" dirty="0" smtClean="0"/>
          </a:p>
          <a:p>
            <a:pPr algn="just">
              <a:buNone/>
            </a:pPr>
            <a:endParaRPr lang="it-IT" sz="12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323528" y="2564904"/>
            <a:ext cx="8568952" cy="107721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Quarto problema</a:t>
            </a:r>
            <a:r>
              <a:rPr lang="it-IT" dirty="0" smtClean="0"/>
              <a:t>: quali rapporti intercorrono tra </a:t>
            </a:r>
            <a:r>
              <a:rPr lang="it-IT" dirty="0" err="1" smtClean="0"/>
              <a:t>OdV</a:t>
            </a:r>
            <a:r>
              <a:rPr lang="it-IT" dirty="0" smtClean="0"/>
              <a:t> e RPC? [d.lgs. 231/2001 e l.190/2012 a confronto</a:t>
            </a:r>
            <a:r>
              <a:rPr lang="it-IT" dirty="0" smtClean="0"/>
              <a:t>]</a:t>
            </a:r>
            <a:endParaRPr lang="it-IT" sz="1400" dirty="0" smtClean="0"/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Fourth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problem</a:t>
            </a:r>
            <a:r>
              <a:rPr lang="it-IT" sz="1400" i="1" dirty="0" smtClean="0"/>
              <a:t>:  the </a:t>
            </a:r>
            <a:r>
              <a:rPr lang="it-IT" sz="1400" i="1" dirty="0" err="1" smtClean="0"/>
              <a:t>relationships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between</a:t>
            </a:r>
            <a:r>
              <a:rPr lang="it-IT" sz="1400" i="1" dirty="0" smtClean="0"/>
              <a:t> the SB and the RPC (A </a:t>
            </a:r>
            <a:r>
              <a:rPr lang="it-IT" sz="1400" i="1" dirty="0" err="1" smtClean="0"/>
              <a:t>comparison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between</a:t>
            </a:r>
            <a:r>
              <a:rPr lang="it-IT" sz="1400" i="1" dirty="0" smtClean="0"/>
              <a:t> the Legislative </a:t>
            </a:r>
            <a:r>
              <a:rPr lang="it-IT" sz="1400" i="1" dirty="0" err="1" smtClean="0"/>
              <a:t>Decree</a:t>
            </a:r>
            <a:r>
              <a:rPr lang="it-IT" sz="1400" i="1" dirty="0" smtClean="0"/>
              <a:t> no. 231/2001 and the </a:t>
            </a:r>
            <a:r>
              <a:rPr lang="it-IT" sz="1400" i="1" dirty="0" err="1" smtClean="0"/>
              <a:t>Law</a:t>
            </a:r>
            <a:r>
              <a:rPr lang="it-IT" sz="1400" i="1" dirty="0" smtClean="0"/>
              <a:t> no. 190/2012)</a:t>
            </a:r>
            <a:endParaRPr lang="it-IT" i="1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323528" y="3789040"/>
            <a:ext cx="8568952" cy="184665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Problema </a:t>
            </a:r>
            <a:r>
              <a:rPr lang="it-IT" dirty="0" smtClean="0"/>
              <a:t>di rilievo per enti di diritto privato sotto il controllo pubblico, enti pubblici economici e società controllate dalle p.a. … insomma, per le entità che espletano </a:t>
            </a:r>
            <a:r>
              <a:rPr lang="it-IT" b="1" dirty="0" smtClean="0"/>
              <a:t>pubblici servizi </a:t>
            </a:r>
            <a:r>
              <a:rPr lang="it-IT" dirty="0" smtClean="0"/>
              <a:t>nei cui ambiti possono verificarsi i </a:t>
            </a:r>
            <a:r>
              <a:rPr lang="it-IT" b="1" dirty="0" smtClean="0"/>
              <a:t>reati individuati dalla l. 190/2012</a:t>
            </a:r>
            <a:r>
              <a:rPr lang="it-IT" dirty="0" smtClean="0"/>
              <a:t>. </a:t>
            </a:r>
            <a:endParaRPr lang="it-IT" sz="1400" dirty="0" smtClean="0"/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Very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serious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problem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for</a:t>
            </a:r>
            <a:r>
              <a:rPr lang="it-IT" sz="1400" i="1" dirty="0" smtClean="0"/>
              <a:t>  private </a:t>
            </a:r>
            <a:r>
              <a:rPr lang="it-IT" sz="1400" i="1" dirty="0" err="1" smtClean="0"/>
              <a:t>law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bodies</a:t>
            </a:r>
            <a:r>
              <a:rPr lang="it-IT" sz="1400" i="1" dirty="0" smtClean="0"/>
              <a:t> under the public </a:t>
            </a:r>
            <a:r>
              <a:rPr lang="it-IT" sz="1400" i="1" dirty="0" err="1" smtClean="0"/>
              <a:t>control</a:t>
            </a:r>
            <a:r>
              <a:rPr lang="it-IT" sz="1400" i="1" dirty="0" smtClean="0"/>
              <a:t>,  </a:t>
            </a:r>
            <a:r>
              <a:rPr lang="it-IT" sz="1400" i="1" dirty="0" err="1" smtClean="0"/>
              <a:t>economic</a:t>
            </a:r>
            <a:r>
              <a:rPr lang="it-IT" sz="1400" i="1" dirty="0" smtClean="0"/>
              <a:t> public </a:t>
            </a:r>
            <a:r>
              <a:rPr lang="it-IT" sz="1400" i="1" dirty="0" err="1" smtClean="0"/>
              <a:t>entities</a:t>
            </a:r>
            <a:r>
              <a:rPr lang="it-IT" sz="1400" i="1" dirty="0" smtClean="0"/>
              <a:t> and body  </a:t>
            </a:r>
            <a:r>
              <a:rPr lang="it-IT" sz="1400" i="1" dirty="0" err="1" smtClean="0"/>
              <a:t>controlled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by</a:t>
            </a:r>
            <a:r>
              <a:rPr lang="it-IT" sz="1400" i="1" dirty="0" smtClean="0"/>
              <a:t> public </a:t>
            </a:r>
            <a:r>
              <a:rPr lang="it-IT" sz="1400" i="1" dirty="0" err="1" smtClean="0"/>
              <a:t>administrations</a:t>
            </a:r>
            <a:r>
              <a:rPr lang="it-IT" sz="1400" i="1" dirty="0" smtClean="0"/>
              <a:t> … </a:t>
            </a:r>
            <a:r>
              <a:rPr lang="it-IT" sz="1400" i="1" dirty="0" err="1" smtClean="0"/>
              <a:t>they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carry</a:t>
            </a:r>
            <a:r>
              <a:rPr lang="it-IT" sz="1400" i="1" dirty="0" smtClean="0"/>
              <a:t> out public </a:t>
            </a:r>
            <a:r>
              <a:rPr lang="it-IT" sz="1400" i="1" dirty="0" err="1" smtClean="0"/>
              <a:t>services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with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risk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violating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Law</a:t>
            </a:r>
            <a:r>
              <a:rPr lang="it-IT" sz="1400" i="1" dirty="0" smtClean="0"/>
              <a:t> no. 190/2012)</a:t>
            </a:r>
            <a:endParaRPr lang="it-IT" i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323528" y="5780782"/>
            <a:ext cx="8568952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err="1" smtClean="0"/>
              <a:t>OdV</a:t>
            </a:r>
            <a:r>
              <a:rPr lang="it-IT" b="1" dirty="0" smtClean="0"/>
              <a:t> ≠ RPC</a:t>
            </a:r>
            <a:r>
              <a:rPr lang="it-IT" dirty="0" smtClean="0"/>
              <a:t>: </a:t>
            </a:r>
            <a:r>
              <a:rPr lang="it-IT" dirty="0" err="1" smtClean="0"/>
              <a:t>RPC</a:t>
            </a:r>
            <a:r>
              <a:rPr lang="it-IT" dirty="0" smtClean="0"/>
              <a:t> non ha compiti di vigilanza </a:t>
            </a:r>
            <a:r>
              <a:rPr lang="it-IT" sz="1400" i="1" dirty="0" smtClean="0"/>
              <a:t>(RPC </a:t>
            </a:r>
            <a:r>
              <a:rPr lang="it-IT" sz="1400" i="1" dirty="0" err="1" smtClean="0"/>
              <a:t>has</a:t>
            </a:r>
            <a:r>
              <a:rPr lang="it-IT" sz="1400" i="1" dirty="0" smtClean="0"/>
              <a:t> no </a:t>
            </a:r>
            <a:r>
              <a:rPr lang="it-IT" sz="1400" i="1" dirty="0" err="1" smtClean="0"/>
              <a:t>supervisory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duties</a:t>
            </a:r>
            <a:r>
              <a:rPr lang="it-IT" sz="1400" i="1" dirty="0" smtClean="0"/>
              <a:t>)</a:t>
            </a:r>
            <a:endParaRPr lang="it-IT" i="1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323528" y="6237312"/>
            <a:ext cx="4176464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Zone di interferenza </a:t>
            </a:r>
            <a:r>
              <a:rPr lang="it-IT" b="1" dirty="0" err="1" smtClean="0"/>
              <a:t>OdV</a:t>
            </a:r>
            <a:r>
              <a:rPr lang="it-IT" b="1" dirty="0" smtClean="0"/>
              <a:t> – RPC</a:t>
            </a:r>
            <a:endParaRPr lang="it-IT" sz="1400" b="1" dirty="0" smtClean="0"/>
          </a:p>
          <a:p>
            <a:pPr algn="just"/>
            <a:r>
              <a:rPr lang="it-IT" sz="1400" i="1" dirty="0" smtClean="0"/>
              <a:t>(SB – RPC: </a:t>
            </a:r>
            <a:r>
              <a:rPr lang="it-IT" sz="1400" i="1" dirty="0" err="1" smtClean="0"/>
              <a:t>interference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areas</a:t>
            </a:r>
            <a:endParaRPr lang="it-IT" i="1" dirty="0"/>
          </a:p>
        </p:txBody>
      </p:sp>
      <p:cxnSp>
        <p:nvCxnSpPr>
          <p:cNvPr id="9" name="Connettore 2 8"/>
          <p:cNvCxnSpPr>
            <a:stCxn id="7" idx="3"/>
          </p:cNvCxnSpPr>
          <p:nvPr/>
        </p:nvCxnSpPr>
        <p:spPr>
          <a:xfrm flipV="1">
            <a:off x="4499992" y="6525344"/>
            <a:ext cx="79208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asellaDiTesto 9"/>
          <p:cNvSpPr txBox="1"/>
          <p:nvPr/>
        </p:nvSpPr>
        <p:spPr>
          <a:xfrm>
            <a:off x="5292080" y="6238800"/>
            <a:ext cx="3600400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Sinergia </a:t>
            </a:r>
            <a:r>
              <a:rPr lang="it-IT" b="1" dirty="0" err="1" smtClean="0"/>
              <a:t>OdV</a:t>
            </a:r>
            <a:r>
              <a:rPr lang="it-IT" b="1" dirty="0" smtClean="0"/>
              <a:t> – RPC</a:t>
            </a:r>
            <a:r>
              <a:rPr lang="it-IT" sz="1400" dirty="0" smtClean="0"/>
              <a:t>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Synergy</a:t>
            </a:r>
            <a:r>
              <a:rPr lang="it-IT" sz="1400" i="1" dirty="0" smtClean="0"/>
              <a:t> SB – RPC)</a:t>
            </a:r>
            <a:endParaRPr lang="it-IT" i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L’</a:t>
            </a:r>
            <a:r>
              <a:rPr lang="it-IT" b="1" dirty="0" err="1" smtClean="0"/>
              <a:t>OdV</a:t>
            </a:r>
            <a:r>
              <a:rPr lang="it-IT" b="1" dirty="0" smtClean="0"/>
              <a:t> a processo …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The SB on trial</a:t>
            </a:r>
            <a:endParaRPr lang="it-IT" sz="1400" dirty="0" smtClean="0"/>
          </a:p>
          <a:p>
            <a:pPr>
              <a:buNone/>
            </a:pPr>
            <a:endParaRPr lang="it-IT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323528" y="2564904"/>
            <a:ext cx="8568952" cy="218521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Onere della prova in capo all’ente, che deve dimostrare l’</a:t>
            </a:r>
            <a:r>
              <a:rPr lang="it-IT" b="1" dirty="0" smtClean="0"/>
              <a:t>adeguatezza</a:t>
            </a:r>
            <a:r>
              <a:rPr lang="it-IT" dirty="0" smtClean="0"/>
              <a:t> </a:t>
            </a:r>
            <a:r>
              <a:rPr lang="it-IT" b="1" dirty="0" smtClean="0"/>
              <a:t>del MOG</a:t>
            </a:r>
            <a:r>
              <a:rPr lang="it-IT" dirty="0" smtClean="0"/>
              <a:t> e l’</a:t>
            </a:r>
            <a:r>
              <a:rPr lang="it-IT" b="1" dirty="0" smtClean="0"/>
              <a:t>indipendenza/autonomia dell’</a:t>
            </a:r>
            <a:r>
              <a:rPr lang="it-IT" b="1" dirty="0" err="1" smtClean="0"/>
              <a:t>OdV</a:t>
            </a:r>
            <a:r>
              <a:rPr lang="it-IT" dirty="0" smtClean="0"/>
              <a:t>.</a:t>
            </a:r>
          </a:p>
          <a:p>
            <a:pPr algn="just">
              <a:buFontTx/>
              <a:buChar char="-"/>
            </a:pPr>
            <a:r>
              <a:rPr lang="it-IT" u="sng" dirty="0" smtClean="0"/>
              <a:t>Prove documentali</a:t>
            </a:r>
            <a:r>
              <a:rPr lang="it-IT" dirty="0" smtClean="0"/>
              <a:t>: MOG, protocolli attuativi, organigramma dell’ente, verbali dell’</a:t>
            </a:r>
            <a:r>
              <a:rPr lang="it-IT" dirty="0" err="1" smtClean="0"/>
              <a:t>OdV</a:t>
            </a:r>
            <a:r>
              <a:rPr lang="it-IT" dirty="0" smtClean="0"/>
              <a:t>, eventuali flussi di informazioni raccolte dall’</a:t>
            </a:r>
            <a:r>
              <a:rPr lang="it-IT" dirty="0" err="1" smtClean="0"/>
              <a:t>OdV</a:t>
            </a:r>
            <a:r>
              <a:rPr lang="it-IT" dirty="0" smtClean="0"/>
              <a:t>, eventuali comunicazioni dell’</a:t>
            </a:r>
            <a:r>
              <a:rPr lang="it-IT" dirty="0" err="1" smtClean="0"/>
              <a:t>OdV</a:t>
            </a:r>
            <a:r>
              <a:rPr lang="it-IT" dirty="0" smtClean="0"/>
              <a:t>, ecc.</a:t>
            </a:r>
          </a:p>
          <a:p>
            <a:pPr algn="just">
              <a:buFontTx/>
              <a:buChar char="-"/>
            </a:pPr>
            <a:r>
              <a:rPr lang="it-IT" u="sng" dirty="0" smtClean="0"/>
              <a:t>Prove dichiarative</a:t>
            </a:r>
            <a:r>
              <a:rPr lang="it-IT" dirty="0" smtClean="0"/>
              <a:t>: testimonianza dei membri dell’</a:t>
            </a:r>
            <a:r>
              <a:rPr lang="it-IT" dirty="0" err="1" smtClean="0"/>
              <a:t>OdV</a:t>
            </a:r>
            <a:r>
              <a:rPr lang="it-IT" dirty="0" smtClean="0"/>
              <a:t>.</a:t>
            </a:r>
          </a:p>
          <a:p>
            <a:pPr algn="just"/>
            <a:r>
              <a:rPr lang="it-IT" sz="1400" i="1" dirty="0" smtClean="0"/>
              <a:t>(The SB </a:t>
            </a:r>
            <a:r>
              <a:rPr lang="it-IT" sz="1400" i="1" dirty="0" err="1" smtClean="0"/>
              <a:t>has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demonstrate</a:t>
            </a:r>
            <a:r>
              <a:rPr lang="it-IT" sz="1400" i="1" dirty="0" smtClean="0"/>
              <a:t> the OMM </a:t>
            </a:r>
            <a:r>
              <a:rPr lang="it-IT" sz="1400" i="1" dirty="0" err="1" smtClean="0"/>
              <a:t>adequacy</a:t>
            </a:r>
            <a:r>
              <a:rPr lang="it-IT" sz="1400" i="1" dirty="0" smtClean="0"/>
              <a:t> and the SB </a:t>
            </a:r>
            <a:r>
              <a:rPr lang="it-IT" sz="1400" i="1" dirty="0" err="1" smtClean="0"/>
              <a:t>independence</a:t>
            </a:r>
            <a:r>
              <a:rPr lang="it-IT" sz="1400" i="1" dirty="0" smtClean="0"/>
              <a:t>/</a:t>
            </a:r>
            <a:r>
              <a:rPr lang="it-IT" sz="1400" i="1" dirty="0" err="1" smtClean="0"/>
              <a:t>autonomy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thorugh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documents</a:t>
            </a:r>
            <a:r>
              <a:rPr lang="it-IT" sz="1400" i="1" dirty="0" smtClean="0"/>
              <a:t> and </a:t>
            </a:r>
            <a:r>
              <a:rPr lang="it-IT" sz="1400" i="1" dirty="0" err="1" smtClean="0"/>
              <a:t>witnesses</a:t>
            </a:r>
            <a:r>
              <a:rPr lang="it-IT" sz="1400" i="1" dirty="0" smtClean="0"/>
              <a:t>)</a:t>
            </a:r>
            <a:endParaRPr lang="it-IT" sz="1400" i="1" dirty="0" smtClean="0"/>
          </a:p>
        </p:txBody>
      </p:sp>
      <p:sp>
        <p:nvSpPr>
          <p:cNvPr id="5" name="CasellaDiTesto 4"/>
          <p:cNvSpPr txBox="1"/>
          <p:nvPr/>
        </p:nvSpPr>
        <p:spPr>
          <a:xfrm>
            <a:off x="323528" y="4797152"/>
            <a:ext cx="8568952" cy="1908215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L’</a:t>
            </a:r>
            <a:r>
              <a:rPr lang="it-IT" b="1" dirty="0" err="1" smtClean="0"/>
              <a:t>OdV</a:t>
            </a:r>
            <a:r>
              <a:rPr lang="it-IT" b="1" dirty="0" smtClean="0"/>
              <a:t> sul banco degli imputati: </a:t>
            </a:r>
            <a:r>
              <a:rPr lang="it-IT" dirty="0" smtClean="0"/>
              <a:t>risponde per </a:t>
            </a:r>
            <a:r>
              <a:rPr lang="it-IT" u="sng" dirty="0" smtClean="0"/>
              <a:t>dolo</a:t>
            </a:r>
            <a:r>
              <a:rPr lang="it-IT" dirty="0" smtClean="0"/>
              <a:t> o </a:t>
            </a:r>
            <a:r>
              <a:rPr lang="it-IT" u="sng" dirty="0" smtClean="0"/>
              <a:t>colpa</a:t>
            </a:r>
            <a:r>
              <a:rPr lang="it-IT" dirty="0" smtClean="0"/>
              <a:t> (</a:t>
            </a:r>
            <a:r>
              <a:rPr lang="it-IT" u="sng" dirty="0" smtClean="0"/>
              <a:t>profili di concorso nel reato con i vertici dell’ente</a:t>
            </a:r>
            <a:r>
              <a:rPr lang="it-IT" dirty="0" smtClean="0"/>
              <a:t>) qualora abbia agito in carenza di autonomia e di indipendenza; qualora non abbia vigilato correttamente sull’adeguatezza del MOG o, se adeguato, sulla sua applicazione; qualora non abbia tenuto conto delle informazioni provenienti da terzi; ecc</a:t>
            </a:r>
            <a:r>
              <a:rPr lang="it-IT" dirty="0" smtClean="0"/>
              <a:t>.</a:t>
            </a:r>
            <a:endParaRPr lang="it-IT" sz="1400" dirty="0" smtClean="0"/>
          </a:p>
          <a:p>
            <a:pPr algn="just"/>
            <a:r>
              <a:rPr lang="it-IT" sz="1400" i="1" dirty="0" smtClean="0"/>
              <a:t>(The SB  </a:t>
            </a:r>
            <a:r>
              <a:rPr lang="it-IT" sz="1400" i="1" dirty="0" err="1" smtClean="0"/>
              <a:t>shall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liable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for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damage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caused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by</a:t>
            </a:r>
            <a:r>
              <a:rPr lang="it-IT" sz="1400" i="1" dirty="0" smtClean="0"/>
              <a:t> </a:t>
            </a:r>
            <a:r>
              <a:rPr lang="it-IT" sz="1400" i="1" u="sng" dirty="0" err="1" smtClean="0"/>
              <a:t>wilful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intent</a:t>
            </a:r>
            <a:r>
              <a:rPr lang="it-IT" sz="1400" i="1" u="sng" dirty="0" smtClean="0"/>
              <a:t> </a:t>
            </a:r>
            <a:r>
              <a:rPr lang="it-IT" sz="1400" i="1" dirty="0" smtClean="0"/>
              <a:t>or </a:t>
            </a:r>
            <a:r>
              <a:rPr lang="it-IT" sz="1400" i="1" u="sng" dirty="0" err="1" smtClean="0"/>
              <a:t>negligence</a:t>
            </a:r>
            <a:r>
              <a:rPr lang="it-IT" sz="1400" i="1" dirty="0" smtClean="0"/>
              <a:t> (e.g. </a:t>
            </a:r>
            <a:r>
              <a:rPr lang="it-IT" sz="1400" i="1" dirty="0" err="1" smtClean="0"/>
              <a:t>failure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supervise</a:t>
            </a:r>
            <a:r>
              <a:rPr lang="it-IT" sz="1400" i="1" dirty="0" smtClean="0"/>
              <a:t> the OMM </a:t>
            </a:r>
            <a:r>
              <a:rPr lang="it-IT" sz="1400" i="1" dirty="0" err="1" smtClean="0"/>
              <a:t>correct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application</a:t>
            </a:r>
            <a:r>
              <a:rPr lang="it-IT" sz="1400" i="1" dirty="0" smtClean="0"/>
              <a:t>)</a:t>
            </a:r>
            <a:endParaRPr lang="it-IT" i="1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L’</a:t>
            </a:r>
            <a:r>
              <a:rPr lang="it-IT" b="1" dirty="0" err="1" smtClean="0"/>
              <a:t>OdV</a:t>
            </a:r>
            <a:r>
              <a:rPr lang="it-IT" b="1" dirty="0" smtClean="0"/>
              <a:t> nel </a:t>
            </a:r>
            <a:r>
              <a:rPr lang="it-IT" b="1" dirty="0" err="1" smtClean="0"/>
              <a:t>D.Lgs.</a:t>
            </a:r>
            <a:r>
              <a:rPr lang="it-IT" b="1" dirty="0" smtClean="0"/>
              <a:t> 231/2001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The SB 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in the Legislative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Decree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no. 231/2001</a:t>
            </a: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674585"/>
            <a:ext cx="3960440" cy="2498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4851734"/>
            <a:ext cx="4644008" cy="2006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L’</a:t>
            </a:r>
            <a:r>
              <a:rPr lang="it-IT" b="1" dirty="0" err="1" smtClean="0"/>
              <a:t>OdV</a:t>
            </a:r>
            <a:r>
              <a:rPr lang="it-IT" b="1" dirty="0" smtClean="0"/>
              <a:t> nel </a:t>
            </a:r>
            <a:r>
              <a:rPr lang="it-IT" b="1" dirty="0" err="1" smtClean="0"/>
              <a:t>D.Lgs.</a:t>
            </a:r>
            <a:r>
              <a:rPr lang="it-IT" b="1" dirty="0" smtClean="0"/>
              <a:t> 231/2001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The SB in the Legislative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Decree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no. 231/2001</a:t>
            </a: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708920"/>
            <a:ext cx="6383337" cy="16478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4509120"/>
            <a:ext cx="6478587" cy="4000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sp>
        <p:nvSpPr>
          <p:cNvPr id="7" name="CasellaDiTesto 6"/>
          <p:cNvSpPr txBox="1"/>
          <p:nvPr/>
        </p:nvSpPr>
        <p:spPr>
          <a:xfrm>
            <a:off x="6732240" y="2708920"/>
            <a:ext cx="2160240" cy="147732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D.L. 212/2011</a:t>
            </a:r>
            <a:r>
              <a:rPr lang="it-IT" dirty="0" smtClean="0"/>
              <a:t> introduce il </a:t>
            </a:r>
            <a:r>
              <a:rPr lang="it-IT" dirty="0" err="1" smtClean="0"/>
              <a:t>co</a:t>
            </a:r>
            <a:r>
              <a:rPr lang="it-IT" dirty="0" smtClean="0"/>
              <a:t>. 4-bis, rimediando alla precedente </a:t>
            </a:r>
            <a:r>
              <a:rPr lang="it-IT" dirty="0" err="1" smtClean="0"/>
              <a:t>proposta*</a:t>
            </a:r>
            <a:endParaRPr lang="it-IT" b="1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323528" y="5085184"/>
            <a:ext cx="8568952" cy="156966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b="1" dirty="0" smtClean="0"/>
              <a:t>Precedente proposta: </a:t>
            </a:r>
            <a:r>
              <a:rPr lang="it-IT" sz="1600" i="1" dirty="0" smtClean="0"/>
              <a:t>“Nelle </a:t>
            </a:r>
            <a:r>
              <a:rPr lang="it-IT" sz="1600" i="1" dirty="0" smtClean="0"/>
              <a:t>società di capitali, ove lo statuto o l’atto costitutivo non </a:t>
            </a:r>
            <a:r>
              <a:rPr lang="it-IT" sz="1600" i="1" dirty="0" smtClean="0"/>
              <a:t>dispongano </a:t>
            </a:r>
            <a:r>
              <a:rPr lang="it-IT" sz="1600" i="1" dirty="0" smtClean="0"/>
              <a:t>diversamente, il collegio sindacale, il consiglio di sorveglianza e il comitato per il controllo della gestione </a:t>
            </a:r>
            <a:r>
              <a:rPr lang="it-IT" sz="1600" i="1" u="sng" dirty="0" smtClean="0"/>
              <a:t>coordinano</a:t>
            </a:r>
            <a:r>
              <a:rPr lang="it-IT" sz="1600" i="1" dirty="0" smtClean="0"/>
              <a:t> il sistema dei controlli della società e </a:t>
            </a:r>
            <a:r>
              <a:rPr lang="it-IT" sz="1600" i="1" u="sng" dirty="0" smtClean="0"/>
              <a:t>svolgono</a:t>
            </a:r>
            <a:r>
              <a:rPr lang="it-IT" sz="1600" i="1" dirty="0" smtClean="0"/>
              <a:t> le funzioni dell’Organismo di Vigilanza di cui al comma 1, lettera b</a:t>
            </a:r>
            <a:r>
              <a:rPr lang="it-IT" sz="1600" i="1" dirty="0" smtClean="0"/>
              <a:t>)”</a:t>
            </a:r>
          </a:p>
          <a:p>
            <a:pPr algn="just"/>
            <a:r>
              <a:rPr lang="it-IT" sz="1600" i="1" dirty="0" smtClean="0"/>
              <a:t>(… the </a:t>
            </a:r>
            <a:r>
              <a:rPr lang="it-IT" sz="1600" i="1" dirty="0" err="1" smtClean="0"/>
              <a:t>board</a:t>
            </a:r>
            <a:r>
              <a:rPr lang="it-IT" sz="1600" i="1" dirty="0" smtClean="0"/>
              <a:t> </a:t>
            </a:r>
            <a:r>
              <a:rPr lang="it-IT" sz="1600" i="1" dirty="0" err="1" smtClean="0"/>
              <a:t>of</a:t>
            </a:r>
            <a:r>
              <a:rPr lang="it-IT" sz="1600" i="1" dirty="0" smtClean="0"/>
              <a:t> </a:t>
            </a:r>
            <a:r>
              <a:rPr lang="it-IT" sz="1600" i="1" dirty="0" err="1" smtClean="0"/>
              <a:t>statutory</a:t>
            </a:r>
            <a:r>
              <a:rPr lang="it-IT" sz="1600" i="1" dirty="0" smtClean="0"/>
              <a:t> </a:t>
            </a:r>
            <a:r>
              <a:rPr lang="it-IT" sz="1600" i="1" dirty="0" err="1" smtClean="0"/>
              <a:t>auditors</a:t>
            </a:r>
            <a:r>
              <a:rPr lang="it-IT" sz="1600" i="1" dirty="0" smtClean="0"/>
              <a:t>, the </a:t>
            </a:r>
            <a:r>
              <a:rPr lang="it-IT" sz="1600" i="1" dirty="0" err="1" smtClean="0"/>
              <a:t>supervisory</a:t>
            </a:r>
            <a:r>
              <a:rPr lang="it-IT" sz="1600" i="1" dirty="0" smtClean="0"/>
              <a:t> </a:t>
            </a:r>
            <a:r>
              <a:rPr lang="it-IT" sz="1600" i="1" dirty="0" err="1" smtClean="0"/>
              <a:t>board</a:t>
            </a:r>
            <a:r>
              <a:rPr lang="it-IT" sz="1600" i="1" dirty="0" smtClean="0"/>
              <a:t> and the management </a:t>
            </a:r>
            <a:r>
              <a:rPr lang="it-IT" sz="1600" i="1" dirty="0" err="1" smtClean="0"/>
              <a:t>control</a:t>
            </a:r>
            <a:r>
              <a:rPr lang="it-IT" sz="1600" i="1" dirty="0" smtClean="0"/>
              <a:t> </a:t>
            </a:r>
            <a:r>
              <a:rPr lang="it-IT" sz="1600" i="1" dirty="0" err="1" smtClean="0"/>
              <a:t>committee</a:t>
            </a:r>
            <a:r>
              <a:rPr lang="it-IT" sz="1600" i="1" dirty="0" smtClean="0"/>
              <a:t> </a:t>
            </a:r>
            <a:r>
              <a:rPr lang="it-IT" sz="1600" b="1" i="1" dirty="0" err="1" smtClean="0"/>
              <a:t>must</a:t>
            </a:r>
            <a:r>
              <a:rPr lang="it-IT" sz="1600" i="1" dirty="0" smtClean="0"/>
              <a:t> (</a:t>
            </a:r>
            <a:r>
              <a:rPr lang="it-IT" sz="1600" i="1" u="sng" dirty="0" err="1" smtClean="0"/>
              <a:t>not</a:t>
            </a:r>
            <a:r>
              <a:rPr lang="it-IT" sz="1600" i="1" u="sng" dirty="0" smtClean="0"/>
              <a:t> </a:t>
            </a:r>
            <a:r>
              <a:rPr lang="it-IT" sz="1600" i="1" u="sng" dirty="0" err="1" smtClean="0"/>
              <a:t>may</a:t>
            </a:r>
            <a:r>
              <a:rPr lang="it-IT" sz="1600" i="1" dirty="0" smtClean="0"/>
              <a:t>) coordinate the body </a:t>
            </a:r>
            <a:r>
              <a:rPr lang="it-IT" sz="1600" i="1" dirty="0" err="1" smtClean="0"/>
              <a:t>control</a:t>
            </a:r>
            <a:r>
              <a:rPr lang="it-IT" sz="1600" i="1" dirty="0" smtClean="0"/>
              <a:t> system and serve the SB </a:t>
            </a:r>
            <a:r>
              <a:rPr lang="it-IT" sz="1600" i="1" dirty="0" err="1" smtClean="0"/>
              <a:t>functions</a:t>
            </a:r>
            <a:r>
              <a:rPr lang="it-IT" sz="1600" i="1" dirty="0" smtClean="0"/>
              <a:t>)</a:t>
            </a:r>
            <a:endParaRPr lang="it-IT" sz="1600" i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amonto">
  <a:themeElements>
    <a:clrScheme name="Personalizzato 1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78397A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Tramont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ramont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805</TotalTime>
  <Words>1733</Words>
  <Application>Microsoft Office PowerPoint</Application>
  <PresentationFormat>Presentazione su schermo (4:3)</PresentationFormat>
  <Paragraphs>97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13</vt:i4>
      </vt:variant>
    </vt:vector>
  </HeadingPairs>
  <TitlesOfParts>
    <vt:vector size="14" baseType="lpstr">
      <vt:lpstr>Tramonto</vt:lpstr>
      <vt:lpstr>L’Organismo di Vigilanza</vt:lpstr>
      <vt:lpstr>MOG e OdV</vt:lpstr>
      <vt:lpstr>MOG e OdV</vt:lpstr>
      <vt:lpstr>OdV e apicali</vt:lpstr>
      <vt:lpstr>OdV e apicali</vt:lpstr>
      <vt:lpstr>Linee Guida di Confindustria</vt:lpstr>
      <vt:lpstr>E negli enti più piccoli?</vt:lpstr>
      <vt:lpstr>Definizioni</vt:lpstr>
      <vt:lpstr>OdV e terzi</vt:lpstr>
      <vt:lpstr>OdV e RPC</vt:lpstr>
      <vt:lpstr>L’OdV a processo …</vt:lpstr>
      <vt:lpstr>L’OdV nel D.Lgs. 231/2001</vt:lpstr>
      <vt:lpstr>L’OdV nel D.Lgs. 231/2001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Dal societas delinquere non potest al D.Lgs. 231/2001</dc:title>
  <dc:creator>Francesco Trapella</dc:creator>
  <cp:lastModifiedBy>Francesco Trapella</cp:lastModifiedBy>
  <cp:revision>139</cp:revision>
  <dcterms:created xsi:type="dcterms:W3CDTF">2023-02-26T14:53:05Z</dcterms:created>
  <dcterms:modified xsi:type="dcterms:W3CDTF">2023-03-13T21:44:42Z</dcterms:modified>
</cp:coreProperties>
</file>