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="" xmlns:a16="http://schemas.microsoft.com/office/drawing/2014/main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2558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(Tanti) </a:t>
            </a:r>
            <a:r>
              <a:rPr lang="en-US" dirty="0" err="1" smtClean="0">
                <a:solidFill>
                  <a:srgbClr val="002060"/>
                </a:solidFill>
              </a:rPr>
              <a:t>interrogativi</a:t>
            </a:r>
            <a:r>
              <a:rPr lang="en-US" dirty="0" smtClean="0">
                <a:solidFill>
                  <a:srgbClr val="002060"/>
                </a:solidFill>
              </a:rPr>
              <a:t> e (</a:t>
            </a:r>
            <a:r>
              <a:rPr lang="en-US" dirty="0" err="1" smtClean="0">
                <a:solidFill>
                  <a:srgbClr val="002060"/>
                </a:solidFill>
              </a:rPr>
              <a:t>poche</a:t>
            </a:r>
            <a:r>
              <a:rPr lang="en-US" dirty="0" smtClean="0">
                <a:solidFill>
                  <a:srgbClr val="002060"/>
                </a:solidFill>
              </a:rPr>
              <a:t>) </a:t>
            </a:r>
            <a:r>
              <a:rPr lang="en-US" dirty="0" err="1" smtClean="0">
                <a:solidFill>
                  <a:srgbClr val="002060"/>
                </a:solidFill>
              </a:rPr>
              <a:t>certezze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nei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sistemi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di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responsabilità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dell’ente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da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reato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="" xmlns:a16="http://schemas.microsoft.com/office/drawing/2014/main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="" xmlns:a16="http://schemas.microsoft.com/office/drawing/2014/main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="" xmlns:a16="http://schemas.microsoft.com/office/drawing/2014/main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292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Giovedì 29 </a:t>
            </a:r>
            <a:r>
              <a:rPr lang="it-IT" smtClean="0"/>
              <a:t>febbraio </a:t>
            </a:r>
            <a:r>
              <a:rPr lang="it-IT" smtClean="0"/>
              <a:t>2024, </a:t>
            </a:r>
            <a:r>
              <a:rPr lang="it-IT" dirty="0" smtClean="0"/>
              <a:t>ore 18.00 – 20.00</a:t>
            </a:r>
            <a:endParaRPr lang="it-IT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xmlns="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Modelli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organizzativi</a:t>
            </a:r>
            <a:r>
              <a:rPr lang="en-GB" sz="2000" b="1" dirty="0" smtClean="0">
                <a:solidFill>
                  <a:schemeClr val="tx2"/>
                </a:solidFill>
              </a:rPr>
              <a:t> e </a:t>
            </a:r>
            <a:r>
              <a:rPr lang="en-GB" sz="2000" b="1" dirty="0" err="1" smtClean="0">
                <a:solidFill>
                  <a:schemeClr val="tx2"/>
                </a:solidFill>
              </a:rPr>
              <a:t>responsabilità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d’impresa</a:t>
            </a:r>
            <a:r>
              <a:rPr lang="en-GB" sz="2000" b="1" dirty="0" smtClean="0">
                <a:solidFill>
                  <a:schemeClr val="tx2"/>
                </a:solidFill>
              </a:rPr>
              <a:t>/B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1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9542" y="260648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96" y="437071"/>
            <a:ext cx="5289306" cy="5676385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b="1" dirty="0"/>
          </a:p>
          <a:p>
            <a:pPr lvl="1">
              <a:buClr>
                <a:schemeClr val="tx2"/>
              </a:buClr>
              <a:buNone/>
            </a:pPr>
            <a:endParaRPr lang="en-US" sz="4000" b="1" dirty="0" smtClean="0"/>
          </a:p>
          <a:p>
            <a:pPr algn="just">
              <a:buClr>
                <a:schemeClr val="tx2"/>
              </a:buClr>
            </a:pPr>
            <a:r>
              <a:rPr lang="en-US" sz="1800" u="sng" dirty="0" err="1" smtClean="0">
                <a:solidFill>
                  <a:srgbClr val="0066FF"/>
                </a:solidFill>
              </a:rPr>
              <a:t>Libertà</a:t>
            </a:r>
            <a:r>
              <a:rPr lang="en-US" sz="1800" u="sng" dirty="0" smtClean="0">
                <a:solidFill>
                  <a:srgbClr val="0066FF"/>
                </a:solidFill>
              </a:rPr>
              <a:t> </a:t>
            </a:r>
            <a:r>
              <a:rPr lang="en-US" sz="1800" dirty="0" err="1" smtClean="0"/>
              <a:t>di</a:t>
            </a:r>
            <a:r>
              <a:rPr lang="en-US" sz="1800" dirty="0" smtClean="0"/>
              <a:t> </a:t>
            </a:r>
            <a:r>
              <a:rPr lang="en-US" sz="1800" dirty="0" err="1" smtClean="0"/>
              <a:t>iniziativa</a:t>
            </a:r>
            <a:r>
              <a:rPr lang="en-US" sz="1800" dirty="0" smtClean="0"/>
              <a:t> </a:t>
            </a:r>
            <a:r>
              <a:rPr lang="en-US" sz="1800" dirty="0" err="1" smtClean="0"/>
              <a:t>economica</a:t>
            </a:r>
            <a:r>
              <a:rPr lang="en-US" sz="1800" dirty="0" smtClean="0"/>
              <a:t> </a:t>
            </a:r>
            <a:r>
              <a:rPr lang="en-US" sz="1800" dirty="0" err="1" smtClean="0"/>
              <a:t>privata</a:t>
            </a:r>
            <a:r>
              <a:rPr lang="en-US" sz="1800" dirty="0" smtClean="0"/>
              <a:t> </a:t>
            </a:r>
          </a:p>
          <a:p>
            <a:pPr algn="just">
              <a:buClr>
                <a:schemeClr val="tx2"/>
              </a:buClr>
            </a:pPr>
            <a:endParaRPr lang="en-US" sz="1800" dirty="0" smtClean="0"/>
          </a:p>
          <a:p>
            <a:pPr algn="just">
              <a:buClr>
                <a:schemeClr val="tx2"/>
              </a:buClr>
            </a:pPr>
            <a:endParaRPr lang="en-US" sz="1800" dirty="0" smtClean="0"/>
          </a:p>
          <a:p>
            <a:pPr algn="just">
              <a:buClr>
                <a:schemeClr val="tx2"/>
              </a:buClr>
            </a:pPr>
            <a:endParaRPr lang="en-US" sz="1800" dirty="0" smtClean="0"/>
          </a:p>
          <a:p>
            <a:pPr algn="just">
              <a:buClr>
                <a:schemeClr val="tx2"/>
              </a:buClr>
            </a:pPr>
            <a:r>
              <a:rPr lang="en-US" sz="1800" u="sng" dirty="0" smtClean="0">
                <a:solidFill>
                  <a:srgbClr val="FF0000"/>
                </a:solidFill>
              </a:rPr>
              <a:t>Principio </a:t>
            </a:r>
            <a:r>
              <a:rPr lang="en-US" sz="1800" u="sng" dirty="0" err="1" smtClean="0">
                <a:solidFill>
                  <a:srgbClr val="FF0000"/>
                </a:solidFill>
              </a:rPr>
              <a:t>di</a:t>
            </a:r>
            <a:r>
              <a:rPr lang="en-US" sz="1800" u="sng" dirty="0" smtClean="0">
                <a:solidFill>
                  <a:srgbClr val="FF0000"/>
                </a:solidFill>
              </a:rPr>
              <a:t> </a:t>
            </a:r>
            <a:r>
              <a:rPr lang="en-US" sz="1800" u="sng" dirty="0" err="1" smtClean="0">
                <a:solidFill>
                  <a:srgbClr val="FF0000"/>
                </a:solidFill>
              </a:rPr>
              <a:t>legalità</a:t>
            </a:r>
            <a:r>
              <a:rPr lang="en-US" sz="1800" dirty="0" smtClean="0"/>
              <a:t> </a:t>
            </a:r>
            <a:r>
              <a:rPr lang="en-US" sz="1800" dirty="0" smtClean="0">
                <a:sym typeface="Wingdings" pitchFamily="2" charset="2"/>
              </a:rPr>
              <a:t></a:t>
            </a:r>
            <a:r>
              <a:rPr lang="en-US" sz="1800" i="1" dirty="0" err="1" smtClean="0">
                <a:sym typeface="Wingdings" pitchFamily="2" charset="2"/>
              </a:rPr>
              <a:t>controllo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sull’attività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di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impresa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nel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rispetto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dell’ordine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pubblico</a:t>
            </a:r>
            <a:r>
              <a:rPr lang="en-US" sz="1800" dirty="0" smtClean="0">
                <a:sym typeface="Wingdings" pitchFamily="2" charset="2"/>
              </a:rPr>
              <a:t>.</a:t>
            </a:r>
            <a:endParaRPr lang="en-US" sz="1800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  <a:buNone/>
            </a:pPr>
            <a:endParaRPr lang="en-US" b="1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I </a:t>
            </a:r>
            <a:r>
              <a:rPr lang="en-US" sz="3600" b="1" dirty="0" err="1" smtClean="0">
                <a:solidFill>
                  <a:schemeClr val="tx2"/>
                </a:solidFill>
              </a:rPr>
              <a:t>principi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superiori</a:t>
            </a:r>
            <a:r>
              <a:rPr lang="en-US" sz="3600" b="1" dirty="0" smtClean="0">
                <a:solidFill>
                  <a:schemeClr val="tx2"/>
                </a:solidFill>
              </a:rPr>
              <a:t> (</a:t>
            </a:r>
            <a:r>
              <a:rPr lang="en-US" sz="3600" b="1" dirty="0" err="1" smtClean="0">
                <a:solidFill>
                  <a:schemeClr val="tx2"/>
                </a:solidFill>
              </a:rPr>
              <a:t>costituzionali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ed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europei</a:t>
            </a:r>
            <a:r>
              <a:rPr lang="en-US" sz="3600" b="1" dirty="0" smtClean="0">
                <a:solidFill>
                  <a:schemeClr val="tx2"/>
                </a:solidFill>
              </a:rPr>
              <a:t>)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(Tanti) interrogativi e (poche) certezze nei sistemi di responsabilità dell’ente da reato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49068AD8-B866-46FD-9907-DE4CF7A8198B}"/>
              </a:ext>
            </a:extLst>
          </p:cNvPr>
          <p:cNvCxnSpPr>
            <a:cxnSpLocks/>
          </p:cNvCxnSpPr>
          <p:nvPr/>
        </p:nvCxnSpPr>
        <p:spPr>
          <a:xfrm>
            <a:off x="84913" y="938086"/>
            <a:ext cx="5010676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B4C674A1-BBE2-4B3C-9041-F9BB6EF1568C}"/>
              </a:ext>
            </a:extLst>
          </p:cNvPr>
          <p:cNvSpPr txBox="1"/>
          <p:nvPr/>
        </p:nvSpPr>
        <p:spPr>
          <a:xfrm>
            <a:off x="74028" y="912163"/>
            <a:ext cx="50675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1* </a:t>
            </a:r>
            <a:r>
              <a:rPr lang="en-US" sz="2200" i="1" dirty="0" err="1" smtClean="0"/>
              <a:t>Principi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costituzionali</a:t>
            </a:r>
            <a:endParaRPr lang="hr-HR" sz="2200" i="1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="" xmlns:a16="http://schemas.microsoft.com/office/drawing/2014/main" id="{9222E6E7-BB8B-4254-A592-EC766F78A569}"/>
              </a:ext>
            </a:extLst>
          </p:cNvPr>
          <p:cNvCxnSpPr>
            <a:cxnSpLocks/>
          </p:cNvCxnSpPr>
          <p:nvPr/>
        </p:nvCxnSpPr>
        <p:spPr>
          <a:xfrm flipV="1">
            <a:off x="74028" y="1364315"/>
            <a:ext cx="5043325" cy="1336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="" xmlns:a16="http://schemas.microsoft.com/office/drawing/2014/main" id="{158A34BA-3E21-4F90-A36C-9D3E95E3F2CC}"/>
              </a:ext>
            </a:extLst>
          </p:cNvPr>
          <p:cNvCxnSpPr>
            <a:cxnSpLocks/>
          </p:cNvCxnSpPr>
          <p:nvPr/>
        </p:nvCxnSpPr>
        <p:spPr>
          <a:xfrm flipV="1">
            <a:off x="63139" y="3605470"/>
            <a:ext cx="4981096" cy="7711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="" xmlns:a16="http://schemas.microsoft.com/office/drawing/2014/main" id="{78A0C3DB-A885-49EF-8782-BEA73262DE9C}"/>
              </a:ext>
            </a:extLst>
          </p:cNvPr>
          <p:cNvCxnSpPr>
            <a:cxnSpLocks/>
          </p:cNvCxnSpPr>
          <p:nvPr/>
        </p:nvCxnSpPr>
        <p:spPr>
          <a:xfrm flipV="1">
            <a:off x="74027" y="4033044"/>
            <a:ext cx="5015769" cy="7712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AEEFC91-05B0-4F0A-90A1-5B0E618B99B2}"/>
              </a:ext>
            </a:extLst>
          </p:cNvPr>
          <p:cNvSpPr txBox="1"/>
          <p:nvPr/>
        </p:nvSpPr>
        <p:spPr>
          <a:xfrm>
            <a:off x="106679" y="3611378"/>
            <a:ext cx="465910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2* </a:t>
            </a:r>
            <a:r>
              <a:rPr lang="en-US" sz="2200" i="1" dirty="0" err="1" smtClean="0"/>
              <a:t>Principi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europei</a:t>
            </a:r>
            <a:endParaRPr lang="hr-HR" sz="2200" i="1" dirty="0"/>
          </a:p>
        </p:txBody>
      </p:sp>
      <p:sp>
        <p:nvSpPr>
          <p:cNvPr id="23554" name="AutoShape 2" descr="Giudice di Pace: chi è e cosa fa?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cxnSp>
        <p:nvCxnSpPr>
          <p:cNvPr id="32" name="Connettore 1 31"/>
          <p:cNvCxnSpPr/>
          <p:nvPr/>
        </p:nvCxnSpPr>
        <p:spPr>
          <a:xfrm>
            <a:off x="982638" y="1916832"/>
            <a:ext cx="0" cy="522514"/>
          </a:xfrm>
          <a:prstGeom prst="line">
            <a:avLst/>
          </a:prstGeom>
          <a:ln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ttore 2 34"/>
          <p:cNvCxnSpPr/>
          <p:nvPr/>
        </p:nvCxnSpPr>
        <p:spPr>
          <a:xfrm>
            <a:off x="982638" y="2420888"/>
            <a:ext cx="737904" cy="0"/>
          </a:xfrm>
          <a:prstGeom prst="straightConnector1">
            <a:avLst/>
          </a:prstGeom>
          <a:ln>
            <a:solidFill>
              <a:srgbClr val="0066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CasellaDiTesto 40"/>
          <p:cNvSpPr txBox="1"/>
          <p:nvPr/>
        </p:nvSpPr>
        <p:spPr>
          <a:xfrm>
            <a:off x="1694108" y="1855693"/>
            <a:ext cx="32806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600" u="sng" dirty="0" smtClean="0"/>
              <a:t>Eccezioni</a:t>
            </a:r>
            <a:r>
              <a:rPr lang="it-IT" sz="1600" dirty="0" smtClean="0"/>
              <a:t>: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pericolo per la salute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pericolo per la libertà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pericolo per la dignità umana</a:t>
            </a:r>
            <a:endParaRPr lang="it-IT" sz="1600" dirty="0"/>
          </a:p>
        </p:txBody>
      </p:sp>
      <p:cxnSp>
        <p:nvCxnSpPr>
          <p:cNvPr id="45" name="Connettore 2 44"/>
          <p:cNvCxnSpPr/>
          <p:nvPr/>
        </p:nvCxnSpPr>
        <p:spPr>
          <a:xfrm>
            <a:off x="3334437" y="1129553"/>
            <a:ext cx="2030241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CasellaDiTesto 46"/>
          <p:cNvSpPr txBox="1"/>
          <p:nvPr/>
        </p:nvSpPr>
        <p:spPr>
          <a:xfrm>
            <a:off x="5378124" y="954741"/>
            <a:ext cx="860499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smtClean="0"/>
              <a:t>Art. 41</a:t>
            </a:r>
            <a:endParaRPr lang="it-IT" dirty="0"/>
          </a:p>
        </p:txBody>
      </p:sp>
      <p:sp>
        <p:nvSpPr>
          <p:cNvPr id="52" name="CasellaDiTesto 51"/>
          <p:cNvSpPr txBox="1"/>
          <p:nvPr/>
        </p:nvSpPr>
        <p:spPr>
          <a:xfrm>
            <a:off x="6440303" y="900952"/>
            <a:ext cx="4974764" cy="369332"/>
          </a:xfrm>
          <a:prstGeom prst="rect">
            <a:avLst/>
          </a:prstGeom>
          <a:noFill/>
          <a:ln>
            <a:solidFill>
              <a:srgbClr val="D6009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Esiste un ente socialmente pericoloso???</a:t>
            </a:r>
            <a:endParaRPr lang="it-IT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692" y="1358386"/>
            <a:ext cx="1299806" cy="2039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3" name="CasellaDiTesto 52"/>
          <p:cNvSpPr txBox="1"/>
          <p:nvPr/>
        </p:nvSpPr>
        <p:spPr>
          <a:xfrm>
            <a:off x="7865505" y="1371600"/>
            <a:ext cx="3549562" cy="1569660"/>
          </a:xfrm>
          <a:prstGeom prst="rect">
            <a:avLst/>
          </a:prstGeom>
          <a:noFill/>
          <a:ln>
            <a:solidFill>
              <a:srgbClr val="D6009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u="sng" dirty="0" smtClean="0"/>
              <a:t>Processo “Aemilia”</a:t>
            </a:r>
            <a:r>
              <a:rPr lang="it-IT" sz="1600" dirty="0" smtClean="0"/>
              <a:t> – influenze della criminalità organizzata nell’attività di impresa</a:t>
            </a:r>
            <a:endParaRPr lang="it-IT" sz="1600" u="sng" dirty="0" smtClean="0"/>
          </a:p>
          <a:p>
            <a:pPr algn="just"/>
            <a:r>
              <a:rPr lang="it-IT" sz="1600" dirty="0" smtClean="0">
                <a:sym typeface="Wingdings" pitchFamily="2" charset="2"/>
              </a:rPr>
              <a:t> Possiamo applicare alle persone giuridiche le categorie “penali” applicabili alle persone fisiche??? </a:t>
            </a:r>
            <a:endParaRPr lang="it-IT" sz="1600" dirty="0" smtClean="0"/>
          </a:p>
        </p:txBody>
      </p:sp>
      <p:cxnSp>
        <p:nvCxnSpPr>
          <p:cNvPr id="56" name="Connettore 1 55"/>
          <p:cNvCxnSpPr/>
          <p:nvPr/>
        </p:nvCxnSpPr>
        <p:spPr>
          <a:xfrm>
            <a:off x="4439022" y="3429000"/>
            <a:ext cx="5053367" cy="0"/>
          </a:xfrm>
          <a:prstGeom prst="line">
            <a:avLst/>
          </a:prstGeom>
          <a:ln>
            <a:solidFill>
              <a:srgbClr val="D600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nettore 2 57"/>
          <p:cNvCxnSpPr/>
          <p:nvPr/>
        </p:nvCxnSpPr>
        <p:spPr>
          <a:xfrm flipV="1">
            <a:off x="9478942" y="2971800"/>
            <a:ext cx="0" cy="457200"/>
          </a:xfrm>
          <a:prstGeom prst="straightConnector1">
            <a:avLst/>
          </a:prstGeom>
          <a:ln>
            <a:solidFill>
              <a:srgbClr val="D6009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CasellaDiTesto 58"/>
          <p:cNvSpPr txBox="1"/>
          <p:nvPr/>
        </p:nvSpPr>
        <p:spPr>
          <a:xfrm>
            <a:off x="228570" y="4262719"/>
            <a:ext cx="2863851" cy="1877437"/>
          </a:xfrm>
          <a:prstGeom prst="rect">
            <a:avLst/>
          </a:prstGeom>
          <a:noFill/>
          <a:ln>
            <a:solidFill>
              <a:srgbClr val="9933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u="sng" dirty="0" smtClean="0">
                <a:solidFill>
                  <a:srgbClr val="993300"/>
                </a:solidFill>
              </a:rPr>
              <a:t>Protezione degli interessi finanziari dell’UE</a:t>
            </a:r>
            <a:endParaRPr lang="it-IT" b="1" dirty="0" smtClean="0"/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b="1" dirty="0" smtClean="0"/>
              <a:t>Direttiva PIF (1371/2017/UE)</a:t>
            </a:r>
            <a:r>
              <a:rPr lang="it-IT" sz="1600" dirty="0" smtClean="0"/>
              <a:t> – </a:t>
            </a:r>
            <a:r>
              <a:rPr lang="it-IT" sz="1600" i="1" dirty="0" smtClean="0"/>
              <a:t>Ricorso al diritto penale per la tutela degli interessi finanziari dell’UE</a:t>
            </a:r>
            <a:r>
              <a:rPr lang="it-IT" sz="1600" dirty="0" smtClean="0"/>
              <a:t> (Sanzioni applicate a condotte individuali).</a:t>
            </a:r>
            <a:endParaRPr lang="it-IT" sz="1600" dirty="0"/>
          </a:p>
        </p:txBody>
      </p:sp>
      <p:sp>
        <p:nvSpPr>
          <p:cNvPr id="60" name="CasellaDiTesto 59"/>
          <p:cNvSpPr txBox="1"/>
          <p:nvPr/>
        </p:nvSpPr>
        <p:spPr>
          <a:xfrm>
            <a:off x="3173093" y="4948518"/>
            <a:ext cx="564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/>
              <a:t>vs.</a:t>
            </a:r>
            <a:endParaRPr lang="it-IT" b="1" dirty="0"/>
          </a:p>
        </p:txBody>
      </p:sp>
      <p:sp>
        <p:nvSpPr>
          <p:cNvPr id="61" name="CasellaDiTesto 60"/>
          <p:cNvSpPr txBox="1"/>
          <p:nvPr/>
        </p:nvSpPr>
        <p:spPr>
          <a:xfrm>
            <a:off x="3567489" y="4267202"/>
            <a:ext cx="2863851" cy="1323439"/>
          </a:xfrm>
          <a:prstGeom prst="rect">
            <a:avLst/>
          </a:prstGeom>
          <a:noFill/>
          <a:ln>
            <a:solidFill>
              <a:srgbClr val="9933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>
                <a:solidFill>
                  <a:srgbClr val="993300"/>
                </a:solidFill>
              </a:rPr>
              <a:t>Assenza </a:t>
            </a:r>
            <a:r>
              <a:rPr lang="it-IT" sz="1600" dirty="0" smtClean="0"/>
              <a:t>di una normativa UE per combattere le violazioni agli interessi finanziari dell’Unione attraverso </a:t>
            </a:r>
            <a:r>
              <a:rPr lang="it-IT" sz="1600" b="1" dirty="0" smtClean="0">
                <a:solidFill>
                  <a:srgbClr val="993300"/>
                </a:solidFill>
              </a:rPr>
              <a:t>la responsabilità degli enti da reato</a:t>
            </a:r>
            <a:r>
              <a:rPr lang="it-IT" sz="1600" dirty="0" smtClean="0"/>
              <a:t>. </a:t>
            </a:r>
            <a:endParaRPr lang="it-IT" sz="1600" dirty="0"/>
          </a:p>
        </p:txBody>
      </p:sp>
      <p:cxnSp>
        <p:nvCxnSpPr>
          <p:cNvPr id="63" name="Connettore 2 62"/>
          <p:cNvCxnSpPr/>
          <p:nvPr/>
        </p:nvCxnSpPr>
        <p:spPr>
          <a:xfrm>
            <a:off x="4867202" y="5795682"/>
            <a:ext cx="302519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CasellaDiTesto 63"/>
          <p:cNvSpPr txBox="1"/>
          <p:nvPr/>
        </p:nvSpPr>
        <p:spPr>
          <a:xfrm>
            <a:off x="5526022" y="5822576"/>
            <a:ext cx="1680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Perché?</a:t>
            </a:r>
            <a:endParaRPr lang="it-IT" b="1" dirty="0"/>
          </a:p>
        </p:txBody>
      </p:sp>
      <p:sp>
        <p:nvSpPr>
          <p:cNvPr id="65" name="CasellaDiTesto 64"/>
          <p:cNvSpPr txBox="1"/>
          <p:nvPr/>
        </p:nvSpPr>
        <p:spPr>
          <a:xfrm>
            <a:off x="7895406" y="4077072"/>
            <a:ext cx="3522671" cy="2062103"/>
          </a:xfrm>
          <a:prstGeom prst="rect">
            <a:avLst/>
          </a:prstGeom>
          <a:noFill/>
          <a:ln>
            <a:solidFill>
              <a:srgbClr val="008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Per queste ragioni: </a:t>
            </a:r>
            <a:r>
              <a:rPr lang="it-IT" sz="1600" i="1" dirty="0" smtClean="0"/>
              <a:t>a)</a:t>
            </a:r>
            <a:r>
              <a:rPr lang="it-IT" sz="1600" dirty="0" smtClean="0"/>
              <a:t> </a:t>
            </a:r>
            <a:r>
              <a:rPr lang="it-IT" sz="1600" u="sng" dirty="0" smtClean="0"/>
              <a:t>approcci nazionali diversi</a:t>
            </a:r>
            <a:r>
              <a:rPr lang="it-IT" sz="1600" dirty="0" smtClean="0"/>
              <a:t> (responsabilità penale? Civile? Amministrativa? Nessuna responsabilità?); </a:t>
            </a:r>
            <a:r>
              <a:rPr lang="it-IT" sz="1600" i="1" dirty="0" smtClean="0"/>
              <a:t>b) </a:t>
            </a:r>
            <a:r>
              <a:rPr lang="it-IT" sz="1600" u="sng" dirty="0" smtClean="0"/>
              <a:t>timore di ostacoli alla libera circolazione di capitali</a:t>
            </a:r>
            <a:r>
              <a:rPr lang="it-IT" sz="1600" dirty="0" smtClean="0"/>
              <a:t>; </a:t>
            </a:r>
            <a:r>
              <a:rPr lang="it-IT" sz="1600" i="1" dirty="0" smtClean="0"/>
              <a:t>c)</a:t>
            </a:r>
            <a:r>
              <a:rPr lang="it-IT" sz="1600" dirty="0" smtClean="0"/>
              <a:t> timore che le imprese europei </a:t>
            </a:r>
            <a:r>
              <a:rPr lang="it-IT" sz="1600" u="sng" dirty="0" smtClean="0"/>
              <a:t>collochino sedi o, in generale, centri di interesse fuori dal territorio dell’Unione</a:t>
            </a:r>
            <a:r>
              <a:rPr lang="it-IT" sz="1600" dirty="0" smtClean="0"/>
              <a:t>.</a:t>
            </a:r>
            <a:endParaRPr lang="it-IT" sz="1600" dirty="0"/>
          </a:p>
        </p:txBody>
      </p:sp>
      <p:cxnSp>
        <p:nvCxnSpPr>
          <p:cNvPr id="66" name="Connettore 2 65"/>
          <p:cNvCxnSpPr/>
          <p:nvPr/>
        </p:nvCxnSpPr>
        <p:spPr>
          <a:xfrm>
            <a:off x="2494806" y="3810000"/>
            <a:ext cx="16239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CasellaDiTesto 66"/>
          <p:cNvSpPr txBox="1"/>
          <p:nvPr/>
        </p:nvSpPr>
        <p:spPr>
          <a:xfrm>
            <a:off x="4154600" y="3657600"/>
            <a:ext cx="6857107" cy="33855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>
                <a:solidFill>
                  <a:srgbClr val="0070C0"/>
                </a:solidFill>
              </a:rPr>
              <a:t>Non esiste un atto UE che regoli la responsabilità degli enti da reato</a:t>
            </a:r>
            <a:endParaRPr lang="it-IT" sz="1600" b="1" dirty="0">
              <a:solidFill>
                <a:srgbClr val="0070C0"/>
              </a:solidFill>
            </a:endParaRPr>
          </a:p>
        </p:txBody>
      </p:sp>
      <p:cxnSp>
        <p:nvCxnSpPr>
          <p:cNvPr id="69" name="Connettore 1 68"/>
          <p:cNvCxnSpPr/>
          <p:nvPr/>
        </p:nvCxnSpPr>
        <p:spPr>
          <a:xfrm>
            <a:off x="4867201" y="5593976"/>
            <a:ext cx="0" cy="2017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02705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La </a:t>
            </a:r>
            <a:r>
              <a:rPr lang="en-US" sz="3600" b="1" dirty="0" err="1" smtClean="0">
                <a:solidFill>
                  <a:schemeClr val="tx2"/>
                </a:solidFill>
              </a:rPr>
              <a:t>responsabilità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degli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enti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da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reato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nei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Paesi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europei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235100" y="783772"/>
            <a:ext cx="11728919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Paesi che prevedono una responsabilità </a:t>
            </a:r>
            <a:r>
              <a:rPr lang="it-IT" b="1" u="sng" dirty="0" smtClean="0">
                <a:solidFill>
                  <a:schemeClr val="accent1">
                    <a:lumMod val="75000"/>
                  </a:schemeClr>
                </a:solidFill>
              </a:rPr>
              <a:t>penale</a:t>
            </a: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 dell’ente.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Francia – Art. 121.2 del codice penale: </a:t>
            </a:r>
            <a:r>
              <a:rPr lang="en-US" dirty="0" smtClean="0"/>
              <a:t>“</a:t>
            </a:r>
            <a:r>
              <a:rPr lang="en-US" i="1" dirty="0" smtClean="0"/>
              <a:t>Le </a:t>
            </a:r>
            <a:r>
              <a:rPr lang="en-US" i="1" dirty="0" err="1" smtClean="0"/>
              <a:t>persone</a:t>
            </a:r>
            <a:r>
              <a:rPr lang="en-US" i="1" dirty="0" smtClean="0"/>
              <a:t> </a:t>
            </a:r>
            <a:r>
              <a:rPr lang="en-US" i="1" dirty="0" err="1" smtClean="0"/>
              <a:t>giuridiche</a:t>
            </a:r>
            <a:r>
              <a:rPr lang="en-US" i="1" dirty="0" smtClean="0"/>
              <a:t>, </a:t>
            </a:r>
            <a:r>
              <a:rPr lang="en-US" i="1" u="sng" dirty="0" err="1" smtClean="0"/>
              <a:t>tranne</a:t>
            </a:r>
            <a:r>
              <a:rPr lang="en-US" i="1" u="sng" dirty="0" smtClean="0"/>
              <a:t> lo </a:t>
            </a:r>
            <a:r>
              <a:rPr lang="en-US" i="1" u="sng" dirty="0" err="1" smtClean="0"/>
              <a:t>Stato</a:t>
            </a:r>
            <a:r>
              <a:rPr lang="en-US" i="1" dirty="0" smtClean="0"/>
              <a:t>, </a:t>
            </a:r>
            <a:r>
              <a:rPr lang="en-US" i="1" dirty="0" err="1" smtClean="0"/>
              <a:t>sono</a:t>
            </a:r>
            <a:r>
              <a:rPr lang="en-US" i="1" dirty="0" smtClean="0"/>
              <a:t> </a:t>
            </a:r>
            <a:r>
              <a:rPr lang="en-US" b="1" i="1" dirty="0" err="1" smtClean="0"/>
              <a:t>penalmente</a:t>
            </a:r>
            <a:r>
              <a:rPr lang="en-US" b="1" i="1" dirty="0" smtClean="0"/>
              <a:t> </a:t>
            </a:r>
            <a:r>
              <a:rPr lang="en-US" b="1" i="1" dirty="0" err="1" smtClean="0"/>
              <a:t>responsabili</a:t>
            </a:r>
            <a:r>
              <a:rPr lang="en-US" i="1" dirty="0" smtClean="0"/>
              <a:t> per </a:t>
            </a:r>
            <a:r>
              <a:rPr lang="en-US" i="1" dirty="0" err="1" smtClean="0"/>
              <a:t>i</a:t>
            </a:r>
            <a:r>
              <a:rPr lang="en-US" i="1" dirty="0" smtClean="0"/>
              <a:t> </a:t>
            </a:r>
            <a:r>
              <a:rPr lang="en-US" i="1" dirty="0" err="1" smtClean="0"/>
              <a:t>reati</a:t>
            </a:r>
            <a:r>
              <a:rPr lang="en-US" i="1" dirty="0" smtClean="0"/>
              <a:t> </a:t>
            </a:r>
            <a:r>
              <a:rPr lang="en-US" i="1" dirty="0" err="1" smtClean="0"/>
              <a:t>commessi</a:t>
            </a:r>
            <a:r>
              <a:rPr lang="en-US" i="1" dirty="0" smtClean="0"/>
              <a:t> </a:t>
            </a:r>
            <a:r>
              <a:rPr lang="en-US" i="1" dirty="0" err="1" smtClean="0"/>
              <a:t>nel</a:t>
            </a:r>
            <a:r>
              <a:rPr lang="en-US" i="1" dirty="0" smtClean="0"/>
              <a:t> </a:t>
            </a:r>
            <a:r>
              <a:rPr lang="en-US" i="1" dirty="0" err="1" smtClean="0"/>
              <a:t>loro</a:t>
            </a:r>
            <a:r>
              <a:rPr lang="en-US" i="1" dirty="0" smtClean="0"/>
              <a:t> </a:t>
            </a:r>
            <a:r>
              <a:rPr lang="en-US" i="1" dirty="0" err="1" smtClean="0"/>
              <a:t>interesse</a:t>
            </a:r>
            <a:r>
              <a:rPr lang="en-US" i="1" dirty="0" smtClean="0"/>
              <a:t> </a:t>
            </a:r>
            <a:r>
              <a:rPr lang="en-US" i="1" dirty="0" err="1" smtClean="0"/>
              <a:t>dai</a:t>
            </a:r>
            <a:r>
              <a:rPr lang="en-US" i="1" dirty="0" smtClean="0"/>
              <a:t> </a:t>
            </a:r>
            <a:r>
              <a:rPr lang="en-US" i="1" dirty="0" err="1" smtClean="0"/>
              <a:t>loro</a:t>
            </a:r>
            <a:r>
              <a:rPr lang="en-US" i="1" dirty="0" smtClean="0"/>
              <a:t> </a:t>
            </a:r>
            <a:r>
              <a:rPr lang="en-US" i="1" dirty="0" err="1" smtClean="0"/>
              <a:t>organi</a:t>
            </a:r>
            <a:r>
              <a:rPr lang="en-US" i="1" dirty="0" smtClean="0"/>
              <a:t> o </a:t>
            </a:r>
            <a:r>
              <a:rPr lang="en-US" i="1" dirty="0" err="1" smtClean="0"/>
              <a:t>rappresentanti</a:t>
            </a:r>
            <a:r>
              <a:rPr lang="en-US" dirty="0" smtClean="0"/>
              <a:t>”.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 err="1" smtClean="0"/>
              <a:t>Lussemburgo</a:t>
            </a:r>
            <a:r>
              <a:rPr lang="en-US" dirty="0" smtClean="0"/>
              <a:t> – Art. 34 del </a:t>
            </a:r>
            <a:r>
              <a:rPr lang="en-US" dirty="0" err="1" smtClean="0"/>
              <a:t>codice</a:t>
            </a:r>
            <a:r>
              <a:rPr lang="en-US" dirty="0" smtClean="0"/>
              <a:t> </a:t>
            </a:r>
            <a:r>
              <a:rPr lang="en-US" dirty="0" err="1" smtClean="0"/>
              <a:t>penale</a:t>
            </a:r>
            <a:r>
              <a:rPr lang="en-US" dirty="0" smtClean="0"/>
              <a:t>: “</a:t>
            </a:r>
            <a:r>
              <a:rPr lang="en-US" i="1" dirty="0" smtClean="0"/>
              <a:t>La </a:t>
            </a:r>
            <a:r>
              <a:rPr lang="en-US" b="1" i="1" dirty="0" err="1" smtClean="0"/>
              <a:t>responsabilità</a:t>
            </a:r>
            <a:r>
              <a:rPr lang="en-US" b="1" i="1" dirty="0" smtClean="0"/>
              <a:t> </a:t>
            </a:r>
            <a:r>
              <a:rPr lang="en-US" b="1" i="1" dirty="0" err="1" smtClean="0"/>
              <a:t>penale</a:t>
            </a:r>
            <a:r>
              <a:rPr lang="en-US" i="1" dirty="0" smtClean="0"/>
              <a:t> </a:t>
            </a:r>
            <a:r>
              <a:rPr lang="en-US" i="1" dirty="0" err="1" smtClean="0"/>
              <a:t>delle</a:t>
            </a:r>
            <a:r>
              <a:rPr lang="en-US" i="1" dirty="0" smtClean="0"/>
              <a:t> </a:t>
            </a:r>
            <a:r>
              <a:rPr lang="en-US" i="1" dirty="0" err="1" smtClean="0"/>
              <a:t>persone</a:t>
            </a:r>
            <a:r>
              <a:rPr lang="en-US" i="1" dirty="0" smtClean="0"/>
              <a:t> </a:t>
            </a:r>
            <a:r>
              <a:rPr lang="en-US" i="1" dirty="0" err="1" smtClean="0"/>
              <a:t>giuridiche</a:t>
            </a:r>
            <a:r>
              <a:rPr lang="en-US" i="1" dirty="0" smtClean="0"/>
              <a:t> </a:t>
            </a:r>
            <a:r>
              <a:rPr lang="en-US" i="1" u="sng" dirty="0" smtClean="0"/>
              <a:t>non </a:t>
            </a:r>
            <a:r>
              <a:rPr lang="en-US" i="1" u="sng" dirty="0" err="1" smtClean="0"/>
              <a:t>esclude</a:t>
            </a:r>
            <a:r>
              <a:rPr lang="en-US" i="1" u="sng" dirty="0" smtClean="0"/>
              <a:t> </a:t>
            </a:r>
            <a:r>
              <a:rPr lang="en-US" i="1" u="sng" dirty="0" err="1" smtClean="0"/>
              <a:t>quella</a:t>
            </a:r>
            <a:r>
              <a:rPr lang="en-US" i="1" u="sng" dirty="0" smtClean="0"/>
              <a:t> </a:t>
            </a:r>
            <a:r>
              <a:rPr lang="en-US" i="1" u="sng" dirty="0" err="1" smtClean="0"/>
              <a:t>delle</a:t>
            </a:r>
            <a:r>
              <a:rPr lang="en-US" i="1" u="sng" dirty="0" smtClean="0"/>
              <a:t> </a:t>
            </a:r>
            <a:r>
              <a:rPr lang="en-US" i="1" u="sng" dirty="0" err="1" smtClean="0"/>
              <a:t>persone</a:t>
            </a:r>
            <a:r>
              <a:rPr lang="en-US" i="1" u="sng" dirty="0" smtClean="0"/>
              <a:t> </a:t>
            </a:r>
            <a:r>
              <a:rPr lang="en-US" i="1" u="sng" dirty="0" err="1" smtClean="0"/>
              <a:t>fisiche</a:t>
            </a:r>
            <a:r>
              <a:rPr lang="en-US" i="1" dirty="0" smtClean="0"/>
              <a:t> </a:t>
            </a:r>
            <a:r>
              <a:rPr lang="en-US" i="1" dirty="0" err="1" smtClean="0"/>
              <a:t>che</a:t>
            </a:r>
            <a:r>
              <a:rPr lang="en-US" i="1" dirty="0" smtClean="0"/>
              <a:t> </a:t>
            </a:r>
            <a:r>
              <a:rPr lang="en-US" i="1" dirty="0" err="1" smtClean="0"/>
              <a:t>abbiano</a:t>
            </a:r>
            <a:r>
              <a:rPr lang="en-US" i="1" dirty="0" smtClean="0"/>
              <a:t> </a:t>
            </a:r>
            <a:r>
              <a:rPr lang="en-US" i="1" dirty="0" err="1" smtClean="0"/>
              <a:t>concorso</a:t>
            </a:r>
            <a:r>
              <a:rPr lang="en-US" i="1" dirty="0" smtClean="0"/>
              <a:t> </a:t>
            </a:r>
            <a:r>
              <a:rPr lang="en-US" i="1" dirty="0" err="1" smtClean="0"/>
              <a:t>nel</a:t>
            </a:r>
            <a:r>
              <a:rPr lang="en-US" i="1" dirty="0" smtClean="0"/>
              <a:t> </a:t>
            </a:r>
            <a:r>
              <a:rPr lang="en-US" i="1" dirty="0" err="1" smtClean="0"/>
              <a:t>reato</a:t>
            </a:r>
            <a:r>
              <a:rPr lang="en-US" dirty="0" smtClean="0"/>
              <a:t>”.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Paesi Bassi – Art. 51, paragrafo 1 del codice penale: </a:t>
            </a:r>
            <a:r>
              <a:rPr lang="it-IT" i="1" dirty="0" smtClean="0"/>
              <a:t>“</a:t>
            </a:r>
            <a:r>
              <a:rPr lang="it-IT" b="1" i="1" dirty="0" smtClean="0"/>
              <a:t>I reati</a:t>
            </a:r>
            <a:r>
              <a:rPr lang="it-IT" i="1" dirty="0" smtClean="0"/>
              <a:t> possono essere commessi da persone fisiche </a:t>
            </a:r>
            <a:r>
              <a:rPr lang="it-IT" b="1" i="1" dirty="0" smtClean="0"/>
              <a:t>o giuridiche</a:t>
            </a:r>
            <a:r>
              <a:rPr lang="it-IT" i="1" dirty="0" smtClean="0"/>
              <a:t>”.</a:t>
            </a:r>
          </a:p>
          <a:p>
            <a:pPr algn="just">
              <a:buFont typeface="Arial" pitchFamily="34" charset="0"/>
              <a:buChar char="•"/>
            </a:pPr>
            <a:r>
              <a:rPr lang="it-IT" i="1" dirty="0" smtClean="0"/>
              <a:t> … </a:t>
            </a:r>
            <a:r>
              <a:rPr lang="it-IT" dirty="0" smtClean="0"/>
              <a:t>ancora, Portogallo, Regno Unito, ecc.</a:t>
            </a:r>
            <a:r>
              <a:rPr lang="it-IT" sz="1400" dirty="0" smtClean="0"/>
              <a:t>			[Traduzione delle disposizioni a cura del docente, quindi non ufficiale]</a:t>
            </a:r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222040" y="2965270"/>
            <a:ext cx="11768102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FF0000"/>
                </a:solidFill>
              </a:rPr>
              <a:t>Paesi che escludono una responsabilità penale dell’ente</a:t>
            </a:r>
            <a:endParaRPr lang="it-IT" b="1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Germania – </a:t>
            </a:r>
            <a:r>
              <a:rPr lang="it-IT" i="1" dirty="0" err="1" smtClean="0"/>
              <a:t>German</a:t>
            </a:r>
            <a:r>
              <a:rPr lang="it-IT" i="1" dirty="0" smtClean="0"/>
              <a:t> </a:t>
            </a:r>
            <a:r>
              <a:rPr lang="it-IT" i="1" dirty="0" err="1" smtClean="0"/>
              <a:t>Act</a:t>
            </a:r>
            <a:r>
              <a:rPr lang="it-IT" i="1" dirty="0" smtClean="0"/>
              <a:t> on </a:t>
            </a:r>
            <a:r>
              <a:rPr lang="it-IT" i="1" dirty="0" err="1" smtClean="0"/>
              <a:t>Regulatory</a:t>
            </a:r>
            <a:r>
              <a:rPr lang="it-IT" i="1" dirty="0" smtClean="0"/>
              <a:t> </a:t>
            </a:r>
            <a:r>
              <a:rPr lang="it-IT" i="1" dirty="0" err="1" smtClean="0"/>
              <a:t>Offenses</a:t>
            </a:r>
            <a:r>
              <a:rPr lang="it-IT" i="1" dirty="0" smtClean="0"/>
              <a:t> </a:t>
            </a:r>
            <a:r>
              <a:rPr lang="it-IT" dirty="0" smtClean="0"/>
              <a:t>(</a:t>
            </a:r>
            <a:r>
              <a:rPr lang="it-IT" dirty="0" err="1" smtClean="0"/>
              <a:t>OWiG</a:t>
            </a:r>
            <a:r>
              <a:rPr lang="it-IT" dirty="0" smtClean="0"/>
              <a:t>) </a:t>
            </a:r>
            <a:r>
              <a:rPr lang="it-IT" dirty="0" smtClean="0">
                <a:sym typeface="Wingdings" pitchFamily="2" charset="2"/>
              </a:rPr>
              <a:t>          regole per la punizione dei reati commessi dalle persone giuridiche. Il progetto di norme fallì nell’estate 2021.</a:t>
            </a:r>
          </a:p>
        </p:txBody>
      </p:sp>
      <p:cxnSp>
        <p:nvCxnSpPr>
          <p:cNvPr id="11" name="Connettore 2 10"/>
          <p:cNvCxnSpPr/>
          <p:nvPr/>
        </p:nvCxnSpPr>
        <p:spPr>
          <a:xfrm flipV="1">
            <a:off x="5735166" y="3429000"/>
            <a:ext cx="759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1 12"/>
          <p:cNvCxnSpPr/>
          <p:nvPr/>
        </p:nvCxnSpPr>
        <p:spPr>
          <a:xfrm>
            <a:off x="1175504" y="3933056"/>
            <a:ext cx="0" cy="11339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ttore 1 14"/>
          <p:cNvCxnSpPr/>
          <p:nvPr/>
        </p:nvCxnSpPr>
        <p:spPr>
          <a:xfrm>
            <a:off x="1175504" y="5068389"/>
            <a:ext cx="47020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asellaDiTesto 15"/>
          <p:cNvSpPr txBox="1"/>
          <p:nvPr/>
        </p:nvSpPr>
        <p:spPr>
          <a:xfrm>
            <a:off x="1558702" y="4941168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/>
              <a:t>Perché?</a:t>
            </a:r>
            <a:endParaRPr lang="it-IT" sz="1400" b="1" dirty="0"/>
          </a:p>
        </p:txBody>
      </p:sp>
      <p:cxnSp>
        <p:nvCxnSpPr>
          <p:cNvPr id="18" name="Connettore 2 17"/>
          <p:cNvCxnSpPr/>
          <p:nvPr/>
        </p:nvCxnSpPr>
        <p:spPr>
          <a:xfrm>
            <a:off x="2298764" y="5068800"/>
            <a:ext cx="692241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sellaDiTesto 18"/>
          <p:cNvSpPr txBox="1"/>
          <p:nvPr/>
        </p:nvSpPr>
        <p:spPr>
          <a:xfrm>
            <a:off x="3017128" y="4415246"/>
            <a:ext cx="6269355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Contrarietà ai principi costituzionali (es. colpevolezza)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Contrarietà alle regole del codice penale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Scelta di politica legislativa</a:t>
            </a:r>
            <a:endParaRPr lang="it-IT" dirty="0"/>
          </a:p>
        </p:txBody>
      </p:sp>
      <p:sp>
        <p:nvSpPr>
          <p:cNvPr id="20" name="CasellaDiTesto 19"/>
          <p:cNvSpPr txBox="1"/>
          <p:nvPr/>
        </p:nvSpPr>
        <p:spPr>
          <a:xfrm>
            <a:off x="9417094" y="4310742"/>
            <a:ext cx="2559987" cy="1754326"/>
          </a:xfrm>
          <a:prstGeom prst="rect">
            <a:avLst/>
          </a:prstGeom>
          <a:noFill/>
          <a:ln>
            <a:solidFill>
              <a:srgbClr val="008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008000"/>
                </a:solidFill>
              </a:rPr>
              <a:t>Posizione mediana </a:t>
            </a:r>
            <a:r>
              <a:rPr lang="it-IT" dirty="0" smtClean="0"/>
              <a:t>– Italia (d.lgs. 231/2001); Croazia (legge del 2003).</a:t>
            </a:r>
          </a:p>
          <a:p>
            <a:pPr algn="just"/>
            <a:r>
              <a:rPr lang="it-IT" b="1" dirty="0" smtClean="0"/>
              <a:t>Responsabilità amministrativa (forse meglio: parapenale)</a:t>
            </a:r>
            <a:endParaRPr lang="it-IT" dirty="0"/>
          </a:p>
        </p:txBody>
      </p:sp>
      <p:sp>
        <p:nvSpPr>
          <p:cNvPr id="2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(Tanti) interrogativi e (poche) certezze nei sistemi di responsabilità dell’ente da reato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Responsabilità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dell’ente</a:t>
            </a:r>
            <a:r>
              <a:rPr lang="en-US" sz="3600" b="1" dirty="0" smtClean="0">
                <a:solidFill>
                  <a:schemeClr val="tx2"/>
                </a:solidFill>
              </a:rPr>
              <a:t> e </a:t>
            </a:r>
            <a:r>
              <a:rPr lang="en-US" sz="3600" b="1" dirty="0" err="1" smtClean="0">
                <a:solidFill>
                  <a:schemeClr val="tx2"/>
                </a:solidFill>
              </a:rPr>
              <a:t>libera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circolazione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capitali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82857" y="744584"/>
            <a:ext cx="3813857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endParaRPr lang="it-IT" sz="1600" dirty="0" smtClean="0"/>
          </a:p>
          <a:p>
            <a:pPr algn="just"/>
            <a:r>
              <a:rPr lang="it-IT" sz="1600" b="1" dirty="0" smtClean="0"/>
              <a:t>UE </a:t>
            </a:r>
            <a:r>
              <a:rPr lang="it-IT" sz="1600" dirty="0" smtClean="0"/>
              <a:t>– Libera circolazione: </a:t>
            </a:r>
          </a:p>
          <a:p>
            <a:pPr algn="just"/>
            <a:endParaRPr lang="it-IT" sz="1600" dirty="0" smtClean="0"/>
          </a:p>
        </p:txBody>
      </p:sp>
      <p:sp>
        <p:nvSpPr>
          <p:cNvPr id="10" name="Parentesi graffa aperta 9"/>
          <p:cNvSpPr/>
          <p:nvPr/>
        </p:nvSpPr>
        <p:spPr>
          <a:xfrm>
            <a:off x="2311826" y="783772"/>
            <a:ext cx="143672" cy="770709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2416313" y="744583"/>
            <a:ext cx="16457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r>
              <a:rPr lang="it-IT" sz="1200" dirty="0" smtClean="0"/>
              <a:t>Di lavoratori e servizi </a:t>
            </a:r>
          </a:p>
          <a:p>
            <a:pPr algn="just">
              <a:buFontTx/>
              <a:buChar char="-"/>
            </a:pPr>
            <a:r>
              <a:rPr lang="it-IT" sz="1200" dirty="0" smtClean="0"/>
              <a:t>Di persone</a:t>
            </a:r>
          </a:p>
          <a:p>
            <a:pPr algn="just">
              <a:buFontTx/>
              <a:buChar char="-"/>
            </a:pPr>
            <a:r>
              <a:rPr lang="it-IT" sz="1200" dirty="0" smtClean="0"/>
              <a:t>Di beni</a:t>
            </a:r>
          </a:p>
          <a:p>
            <a:pPr algn="just">
              <a:buFontTx/>
              <a:buChar char="-"/>
            </a:pPr>
            <a:r>
              <a:rPr lang="it-IT" sz="1200" dirty="0" smtClean="0"/>
              <a:t>Di capitali</a:t>
            </a:r>
            <a:endParaRPr lang="it-IT" sz="1200" dirty="0"/>
          </a:p>
        </p:txBody>
      </p:sp>
      <p:cxnSp>
        <p:nvCxnSpPr>
          <p:cNvPr id="13" name="Connettore 2 12"/>
          <p:cNvCxnSpPr/>
          <p:nvPr/>
        </p:nvCxnSpPr>
        <p:spPr>
          <a:xfrm flipV="1">
            <a:off x="3995480" y="1136468"/>
            <a:ext cx="15804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/>
          <p:cNvSpPr txBox="1"/>
          <p:nvPr/>
        </p:nvSpPr>
        <p:spPr>
          <a:xfrm>
            <a:off x="5577115" y="757646"/>
            <a:ext cx="6360782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Obiettivo: eliminare ostacoli </a:t>
            </a:r>
            <a:r>
              <a:rPr lang="it-IT" sz="1600" dirty="0" smtClean="0"/>
              <a:t>alla libera circolazione di capitali (es. </a:t>
            </a:r>
            <a:r>
              <a:rPr lang="it-IT" sz="1600" i="1" dirty="0" smtClean="0"/>
              <a:t>imposizione di oneri estranei ai Paesi terzi</a:t>
            </a:r>
            <a:r>
              <a:rPr lang="it-IT" sz="1600" dirty="0" smtClean="0"/>
              <a:t>).</a:t>
            </a:r>
            <a:endParaRPr lang="it-IT" sz="1600" dirty="0"/>
          </a:p>
        </p:txBody>
      </p:sp>
      <p:pic>
        <p:nvPicPr>
          <p:cNvPr id="16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18" name="CasellaDiTesto 17"/>
          <p:cNvSpPr txBox="1"/>
          <p:nvPr/>
        </p:nvSpPr>
        <p:spPr>
          <a:xfrm>
            <a:off x="5575674" y="1589315"/>
            <a:ext cx="6360782" cy="141577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Per evitare la cessazione dell’ente </a:t>
            </a:r>
            <a:r>
              <a:rPr lang="it-IT" sz="1600" dirty="0" smtClean="0"/>
              <a:t>attraverso sanzioni penali definitive</a:t>
            </a:r>
          </a:p>
          <a:p>
            <a:pPr algn="ctr"/>
            <a:r>
              <a:rPr lang="it-IT" sz="1400" i="1" dirty="0" smtClean="0"/>
              <a:t>Interdizione dall’attività di impresa (1 anno)</a:t>
            </a:r>
          </a:p>
          <a:p>
            <a:pPr algn="ctr"/>
            <a:endParaRPr lang="it-IT" sz="1400" i="1" dirty="0" smtClean="0"/>
          </a:p>
          <a:p>
            <a:pPr algn="ctr"/>
            <a:r>
              <a:rPr lang="it-IT" sz="1400" i="1" dirty="0" smtClean="0"/>
              <a:t>Fuoriuscita dal mercato</a:t>
            </a:r>
          </a:p>
          <a:p>
            <a:pPr algn="ctr"/>
            <a:endParaRPr lang="it-IT" sz="1400" i="1" dirty="0" smtClean="0"/>
          </a:p>
          <a:p>
            <a:pPr algn="ctr"/>
            <a:r>
              <a:rPr lang="it-IT" sz="1400" i="1" dirty="0" smtClean="0"/>
              <a:t>Fine dell’attività </a:t>
            </a:r>
            <a:endParaRPr lang="it-IT" sz="1400" i="1" dirty="0"/>
          </a:p>
        </p:txBody>
      </p:sp>
      <p:cxnSp>
        <p:nvCxnSpPr>
          <p:cNvPr id="22" name="Connettore 2 21"/>
          <p:cNvCxnSpPr/>
          <p:nvPr/>
        </p:nvCxnSpPr>
        <p:spPr>
          <a:xfrm>
            <a:off x="8711792" y="2103120"/>
            <a:ext cx="0" cy="2481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ttore 2 22"/>
          <p:cNvCxnSpPr/>
          <p:nvPr/>
        </p:nvCxnSpPr>
        <p:spPr>
          <a:xfrm>
            <a:off x="8707438" y="2503714"/>
            <a:ext cx="0" cy="2481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ttore 1 24"/>
          <p:cNvCxnSpPr>
            <a:stCxn id="14" idx="2"/>
            <a:endCxn id="18" idx="0"/>
          </p:cNvCxnSpPr>
          <p:nvPr/>
        </p:nvCxnSpPr>
        <p:spPr>
          <a:xfrm flipH="1">
            <a:off x="8756065" y="1342421"/>
            <a:ext cx="1441" cy="2468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ttore 2 26"/>
          <p:cNvCxnSpPr/>
          <p:nvPr/>
        </p:nvCxnSpPr>
        <p:spPr>
          <a:xfrm>
            <a:off x="8757660" y="3018150"/>
            <a:ext cx="0" cy="5349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asellaDiTesto 27"/>
          <p:cNvSpPr txBox="1"/>
          <p:nvPr/>
        </p:nvSpPr>
        <p:spPr>
          <a:xfrm>
            <a:off x="5575674" y="3535681"/>
            <a:ext cx="6360782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u="sng" dirty="0" smtClean="0"/>
              <a:t>Diverse scelte, a livello nazionale (e non unionista)</a:t>
            </a:r>
            <a:r>
              <a:rPr lang="it-IT" sz="1600" dirty="0" smtClean="0"/>
              <a:t> per regolare la responsabilità degli enti da reato.</a:t>
            </a:r>
            <a:endParaRPr lang="it-IT" sz="1600" dirty="0"/>
          </a:p>
        </p:txBody>
      </p:sp>
      <p:cxnSp>
        <p:nvCxnSpPr>
          <p:cNvPr id="34" name="Connettore 2 33"/>
          <p:cNvCxnSpPr>
            <a:stCxn id="28" idx="1"/>
          </p:cNvCxnSpPr>
          <p:nvPr/>
        </p:nvCxnSpPr>
        <p:spPr>
          <a:xfrm flipH="1" flipV="1">
            <a:off x="4114264" y="3827418"/>
            <a:ext cx="1461410" cy="65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asellaDiTesto 34"/>
          <p:cNvSpPr txBox="1"/>
          <p:nvPr/>
        </p:nvSpPr>
        <p:spPr>
          <a:xfrm>
            <a:off x="309115" y="3339739"/>
            <a:ext cx="3813857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È </a:t>
            </a:r>
            <a:r>
              <a:rPr lang="it-IT" sz="1600" b="1" dirty="0" smtClean="0"/>
              <a:t>impossibile</a:t>
            </a:r>
            <a:r>
              <a:rPr lang="it-IT" sz="1600" dirty="0" smtClean="0"/>
              <a:t> applicare alla persona giuridica le stesse regole che valgono per le persone fisiche. </a:t>
            </a:r>
          </a:p>
        </p:txBody>
      </p:sp>
      <p:cxnSp>
        <p:nvCxnSpPr>
          <p:cNvPr id="37" name="Connettore 2 36"/>
          <p:cNvCxnSpPr>
            <a:stCxn id="35" idx="2"/>
          </p:cNvCxnSpPr>
          <p:nvPr/>
        </p:nvCxnSpPr>
        <p:spPr>
          <a:xfrm flipH="1">
            <a:off x="679182" y="4170736"/>
            <a:ext cx="1536862" cy="6233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ttore 2 38"/>
          <p:cNvCxnSpPr>
            <a:stCxn id="35" idx="2"/>
          </p:cNvCxnSpPr>
          <p:nvPr/>
        </p:nvCxnSpPr>
        <p:spPr>
          <a:xfrm>
            <a:off x="2216044" y="4170736"/>
            <a:ext cx="1258224" cy="6102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asellaDiTesto 39"/>
          <p:cNvSpPr txBox="1"/>
          <p:nvPr/>
        </p:nvSpPr>
        <p:spPr>
          <a:xfrm>
            <a:off x="208978" y="4820195"/>
            <a:ext cx="1293055" cy="307777"/>
          </a:xfrm>
          <a:prstGeom prst="rect">
            <a:avLst/>
          </a:prstGeom>
          <a:noFill/>
          <a:ln>
            <a:solidFill>
              <a:srgbClr val="99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400" dirty="0" err="1" smtClean="0"/>
              <a:t>Diversion</a:t>
            </a:r>
            <a:endParaRPr lang="it-IT" sz="1400" dirty="0"/>
          </a:p>
        </p:txBody>
      </p:sp>
      <p:sp>
        <p:nvSpPr>
          <p:cNvPr id="41" name="CasellaDiTesto 40"/>
          <p:cNvSpPr txBox="1"/>
          <p:nvPr/>
        </p:nvSpPr>
        <p:spPr>
          <a:xfrm>
            <a:off x="2973590" y="4802777"/>
            <a:ext cx="1293055" cy="307777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400" dirty="0" err="1" smtClean="0"/>
              <a:t>Probation</a:t>
            </a:r>
            <a:endParaRPr lang="it-IT" sz="1400" dirty="0"/>
          </a:p>
        </p:txBody>
      </p:sp>
      <p:cxnSp>
        <p:nvCxnSpPr>
          <p:cNvPr id="43" name="Connettore 2 42"/>
          <p:cNvCxnSpPr>
            <a:stCxn id="35" idx="2"/>
          </p:cNvCxnSpPr>
          <p:nvPr/>
        </p:nvCxnSpPr>
        <p:spPr>
          <a:xfrm>
            <a:off x="2216044" y="4170736"/>
            <a:ext cx="4353" cy="115891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CasellaDiTesto 43"/>
          <p:cNvSpPr txBox="1"/>
          <p:nvPr/>
        </p:nvSpPr>
        <p:spPr>
          <a:xfrm>
            <a:off x="1623937" y="5333999"/>
            <a:ext cx="1293055" cy="523220"/>
          </a:xfrm>
          <a:prstGeom prst="rect">
            <a:avLst/>
          </a:prstGeom>
          <a:noFill/>
          <a:ln>
            <a:solidFill>
              <a:srgbClr val="008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Giustizia </a:t>
            </a:r>
            <a:r>
              <a:rPr lang="it-IT" sz="1400" dirty="0" err="1" smtClean="0"/>
              <a:t>riparativa</a:t>
            </a:r>
            <a:endParaRPr lang="it-IT" sz="1400" dirty="0"/>
          </a:p>
        </p:txBody>
      </p:sp>
      <p:sp>
        <p:nvSpPr>
          <p:cNvPr id="45" name="CasellaDiTesto 44"/>
          <p:cNvSpPr txBox="1"/>
          <p:nvPr/>
        </p:nvSpPr>
        <p:spPr>
          <a:xfrm>
            <a:off x="406574" y="2142308"/>
            <a:ext cx="3524835" cy="3385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Ordine pubblico </a:t>
            </a:r>
            <a:r>
              <a:rPr lang="it-IT" sz="1600" b="1" dirty="0" smtClean="0"/>
              <a:t>vs. </a:t>
            </a:r>
            <a:r>
              <a:rPr lang="it-IT" sz="1600" dirty="0" smtClean="0"/>
              <a:t>Crescita economica</a:t>
            </a:r>
            <a:endParaRPr lang="it-IT" sz="1600" dirty="0"/>
          </a:p>
        </p:txBody>
      </p:sp>
      <p:cxnSp>
        <p:nvCxnSpPr>
          <p:cNvPr id="47" name="Connettore 2 46"/>
          <p:cNvCxnSpPr/>
          <p:nvPr/>
        </p:nvCxnSpPr>
        <p:spPr>
          <a:xfrm>
            <a:off x="4166509" y="2299063"/>
            <a:ext cx="1175505" cy="0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Parentesi graffa chiusa 47"/>
          <p:cNvSpPr/>
          <p:nvPr/>
        </p:nvSpPr>
        <p:spPr>
          <a:xfrm>
            <a:off x="4453855" y="4349932"/>
            <a:ext cx="496324" cy="150222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9" name="CasellaDiTesto 48"/>
          <p:cNvSpPr txBox="1"/>
          <p:nvPr/>
        </p:nvSpPr>
        <p:spPr>
          <a:xfrm>
            <a:off x="5028546" y="4415247"/>
            <a:ext cx="6817923" cy="1077218"/>
          </a:xfrm>
          <a:prstGeom prst="rect">
            <a:avLst/>
          </a:prstGeom>
          <a:noFill/>
          <a:ln>
            <a:solidFill>
              <a:srgbClr val="008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In Italia … </a:t>
            </a:r>
            <a:r>
              <a:rPr lang="it-IT" sz="1600" b="1" dirty="0" smtClean="0"/>
              <a:t>Art. 12 d.lgs. 231/2001</a:t>
            </a:r>
            <a:r>
              <a:rPr lang="it-IT" sz="1600" dirty="0" smtClean="0"/>
              <a:t> – riduzione della sanzione pecuniaria per condotte dell’ente volte alla riparazione delle conseguenze dell’illecito; </a:t>
            </a:r>
            <a:r>
              <a:rPr lang="it-IT" sz="1600" b="1" dirty="0" smtClean="0"/>
              <a:t>Art. 17 d.lgs. 231/2001</a:t>
            </a:r>
            <a:r>
              <a:rPr lang="it-IT" sz="1600" dirty="0" smtClean="0"/>
              <a:t> – disapplicazione dell’interdizione per condotte </a:t>
            </a:r>
            <a:r>
              <a:rPr lang="it-IT" sz="1600" dirty="0" err="1" smtClean="0"/>
              <a:t>riparatorie</a:t>
            </a:r>
            <a:r>
              <a:rPr lang="it-IT" sz="1600" dirty="0" smtClean="0"/>
              <a:t> dell’ente. </a:t>
            </a:r>
            <a:endParaRPr lang="it-IT" sz="1600" dirty="0"/>
          </a:p>
        </p:txBody>
      </p:sp>
      <p:sp>
        <p:nvSpPr>
          <p:cNvPr id="29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(Tanti) interrogativi e (poche) certezze nei sistemi di responsabilità dell’ente da reato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</a:rPr>
              <a:t>Diversion</a:t>
            </a:r>
            <a:r>
              <a:rPr lang="en-US" sz="3600" b="1" dirty="0" smtClean="0">
                <a:solidFill>
                  <a:schemeClr val="tx2"/>
                </a:solidFill>
              </a:rPr>
              <a:t>, </a:t>
            </a:r>
            <a:r>
              <a:rPr lang="en-US" sz="3600" b="1" dirty="0" err="1" smtClean="0">
                <a:solidFill>
                  <a:schemeClr val="tx2"/>
                </a:solidFill>
              </a:rPr>
              <a:t>giustizia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riparativa</a:t>
            </a:r>
            <a:r>
              <a:rPr lang="en-US" sz="3600" b="1" dirty="0" smtClean="0">
                <a:solidFill>
                  <a:schemeClr val="tx2"/>
                </a:solidFill>
              </a:rPr>
              <a:t>, </a:t>
            </a:r>
            <a:r>
              <a:rPr lang="en-US" sz="3600" b="1" i="1" dirty="0" smtClean="0">
                <a:solidFill>
                  <a:schemeClr val="tx2"/>
                </a:solidFill>
              </a:rPr>
              <a:t>probation</a:t>
            </a:r>
            <a:endParaRPr lang="en-US" sz="3600" b="1" i="1" dirty="0">
              <a:solidFill>
                <a:schemeClr val="tx2"/>
              </a:solidFill>
            </a:endParaRPr>
          </a:p>
        </p:txBody>
      </p:sp>
      <p:graphicFrame>
        <p:nvGraphicFramePr>
          <p:cNvPr id="21" name="Tabella 20"/>
          <p:cNvGraphicFramePr>
            <a:graphicFrameLocks noGrp="1"/>
          </p:cNvGraphicFramePr>
          <p:nvPr/>
        </p:nvGraphicFramePr>
        <p:xfrm>
          <a:off x="478582" y="908720"/>
          <a:ext cx="8126943" cy="4577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8981"/>
                <a:gridCol w="2708981"/>
                <a:gridCol w="270898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i="0" u="none" dirty="0" err="1" smtClean="0"/>
                        <a:t>Diversion</a:t>
                      </a:r>
                      <a:endParaRPr lang="it-IT" i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i="0" dirty="0" smtClean="0"/>
                        <a:t>Giustizi</a:t>
                      </a:r>
                      <a:r>
                        <a:rPr lang="it-IT" i="0" baseline="0" dirty="0" smtClean="0"/>
                        <a:t>a </a:t>
                      </a:r>
                      <a:r>
                        <a:rPr lang="it-IT" i="0" baseline="0" dirty="0" err="1" smtClean="0"/>
                        <a:t>riparativa</a:t>
                      </a:r>
                      <a:endParaRPr lang="it-IT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 smtClean="0"/>
                        <a:t>Probation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it-IT" dirty="0" smtClean="0"/>
                        <a:t>Interruzione del nesso </a:t>
                      </a:r>
                      <a:r>
                        <a:rPr lang="it-IT" i="1" dirty="0" smtClean="0"/>
                        <a:t>reato-pena</a:t>
                      </a:r>
                      <a:r>
                        <a:rPr lang="it-IT" i="0" baseline="0" dirty="0" smtClean="0"/>
                        <a:t> e soluzione del conflitto derivante dall’illecito al di fuori del circuito penale.</a:t>
                      </a:r>
                    </a:p>
                    <a:p>
                      <a:pPr algn="just"/>
                      <a:endParaRPr lang="it-IT" i="0" baseline="0" dirty="0" smtClean="0"/>
                    </a:p>
                    <a:p>
                      <a:pPr algn="just"/>
                      <a:r>
                        <a:rPr lang="it-IT" i="1" baseline="0" dirty="0" smtClean="0"/>
                        <a:t>(es. il datore di lavoro che non impartisca ai lavoratori le obbligatorie nozioni sulla sicurezza, pagando una sanzione amministrativa, evita le conseguenze penali dell’illecito)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t-IT" dirty="0" smtClean="0"/>
                        <a:t>Forma</a:t>
                      </a:r>
                      <a:r>
                        <a:rPr lang="it-IT" baseline="0" dirty="0" smtClean="0"/>
                        <a:t> di giustizia che contempla l’avvicinamento dell’autore dell’illecito alla persona offesa.</a:t>
                      </a:r>
                    </a:p>
                    <a:p>
                      <a:pPr algn="just"/>
                      <a:endParaRPr lang="it-IT" baseline="0" dirty="0" smtClean="0"/>
                    </a:p>
                    <a:p>
                      <a:pPr algn="just"/>
                      <a:r>
                        <a:rPr lang="it-IT" i="1" baseline="0" dirty="0" smtClean="0"/>
                        <a:t>(es. l’ente che risarcisca il danno e ripari le conseguenze del reato, evita alcune conseguenze penali, essendosi risolto il conflitto senza l’applicazione della sanzione)</a:t>
                      </a:r>
                      <a:endParaRPr lang="it-IT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t-IT" dirty="0" smtClean="0"/>
                        <a:t>Esclusione della sanzione penale a seguito di un’attivazione dell’interessato in senso di pubblica utilità e di riparazione delle conseguenze dell’illecito.</a:t>
                      </a:r>
                    </a:p>
                    <a:p>
                      <a:pPr algn="just"/>
                      <a:endParaRPr lang="it-IT" dirty="0" smtClean="0"/>
                    </a:p>
                    <a:p>
                      <a:pPr algn="just"/>
                      <a:r>
                        <a:rPr lang="it-IT" i="1" dirty="0" smtClean="0"/>
                        <a:t>(es. l’ente che adegua</a:t>
                      </a:r>
                      <a:r>
                        <a:rPr lang="it-IT" i="1" baseline="0" dirty="0" smtClean="0"/>
                        <a:t> il proprio modello organizzativo dopo il reato, contribuendo ad evitare le reiterazione dell’illecito, evita alcune conseguenze penali)</a:t>
                      </a:r>
                      <a:endParaRPr lang="it-IT" i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54268" y="4437112"/>
            <a:ext cx="3226357" cy="1497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7" name="CasellaDiTesto 26"/>
          <p:cNvSpPr txBox="1"/>
          <p:nvPr/>
        </p:nvSpPr>
        <p:spPr>
          <a:xfrm>
            <a:off x="8759502" y="3861048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/>
              <a:t>Fig. 1 </a:t>
            </a:r>
            <a:r>
              <a:rPr lang="it-IT" sz="1400" dirty="0" smtClean="0"/>
              <a:t>– Interferenze tra </a:t>
            </a:r>
            <a:r>
              <a:rPr lang="it-IT" sz="1400" i="1" dirty="0" err="1" smtClean="0"/>
              <a:t>diversion</a:t>
            </a:r>
            <a:r>
              <a:rPr lang="it-IT" sz="1400" dirty="0" smtClean="0"/>
              <a:t>, giustizia </a:t>
            </a:r>
            <a:r>
              <a:rPr lang="it-IT" sz="1400" dirty="0" err="1" smtClean="0"/>
              <a:t>riparativa</a:t>
            </a:r>
            <a:r>
              <a:rPr lang="it-IT" sz="1400" dirty="0" smtClean="0"/>
              <a:t> e </a:t>
            </a:r>
            <a:r>
              <a:rPr lang="it-IT" sz="1400" i="1" dirty="0" err="1" smtClean="0"/>
              <a:t>probation</a:t>
            </a:r>
            <a:r>
              <a:rPr lang="it-IT" sz="1400" dirty="0" smtClean="0"/>
              <a:t>.</a:t>
            </a:r>
            <a:endParaRPr lang="it-IT" sz="1400" dirty="0"/>
          </a:p>
        </p:txBody>
      </p:sp>
      <p:sp>
        <p:nvSpPr>
          <p:cNvPr id="28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(Tanti) interrogativi e (poche) certezze nei sistemi di responsabilità dell’ente da reato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NPA e DPA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195918" y="783771"/>
            <a:ext cx="8868525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U.S.A. – </a:t>
            </a:r>
            <a:r>
              <a:rPr lang="it-IT" sz="1600" b="1" i="1" dirty="0" err="1" smtClean="0"/>
              <a:t>Deferred</a:t>
            </a:r>
            <a:r>
              <a:rPr lang="it-IT" sz="1600" b="1" i="1" dirty="0" smtClean="0"/>
              <a:t> </a:t>
            </a:r>
            <a:r>
              <a:rPr lang="it-IT" sz="1600" b="1" i="1" dirty="0" err="1" smtClean="0"/>
              <a:t>Prosecution</a:t>
            </a:r>
            <a:r>
              <a:rPr lang="it-IT" sz="1600" b="1" i="1" dirty="0" smtClean="0"/>
              <a:t> </a:t>
            </a:r>
            <a:r>
              <a:rPr lang="it-IT" sz="1600" b="1" i="1" dirty="0" err="1" smtClean="0"/>
              <a:t>Agreements</a:t>
            </a:r>
            <a:r>
              <a:rPr lang="it-IT" sz="1600" b="1" i="1" dirty="0" smtClean="0"/>
              <a:t> </a:t>
            </a:r>
            <a:r>
              <a:rPr lang="it-IT" sz="1600" b="1" dirty="0" smtClean="0"/>
              <a:t>(</a:t>
            </a:r>
            <a:r>
              <a:rPr lang="it-IT" sz="1600" b="1" dirty="0" err="1" smtClean="0"/>
              <a:t>D.P.A.</a:t>
            </a:r>
            <a:r>
              <a:rPr lang="it-IT" sz="1600" b="1" dirty="0" smtClean="0"/>
              <a:t>) e </a:t>
            </a:r>
            <a:r>
              <a:rPr lang="it-IT" sz="1600" b="1" i="1" dirty="0" smtClean="0"/>
              <a:t>Non </a:t>
            </a:r>
            <a:r>
              <a:rPr lang="it-IT" sz="1600" b="1" i="1" dirty="0" err="1" smtClean="0"/>
              <a:t>prosecution</a:t>
            </a:r>
            <a:r>
              <a:rPr lang="it-IT" sz="1600" b="1" i="1" dirty="0" smtClean="0"/>
              <a:t> </a:t>
            </a:r>
            <a:r>
              <a:rPr lang="it-IT" sz="1600" b="1" i="1" dirty="0" err="1" smtClean="0"/>
              <a:t>Agreements</a:t>
            </a:r>
            <a:r>
              <a:rPr lang="it-IT" sz="1600" b="1" dirty="0" smtClean="0"/>
              <a:t> (</a:t>
            </a:r>
            <a:r>
              <a:rPr lang="it-IT" sz="1600" b="1" dirty="0" err="1" smtClean="0"/>
              <a:t>N.P.A.</a:t>
            </a:r>
            <a:r>
              <a:rPr lang="it-IT" sz="1600" b="1" dirty="0" smtClean="0"/>
              <a:t>)</a:t>
            </a:r>
            <a:endParaRPr lang="it-IT" sz="1600" b="1" dirty="0"/>
          </a:p>
        </p:txBody>
      </p:sp>
      <p:sp>
        <p:nvSpPr>
          <p:cNvPr id="1026" name="AutoShape 2" descr="Bandiera degli Stati Uniti d'America - Wikipedia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8" name="AutoShape 4" descr="Bandiera degli Stati Uniti d'America - Wikipedia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30" name="AutoShape 6" descr="Bandiera degli Stati Uniti d'America - Wikipedia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32" name="AutoShape 8" descr="Bandiera degli Stati Uniti d'America - Wikipedia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34" name="AutoShape 10" descr="Bandiera degli Stati Uniti d'America - Wikipedia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5" name="CasellaDiTesto 14"/>
          <p:cNvSpPr txBox="1"/>
          <p:nvPr/>
        </p:nvSpPr>
        <p:spPr>
          <a:xfrm>
            <a:off x="195917" y="1306287"/>
            <a:ext cx="11755041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Dai minorenni alle imprese: come i minorenni, le persone giuridiche non sono </a:t>
            </a:r>
            <a:r>
              <a:rPr lang="it-IT" sz="1600" u="sng" dirty="0" smtClean="0"/>
              <a:t>completamente incolpevoli</a:t>
            </a:r>
            <a:r>
              <a:rPr lang="it-IT" sz="1600" dirty="0" smtClean="0"/>
              <a:t>, ma </a:t>
            </a:r>
            <a:r>
              <a:rPr lang="it-IT" sz="1600" u="sng" dirty="0" smtClean="0"/>
              <a:t>sono bisognosi di orientamento e di riabilitazione</a:t>
            </a:r>
            <a:r>
              <a:rPr lang="it-IT" sz="1600" dirty="0" smtClean="0"/>
              <a:t>.</a:t>
            </a:r>
          </a:p>
          <a:p>
            <a:pPr algn="just"/>
            <a:r>
              <a:rPr lang="it-IT" sz="1600" dirty="0" smtClean="0"/>
              <a:t>(</a:t>
            </a:r>
            <a:r>
              <a:rPr lang="it-IT" sz="1600" cap="small" dirty="0" err="1" smtClean="0"/>
              <a:t>Garrett</a:t>
            </a:r>
            <a:r>
              <a:rPr lang="it-IT" sz="1600" dirty="0" smtClean="0"/>
              <a:t>, </a:t>
            </a:r>
            <a:r>
              <a:rPr lang="it-IT" sz="1600" i="1" dirty="0" err="1" smtClean="0"/>
              <a:t>Too</a:t>
            </a:r>
            <a:r>
              <a:rPr lang="it-IT" sz="1600" i="1" dirty="0" smtClean="0"/>
              <a:t> big to </a:t>
            </a:r>
            <a:r>
              <a:rPr lang="it-IT" sz="1600" i="1" dirty="0" err="1" smtClean="0"/>
              <a:t>jail</a:t>
            </a:r>
            <a:r>
              <a:rPr lang="it-IT" sz="1600" i="1" dirty="0" smtClean="0"/>
              <a:t>. </a:t>
            </a:r>
            <a:r>
              <a:rPr lang="it-IT" sz="1600" i="1" dirty="0" err="1" smtClean="0"/>
              <a:t>How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prosecutors</a:t>
            </a:r>
            <a:r>
              <a:rPr lang="it-IT" sz="1600" i="1" dirty="0" smtClean="0"/>
              <a:t> compromise </a:t>
            </a:r>
            <a:r>
              <a:rPr lang="it-IT" sz="1600" i="1" dirty="0" err="1" smtClean="0"/>
              <a:t>with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corporations</a:t>
            </a:r>
            <a:r>
              <a:rPr lang="it-IT" sz="1600" dirty="0" smtClean="0"/>
              <a:t>, </a:t>
            </a:r>
            <a:r>
              <a:rPr lang="it-IT" sz="1600" dirty="0" err="1" smtClean="0"/>
              <a:t>Harward</a:t>
            </a:r>
            <a:r>
              <a:rPr lang="it-IT" sz="1600" dirty="0" smtClean="0"/>
              <a:t>, 2014)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262558" y="2492896"/>
            <a:ext cx="2115908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Accordi che evitano/ritardano la condanna</a:t>
            </a:r>
            <a:endParaRPr lang="it-IT" sz="1600" b="1" dirty="0"/>
          </a:p>
        </p:txBody>
      </p:sp>
      <p:sp>
        <p:nvSpPr>
          <p:cNvPr id="22" name="Parentesi graffa aperta 21"/>
          <p:cNvSpPr/>
          <p:nvPr/>
        </p:nvSpPr>
        <p:spPr>
          <a:xfrm>
            <a:off x="2377130" y="2259875"/>
            <a:ext cx="300407" cy="135853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CasellaDiTesto 22"/>
          <p:cNvSpPr txBox="1"/>
          <p:nvPr/>
        </p:nvSpPr>
        <p:spPr>
          <a:xfrm>
            <a:off x="2625293" y="2429691"/>
            <a:ext cx="9338727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err="1" smtClean="0"/>
              <a:t>N.P.A.</a:t>
            </a:r>
            <a:r>
              <a:rPr lang="it-IT" sz="1400" dirty="0" smtClean="0"/>
              <a:t> Il </a:t>
            </a:r>
            <a:r>
              <a:rPr lang="it-IT" sz="1400" i="1" dirty="0" err="1" smtClean="0"/>
              <a:t>prosecutor</a:t>
            </a:r>
            <a:r>
              <a:rPr lang="it-IT" sz="1400" i="1" dirty="0" smtClean="0"/>
              <a:t> </a:t>
            </a:r>
            <a:r>
              <a:rPr lang="it-IT" sz="1400" dirty="0" smtClean="0"/>
              <a:t>non esercita l’azione penale se l’ente collabora con il governo, modifica la propria organizzazione nel senso di evitare il reato e paga una sanzione amministrativa </a:t>
            </a:r>
            <a:r>
              <a:rPr lang="it-IT" sz="1400" b="1" dirty="0" smtClean="0"/>
              <a:t>(Salomon </a:t>
            </a:r>
            <a:r>
              <a:rPr lang="it-IT" sz="1400" b="1" dirty="0" err="1" smtClean="0"/>
              <a:t>Brothers</a:t>
            </a:r>
            <a:r>
              <a:rPr lang="it-IT" sz="1400" b="1" dirty="0" smtClean="0"/>
              <a:t> case – 1992)</a:t>
            </a:r>
            <a:r>
              <a:rPr lang="it-IT" sz="1400" dirty="0" smtClean="0"/>
              <a:t> </a:t>
            </a:r>
            <a:endParaRPr lang="it-IT" sz="1400" b="1" dirty="0"/>
          </a:p>
        </p:txBody>
      </p:sp>
      <p:sp>
        <p:nvSpPr>
          <p:cNvPr id="24" name="CasellaDiTesto 23"/>
          <p:cNvSpPr txBox="1"/>
          <p:nvPr/>
        </p:nvSpPr>
        <p:spPr>
          <a:xfrm>
            <a:off x="2620939" y="3052354"/>
            <a:ext cx="9338727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err="1" smtClean="0"/>
              <a:t>D.P.A.</a:t>
            </a:r>
            <a:r>
              <a:rPr lang="it-IT" sz="1400" dirty="0" smtClean="0"/>
              <a:t> Il </a:t>
            </a:r>
            <a:r>
              <a:rPr lang="it-IT" sz="1400" i="1" dirty="0" err="1" smtClean="0"/>
              <a:t>prosecutor</a:t>
            </a:r>
            <a:r>
              <a:rPr lang="it-IT" sz="1400" dirty="0" smtClean="0"/>
              <a:t> sospende l’esercizio dell’azione penale: durante la sospensione, la persona giuridica deve rispettare le prescrizioni; al termine, se le prescrizioni sono rispettate, non è applicata la sanzione </a:t>
            </a:r>
            <a:r>
              <a:rPr lang="it-IT" sz="1400" b="1" dirty="0" smtClean="0"/>
              <a:t>(Prudential Securities case – 1994)</a:t>
            </a:r>
            <a:r>
              <a:rPr lang="it-IT" sz="1400" dirty="0" smtClean="0"/>
              <a:t> </a:t>
            </a:r>
            <a:endParaRPr lang="it-IT" sz="1400" b="1" dirty="0"/>
          </a:p>
        </p:txBody>
      </p:sp>
      <p:sp>
        <p:nvSpPr>
          <p:cNvPr id="25" name="CasellaDiTesto 24"/>
          <p:cNvSpPr txBox="1"/>
          <p:nvPr/>
        </p:nvSpPr>
        <p:spPr>
          <a:xfrm>
            <a:off x="222041" y="3840480"/>
            <a:ext cx="11728918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u="sng" dirty="0" smtClean="0"/>
              <a:t>Effetti positivi</a:t>
            </a:r>
            <a:r>
              <a:rPr lang="it-IT" sz="1600" dirty="0" smtClean="0"/>
              <a:t>: deterrente per il reato; </a:t>
            </a:r>
            <a:r>
              <a:rPr lang="it-IT" sz="1600" u="sng" dirty="0" smtClean="0"/>
              <a:t>effetti negativi</a:t>
            </a:r>
            <a:r>
              <a:rPr lang="it-IT" sz="1600" dirty="0" smtClean="0"/>
              <a:t>: mancanza di un controllo giudiziale.</a:t>
            </a:r>
            <a:endParaRPr lang="it-IT" sz="1600" u="sng" dirty="0"/>
          </a:p>
        </p:txBody>
      </p:sp>
      <p:sp>
        <p:nvSpPr>
          <p:cNvPr id="26" name="CasellaDiTesto 25"/>
          <p:cNvSpPr txBox="1"/>
          <p:nvPr/>
        </p:nvSpPr>
        <p:spPr>
          <a:xfrm>
            <a:off x="6671271" y="4293325"/>
            <a:ext cx="5275334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1600" b="1" dirty="0" smtClean="0"/>
              <a:t>Gran Bretagna – </a:t>
            </a:r>
            <a:r>
              <a:rPr lang="it-IT" sz="1600" b="1" i="1" dirty="0" err="1" smtClean="0"/>
              <a:t>Deferred</a:t>
            </a:r>
            <a:r>
              <a:rPr lang="it-IT" sz="1600" b="1" i="1" dirty="0" smtClean="0"/>
              <a:t> </a:t>
            </a:r>
            <a:r>
              <a:rPr lang="it-IT" sz="1600" b="1" i="1" dirty="0" err="1" smtClean="0"/>
              <a:t>Prosecution</a:t>
            </a:r>
            <a:r>
              <a:rPr lang="it-IT" sz="1600" b="1" i="1" dirty="0" smtClean="0"/>
              <a:t> </a:t>
            </a:r>
            <a:r>
              <a:rPr lang="it-IT" sz="1600" b="1" i="1" dirty="0" err="1" smtClean="0"/>
              <a:t>Agreements</a:t>
            </a:r>
            <a:r>
              <a:rPr lang="it-IT" sz="1600" b="1" i="1" dirty="0" smtClean="0"/>
              <a:t> </a:t>
            </a:r>
            <a:r>
              <a:rPr lang="it-IT" sz="1600" b="1" dirty="0" smtClean="0"/>
              <a:t>(</a:t>
            </a:r>
            <a:r>
              <a:rPr lang="it-IT" sz="1600" b="1" dirty="0" err="1" smtClean="0"/>
              <a:t>D.P.A.</a:t>
            </a:r>
            <a:r>
              <a:rPr lang="it-IT" sz="1600" b="1" dirty="0" smtClean="0"/>
              <a:t>)</a:t>
            </a:r>
            <a:endParaRPr lang="it-IT" sz="1600" b="1" dirty="0"/>
          </a:p>
        </p:txBody>
      </p:sp>
      <p:sp>
        <p:nvSpPr>
          <p:cNvPr id="28" name="CasellaDiTesto 27"/>
          <p:cNvSpPr txBox="1"/>
          <p:nvPr/>
        </p:nvSpPr>
        <p:spPr>
          <a:xfrm>
            <a:off x="5929766" y="4754880"/>
            <a:ext cx="6021193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Crime and </a:t>
            </a:r>
            <a:r>
              <a:rPr lang="it-IT" sz="1600" b="1" dirty="0" err="1" smtClean="0"/>
              <a:t>Courts</a:t>
            </a:r>
            <a:r>
              <a:rPr lang="it-IT" sz="1600" b="1" dirty="0" smtClean="0"/>
              <a:t> </a:t>
            </a:r>
            <a:r>
              <a:rPr lang="it-IT" sz="1600" b="1" dirty="0" err="1" smtClean="0"/>
              <a:t>Act</a:t>
            </a:r>
            <a:r>
              <a:rPr lang="it-IT" sz="1600" b="1" dirty="0" smtClean="0"/>
              <a:t> (2013)</a:t>
            </a:r>
            <a:r>
              <a:rPr lang="it-IT" sz="1600" dirty="0" smtClean="0"/>
              <a:t> – Introduzione dei DPA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b="1" dirty="0" smtClean="0"/>
              <a:t> </a:t>
            </a:r>
            <a:r>
              <a:rPr lang="it-IT" sz="1600" dirty="0" smtClean="0"/>
              <a:t>Regole fissate dal legislatore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b="1" dirty="0" smtClean="0"/>
              <a:t> </a:t>
            </a:r>
            <a:r>
              <a:rPr lang="it-IT" sz="1600" dirty="0" smtClean="0"/>
              <a:t>La mancanza di controllo giudiziale rende illegittimi gli NPA</a:t>
            </a:r>
            <a:endParaRPr lang="it-IT" sz="1600" b="1" dirty="0"/>
          </a:p>
        </p:txBody>
      </p:sp>
      <p:cxnSp>
        <p:nvCxnSpPr>
          <p:cNvPr id="30" name="Connettore 2 29"/>
          <p:cNvCxnSpPr>
            <a:stCxn id="28" idx="1"/>
          </p:cNvCxnSpPr>
          <p:nvPr/>
        </p:nvCxnSpPr>
        <p:spPr>
          <a:xfrm flipH="1">
            <a:off x="3356718" y="5170379"/>
            <a:ext cx="2573048" cy="25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CasellaDiTesto 30"/>
          <p:cNvSpPr txBox="1"/>
          <p:nvPr/>
        </p:nvSpPr>
        <p:spPr>
          <a:xfrm>
            <a:off x="235100" y="4663440"/>
            <a:ext cx="3134678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Riabilitazione negoziata.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Possibile ammissione di colpa. 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Controllo giudiziale.</a:t>
            </a:r>
            <a:endParaRPr lang="it-IT" sz="1600" dirty="0"/>
          </a:p>
        </p:txBody>
      </p:sp>
      <p:sp>
        <p:nvSpPr>
          <p:cNvPr id="32" name="CasellaDiTesto 31"/>
          <p:cNvSpPr txBox="1"/>
          <p:nvPr/>
        </p:nvSpPr>
        <p:spPr>
          <a:xfrm>
            <a:off x="222039" y="5786846"/>
            <a:ext cx="3160801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 smtClean="0"/>
              <a:t>Principio di legalità</a:t>
            </a:r>
            <a:endParaRPr lang="it-IT" sz="1600" b="1" dirty="0"/>
          </a:p>
        </p:txBody>
      </p:sp>
      <p:sp>
        <p:nvSpPr>
          <p:cNvPr id="29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(Tanti) interrogativi e (poche) certezze nei sistemi di responsabilità dell’ente da reato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1254</TotalTime>
  <Words>1050</Words>
  <Application>Microsoft Office PowerPoint</Application>
  <PresentationFormat>Personalizzato</PresentationFormat>
  <Paragraphs>109</Paragraphs>
  <Slides>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7" baseType="lpstr">
      <vt:lpstr>Tema di Office</vt:lpstr>
      <vt:lpstr>(Tanti) interrogativi e (poche) certezze nei sistemi di responsabilità dell’ente da reato</vt:lpstr>
      <vt:lpstr>I principi superiori (costituzionali ed europei)</vt:lpstr>
      <vt:lpstr>La responsabilità degli enti da reato nei Paesi europei</vt:lpstr>
      <vt:lpstr>Responsabilità dell’ente e libera circolazione di capitali</vt:lpstr>
      <vt:lpstr>Diversion, giustizia riparativa, probation</vt:lpstr>
      <vt:lpstr>NPA e DPA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210</cp:revision>
  <dcterms:created xsi:type="dcterms:W3CDTF">2023-10-03T16:19:00Z</dcterms:created>
  <dcterms:modified xsi:type="dcterms:W3CDTF">2024-02-29T10:35:45Z</dcterms:modified>
</cp:coreProperties>
</file>