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29/04/2023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1988840"/>
            <a:ext cx="8458200" cy="1470025"/>
          </a:xfrm>
        </p:spPr>
        <p:txBody>
          <a:bodyPr/>
          <a:lstStyle/>
          <a:p>
            <a:pPr algn="just"/>
            <a:r>
              <a:rPr lang="it-IT" dirty="0" smtClean="0"/>
              <a:t>Riti speciali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</a:t>
            </a:r>
            <a:r>
              <a:rPr lang="it-IT" dirty="0" smtClean="0"/>
              <a:t>15 </a:t>
            </a:r>
            <a:r>
              <a:rPr lang="it-IT" dirty="0" smtClean="0"/>
              <a:t>– </a:t>
            </a:r>
            <a:r>
              <a:rPr lang="it-IT" dirty="0" smtClean="0"/>
              <a:t>2 maggio 2023</a:t>
            </a:r>
            <a:endParaRPr lang="it-IT" dirty="0" smtClean="0"/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436096" y="3501008"/>
            <a:ext cx="3707904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>
                <a:solidFill>
                  <a:schemeClr val="bg1"/>
                </a:solidFill>
              </a:rPr>
              <a:t>Special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proceedings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Riti speciali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2"/>
                </a:solidFill>
              </a:rPr>
              <a:t>Special</a:t>
            </a:r>
            <a:r>
              <a:rPr lang="it-IT" sz="1400" b="1" dirty="0" smtClean="0">
                <a:solidFill>
                  <a:schemeClr val="accent2"/>
                </a:solidFill>
              </a:rPr>
              <a:t> </a:t>
            </a:r>
            <a:r>
              <a:rPr lang="it-IT" sz="1400" b="1" dirty="0" err="1" smtClean="0">
                <a:solidFill>
                  <a:schemeClr val="accent2"/>
                </a:solidFill>
              </a:rPr>
              <a:t>proceedings</a:t>
            </a:r>
            <a:endParaRPr lang="it-IT" sz="1400" b="1" dirty="0">
              <a:solidFill>
                <a:schemeClr val="accent2"/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539552" y="2636912"/>
            <a:ext cx="8136904" cy="16312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Rito abbreviato</a:t>
            </a:r>
            <a:r>
              <a:rPr lang="it-IT" dirty="0" smtClean="0"/>
              <a:t> – decisione sullo stato delle indagini (senza ripetizione degli atti investigativi nel dibattimento e, quindi, nel contraddittorio tra le parti). Sconto di 1/3 della pena in caso di condanna per un delitto; di 1/2 della pena in caso di condanna per una contravvenzione</a:t>
            </a:r>
          </a:p>
          <a:p>
            <a:pPr algn="just"/>
            <a:r>
              <a:rPr lang="it-IT" sz="1400" i="1" dirty="0" smtClean="0"/>
              <a:t>(Fast </a:t>
            </a:r>
            <a:r>
              <a:rPr lang="it-IT" sz="1400" i="1" dirty="0" err="1" smtClean="0"/>
              <a:t>track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proceeding</a:t>
            </a:r>
            <a:r>
              <a:rPr lang="it-IT" sz="1400" i="1" dirty="0" smtClean="0"/>
              <a:t> –  </a:t>
            </a:r>
            <a:r>
              <a:rPr lang="it-IT" sz="1400" i="1" dirty="0" err="1" smtClean="0"/>
              <a:t>decision</a:t>
            </a:r>
            <a:r>
              <a:rPr lang="it-IT" sz="1400" i="1" dirty="0" smtClean="0"/>
              <a:t> on the state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investigation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without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repeating</a:t>
            </a:r>
            <a:r>
              <a:rPr lang="it-IT" sz="1400" i="1" dirty="0" smtClean="0"/>
              <a:t> investigative </a:t>
            </a:r>
            <a:r>
              <a:rPr lang="it-IT" sz="1400" i="1" dirty="0" err="1" smtClean="0"/>
              <a:t>acts</a:t>
            </a:r>
            <a:r>
              <a:rPr lang="it-IT" sz="1400" i="1" dirty="0" smtClean="0"/>
              <a:t> in the </a:t>
            </a:r>
            <a:r>
              <a:rPr lang="it-IT" sz="1400" i="1" dirty="0" err="1" smtClean="0"/>
              <a:t>hearing</a:t>
            </a:r>
            <a:r>
              <a:rPr lang="it-IT" sz="1400" i="1" dirty="0" smtClean="0"/>
              <a:t>. </a:t>
            </a:r>
            <a:r>
              <a:rPr lang="it-IT" sz="1400" i="1" dirty="0" err="1" smtClean="0"/>
              <a:t>Penalties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discounted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1/3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crimes</a:t>
            </a:r>
            <a:r>
              <a:rPr lang="it-IT" sz="1400" i="1" dirty="0" smtClean="0"/>
              <a:t>; 1/2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contraventions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539552" y="4365104"/>
            <a:ext cx="8136904" cy="135421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Applicazione della pena su richiesta (c.d. “patteggiamento”) </a:t>
            </a:r>
            <a:r>
              <a:rPr lang="it-IT" dirty="0" smtClean="0"/>
              <a:t>– accordo </a:t>
            </a:r>
            <a:r>
              <a:rPr lang="it-IT" i="1" dirty="0" err="1" smtClean="0"/>
              <a:t>inter</a:t>
            </a:r>
            <a:r>
              <a:rPr lang="it-IT" i="1" dirty="0" smtClean="0"/>
              <a:t> </a:t>
            </a:r>
            <a:r>
              <a:rPr lang="it-IT" i="1" dirty="0" err="1" smtClean="0"/>
              <a:t>partes</a:t>
            </a:r>
            <a:r>
              <a:rPr lang="it-IT" dirty="0" smtClean="0"/>
              <a:t> sulla pena applicabile con sconto fino a 1/3 della pena in concreto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Application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penalty </a:t>
            </a:r>
            <a:r>
              <a:rPr lang="it-IT" sz="1400" i="1" dirty="0" err="1" smtClean="0"/>
              <a:t>subject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request</a:t>
            </a:r>
            <a:r>
              <a:rPr lang="it-IT" sz="1400" i="1" dirty="0" smtClean="0"/>
              <a:t> –  </a:t>
            </a:r>
            <a:r>
              <a:rPr lang="it-IT" sz="1400" i="1" dirty="0" err="1" smtClean="0"/>
              <a:t>inter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partes</a:t>
            </a:r>
            <a:r>
              <a:rPr lang="it-IT" sz="1400" i="1" dirty="0" smtClean="0"/>
              <a:t> agreement on the </a:t>
            </a:r>
            <a:r>
              <a:rPr lang="it-IT" sz="1400" i="1" dirty="0" err="1" smtClean="0"/>
              <a:t>applicable</a:t>
            </a:r>
            <a:r>
              <a:rPr lang="it-IT" sz="1400" i="1" dirty="0" smtClean="0"/>
              <a:t> penalty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a discount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up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1/3)</a:t>
            </a:r>
            <a:endParaRPr lang="it-IT" sz="1400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539552" y="5805264"/>
            <a:ext cx="8136904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Procedimento per decreto </a:t>
            </a:r>
            <a:r>
              <a:rPr lang="it-IT" dirty="0" smtClean="0"/>
              <a:t>– rito monitorio con vantaggi per l’imputato acquiescente 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Proceeding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order</a:t>
            </a:r>
            <a:r>
              <a:rPr lang="it-IT" sz="1400" i="1" dirty="0" smtClean="0"/>
              <a:t> – </a:t>
            </a:r>
            <a:r>
              <a:rPr lang="it-IT" sz="1400" i="1" dirty="0" err="1" smtClean="0"/>
              <a:t>monitory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proceeding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advantages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acquiscent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defendant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Rito abbreviato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2"/>
                </a:solidFill>
              </a:rPr>
              <a:t>Fast </a:t>
            </a:r>
            <a:r>
              <a:rPr lang="it-IT" sz="1400" b="1" dirty="0" err="1" smtClean="0">
                <a:solidFill>
                  <a:schemeClr val="accent2"/>
                </a:solidFill>
              </a:rPr>
              <a:t>track</a:t>
            </a:r>
            <a:r>
              <a:rPr lang="it-IT" sz="1400" b="1" dirty="0" smtClean="0">
                <a:solidFill>
                  <a:schemeClr val="accent2"/>
                </a:solidFill>
              </a:rPr>
              <a:t> </a:t>
            </a:r>
            <a:r>
              <a:rPr lang="it-IT" sz="1400" b="1" dirty="0" err="1" smtClean="0">
                <a:solidFill>
                  <a:schemeClr val="accent2"/>
                </a:solidFill>
              </a:rPr>
              <a:t>proceeding</a:t>
            </a:r>
            <a:endParaRPr lang="it-IT" sz="1400" b="1" dirty="0" smtClean="0">
              <a:solidFill>
                <a:schemeClr val="accent2"/>
              </a:solidFill>
            </a:endParaRPr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924944"/>
            <a:ext cx="8496944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Richiesta in </a:t>
            </a:r>
            <a:r>
              <a:rPr lang="it-IT" u="sng" dirty="0" smtClean="0"/>
              <a:t>udienza preliminare</a:t>
            </a:r>
            <a:r>
              <a:rPr lang="it-IT" dirty="0" smtClean="0"/>
              <a:t> (o, prima della dichiarazione di apertura del dibattimento se non è prevista l’udienza preliminare)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Request</a:t>
            </a:r>
            <a:r>
              <a:rPr lang="it-IT" sz="1400" i="1" dirty="0" smtClean="0"/>
              <a:t> at </a:t>
            </a:r>
            <a:r>
              <a:rPr lang="it-IT" sz="1400" i="1" u="sng" dirty="0" smtClean="0"/>
              <a:t>the </a:t>
            </a:r>
            <a:r>
              <a:rPr lang="it-IT" sz="1400" i="1" u="sng" dirty="0" err="1" smtClean="0"/>
              <a:t>preliminary</a:t>
            </a:r>
            <a:r>
              <a:rPr lang="it-IT" sz="1400" i="1" u="sng" dirty="0" smtClean="0"/>
              <a:t> </a:t>
            </a:r>
            <a:r>
              <a:rPr lang="it-IT" sz="1400" i="1" u="sng" dirty="0" err="1" smtClean="0"/>
              <a:t>hearing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before</a:t>
            </a:r>
            <a:r>
              <a:rPr lang="it-IT" sz="1400" i="1" dirty="0" smtClean="0"/>
              <a:t> </a:t>
            </a:r>
            <a:r>
              <a:rPr lang="it-IT" sz="1400" i="1" dirty="0" smtClean="0"/>
              <a:t>the opening statement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hearing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there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no </a:t>
            </a:r>
            <a:r>
              <a:rPr lang="it-IT" sz="1400" i="1" dirty="0" err="1" smtClean="0"/>
              <a:t>preliminary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hearing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4149080"/>
            <a:ext cx="8496944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Riduzione della pena operata sulla durata della sanzione </a:t>
            </a:r>
            <a:r>
              <a:rPr lang="it-IT" dirty="0" err="1" smtClean="0"/>
              <a:t>interdittiva</a:t>
            </a:r>
            <a:r>
              <a:rPr lang="it-IT" dirty="0" smtClean="0"/>
              <a:t> o pecuniaria</a:t>
            </a:r>
          </a:p>
          <a:p>
            <a:pPr algn="just"/>
            <a:r>
              <a:rPr lang="it-IT" sz="1400" i="1" dirty="0" smtClean="0"/>
              <a:t>(Penalty </a:t>
            </a:r>
            <a:r>
              <a:rPr lang="it-IT" sz="1400" i="1" dirty="0" err="1" smtClean="0"/>
              <a:t>reduction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applied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duration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disqualification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sanction</a:t>
            </a:r>
            <a:r>
              <a:rPr lang="it-IT" sz="1400" i="1" dirty="0" smtClean="0"/>
              <a:t> or fine)</a:t>
            </a:r>
            <a:endParaRPr lang="it-IT" sz="1400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95536" y="4941168"/>
            <a:ext cx="8496944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Rito </a:t>
            </a:r>
            <a:r>
              <a:rPr lang="it-IT" u="sng" dirty="0" smtClean="0"/>
              <a:t>non ammesso</a:t>
            </a:r>
            <a:r>
              <a:rPr lang="it-IT" dirty="0" smtClean="0"/>
              <a:t> se è prevista la sanzione </a:t>
            </a:r>
            <a:r>
              <a:rPr lang="it-IT" dirty="0" err="1" smtClean="0"/>
              <a:t>interdittiva</a:t>
            </a:r>
            <a:r>
              <a:rPr lang="it-IT" dirty="0" smtClean="0"/>
              <a:t> definitiva </a:t>
            </a:r>
            <a:r>
              <a:rPr lang="it-IT" dirty="0" smtClean="0">
                <a:sym typeface="Wingdings" pitchFamily="2" charset="2"/>
              </a:rPr>
              <a:t> Cfr. L. 12 aprile 2019, n. 33</a:t>
            </a:r>
          </a:p>
          <a:p>
            <a:pPr algn="just"/>
            <a:r>
              <a:rPr lang="it-IT" sz="1400" i="1" dirty="0" smtClean="0">
                <a:sym typeface="Wingdings" pitchFamily="2" charset="2"/>
              </a:rPr>
              <a:t>(Fast </a:t>
            </a:r>
            <a:r>
              <a:rPr lang="it-IT" sz="1400" i="1" dirty="0" err="1" smtClean="0">
                <a:sym typeface="Wingdings" pitchFamily="2" charset="2"/>
              </a:rPr>
              <a:t>track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proceeding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u="sng" dirty="0" err="1" smtClean="0">
                <a:sym typeface="Wingdings" pitchFamily="2" charset="2"/>
              </a:rPr>
              <a:t>not</a:t>
            </a:r>
            <a:r>
              <a:rPr lang="it-IT" sz="1400" i="1" u="sng" dirty="0" smtClean="0">
                <a:sym typeface="Wingdings" pitchFamily="2" charset="2"/>
              </a:rPr>
              <a:t> </a:t>
            </a:r>
            <a:r>
              <a:rPr lang="it-IT" sz="1400" i="1" u="sng" dirty="0" err="1" smtClean="0">
                <a:sym typeface="Wingdings" pitchFamily="2" charset="2"/>
              </a:rPr>
              <a:t>allowed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if</a:t>
            </a:r>
            <a:r>
              <a:rPr lang="it-IT" sz="1400" i="1" dirty="0" smtClean="0">
                <a:sym typeface="Wingdings" pitchFamily="2" charset="2"/>
              </a:rPr>
              <a:t> the </a:t>
            </a:r>
            <a:r>
              <a:rPr lang="it-IT" sz="1400" i="1" dirty="0" err="1" smtClean="0">
                <a:sym typeface="Wingdings" pitchFamily="2" charset="2"/>
              </a:rPr>
              <a:t>application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of</a:t>
            </a:r>
            <a:r>
              <a:rPr lang="it-IT" sz="1400" i="1" dirty="0" smtClean="0">
                <a:sym typeface="Wingdings" pitchFamily="2" charset="2"/>
              </a:rPr>
              <a:t> a </a:t>
            </a:r>
            <a:r>
              <a:rPr lang="it-IT" sz="1400" i="1" dirty="0" err="1" smtClean="0">
                <a:sym typeface="Wingdings" pitchFamily="2" charset="2"/>
              </a:rPr>
              <a:t>disqualification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measure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is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final</a:t>
            </a:r>
            <a:r>
              <a:rPr lang="it-IT" sz="1400" i="1" dirty="0" smtClean="0">
                <a:sym typeface="Wingdings" pitchFamily="2" charset="2"/>
              </a:rPr>
              <a:t>  </a:t>
            </a:r>
            <a:r>
              <a:rPr lang="it-IT" sz="1400" i="1" dirty="0" err="1" smtClean="0">
                <a:sym typeface="Wingdings" pitchFamily="2" charset="2"/>
              </a:rPr>
              <a:t>See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Law</a:t>
            </a:r>
            <a:r>
              <a:rPr lang="it-IT" sz="1400" i="1" dirty="0" smtClean="0">
                <a:sym typeface="Wingdings" pitchFamily="2" charset="2"/>
              </a:rPr>
              <a:t> no. 33/2019)</a:t>
            </a:r>
            <a:endParaRPr lang="it-IT" sz="1400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Rito abbreviato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t-IT" sz="1400" b="1" dirty="0" smtClean="0">
                <a:solidFill>
                  <a:schemeClr val="accent2"/>
                </a:solidFill>
              </a:rPr>
              <a:t>Fast </a:t>
            </a:r>
            <a:r>
              <a:rPr lang="it-IT" sz="1400" b="1" dirty="0" err="1" smtClean="0">
                <a:solidFill>
                  <a:schemeClr val="accent2"/>
                </a:solidFill>
              </a:rPr>
              <a:t>track</a:t>
            </a:r>
            <a:r>
              <a:rPr lang="it-IT" sz="1400" b="1" dirty="0" smtClean="0">
                <a:solidFill>
                  <a:schemeClr val="accent2"/>
                </a:solidFill>
              </a:rPr>
              <a:t> </a:t>
            </a:r>
            <a:r>
              <a:rPr lang="it-IT" sz="1400" b="1" dirty="0" err="1" smtClean="0">
                <a:solidFill>
                  <a:schemeClr val="accent2"/>
                </a:solidFill>
              </a:rPr>
              <a:t>proceeding</a:t>
            </a:r>
            <a:endParaRPr lang="it-IT" sz="1400" b="1" dirty="0" smtClean="0">
              <a:solidFill>
                <a:schemeClr val="accent2"/>
              </a:solidFill>
            </a:endParaRPr>
          </a:p>
          <a:p>
            <a:pPr>
              <a:buNone/>
            </a:pPr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636913"/>
            <a:ext cx="4248471" cy="223006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4941168"/>
            <a:ext cx="4836641" cy="171267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“Patteggiamento”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sz="1400" b="1" dirty="0" smtClean="0">
                <a:solidFill>
                  <a:schemeClr val="accent2"/>
                </a:solidFill>
              </a:rPr>
              <a:t>Application of the penalty subject to request</a:t>
            </a: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2852936"/>
            <a:ext cx="8352928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Rinvio alle </a:t>
            </a:r>
            <a:r>
              <a:rPr lang="it-IT" u="sng" dirty="0" smtClean="0"/>
              <a:t>regole del </a:t>
            </a:r>
            <a:r>
              <a:rPr lang="it-IT" u="sng" dirty="0" err="1" smtClean="0"/>
              <a:t>c.p.p.</a:t>
            </a:r>
            <a:r>
              <a:rPr lang="it-IT" dirty="0" smtClean="0"/>
              <a:t> (e, in ogni caso, applicabile in tutti i casi in cui sia prevista </a:t>
            </a:r>
            <a:r>
              <a:rPr lang="it-IT" u="sng" dirty="0" smtClean="0"/>
              <a:t>la sola sanzione pecuniaria</a:t>
            </a:r>
            <a:r>
              <a:rPr lang="it-IT" dirty="0" smtClean="0"/>
              <a:t>)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Reference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rules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u="sng" dirty="0" smtClean="0"/>
              <a:t>code</a:t>
            </a:r>
            <a:r>
              <a:rPr lang="it-IT" sz="1400" i="1" dirty="0" smtClean="0"/>
              <a:t> and in </a:t>
            </a:r>
            <a:r>
              <a:rPr lang="it-IT" sz="1400" i="1" dirty="0" err="1" smtClean="0"/>
              <a:t>all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cases</a:t>
            </a:r>
            <a:r>
              <a:rPr lang="it-IT" sz="1400" i="1" dirty="0" smtClean="0"/>
              <a:t> in </a:t>
            </a:r>
            <a:r>
              <a:rPr lang="it-IT" sz="1400" i="1" dirty="0" err="1" smtClean="0"/>
              <a:t>which</a:t>
            </a:r>
            <a:r>
              <a:rPr lang="it-IT" sz="1400" i="1" dirty="0" smtClean="0"/>
              <a:t> </a:t>
            </a:r>
            <a:r>
              <a:rPr lang="it-IT" sz="1400" i="1" u="sng" dirty="0" err="1" smtClean="0"/>
              <a:t>only</a:t>
            </a:r>
            <a:r>
              <a:rPr lang="it-IT" sz="1400" i="1" u="sng" dirty="0" smtClean="0"/>
              <a:t> a fine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contempleted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unlawful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67544" y="4077072"/>
            <a:ext cx="8352928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Riduzione della pena operata sulla durata della sanzione </a:t>
            </a:r>
            <a:r>
              <a:rPr lang="it-IT" dirty="0" err="1" smtClean="0"/>
              <a:t>interdittiva</a:t>
            </a:r>
            <a:r>
              <a:rPr lang="it-IT" dirty="0" smtClean="0"/>
              <a:t> o pecuniaria</a:t>
            </a:r>
          </a:p>
          <a:p>
            <a:pPr algn="just"/>
            <a:r>
              <a:rPr lang="it-IT" i="1" dirty="0" smtClean="0"/>
              <a:t>(Penalty </a:t>
            </a:r>
            <a:r>
              <a:rPr lang="it-IT" i="1" dirty="0" err="1" smtClean="0"/>
              <a:t>reduction</a:t>
            </a:r>
            <a:r>
              <a:rPr lang="it-IT" i="1" dirty="0" smtClean="0"/>
              <a:t> </a:t>
            </a:r>
            <a:r>
              <a:rPr lang="it-IT" i="1" dirty="0" err="1" smtClean="0"/>
              <a:t>applied</a:t>
            </a:r>
            <a:r>
              <a:rPr lang="it-IT" i="1" dirty="0" smtClean="0"/>
              <a:t> </a:t>
            </a:r>
            <a:r>
              <a:rPr lang="it-IT" i="1" dirty="0" err="1" smtClean="0"/>
              <a:t>to</a:t>
            </a:r>
            <a:r>
              <a:rPr lang="it-IT" i="1" dirty="0" smtClean="0"/>
              <a:t> the </a:t>
            </a:r>
            <a:r>
              <a:rPr lang="it-IT" i="1" dirty="0" err="1" smtClean="0"/>
              <a:t>duration</a:t>
            </a:r>
            <a:r>
              <a:rPr lang="it-IT" i="1" dirty="0" smtClean="0"/>
              <a:t> </a:t>
            </a:r>
            <a:r>
              <a:rPr lang="it-IT" i="1" dirty="0" err="1" smtClean="0"/>
              <a:t>of</a:t>
            </a:r>
            <a:r>
              <a:rPr lang="it-IT" i="1" dirty="0" smtClean="0"/>
              <a:t> the </a:t>
            </a:r>
            <a:r>
              <a:rPr lang="it-IT" i="1" dirty="0" err="1" smtClean="0"/>
              <a:t>disqualification</a:t>
            </a:r>
            <a:r>
              <a:rPr lang="it-IT" i="1" dirty="0" smtClean="0"/>
              <a:t> </a:t>
            </a:r>
            <a:r>
              <a:rPr lang="it-IT" i="1" dirty="0" err="1" smtClean="0"/>
              <a:t>sanction</a:t>
            </a:r>
            <a:r>
              <a:rPr lang="it-IT" i="1" dirty="0" smtClean="0"/>
              <a:t> or fine)</a:t>
            </a:r>
            <a:endParaRPr lang="it-IT" i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467544" y="5445224"/>
            <a:ext cx="8352928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Rito </a:t>
            </a:r>
            <a:r>
              <a:rPr lang="it-IT" u="sng" dirty="0" smtClean="0"/>
              <a:t>non ammesso</a:t>
            </a:r>
            <a:r>
              <a:rPr lang="it-IT" dirty="0" smtClean="0"/>
              <a:t> se è prevista la sanzione </a:t>
            </a:r>
            <a:r>
              <a:rPr lang="it-IT" dirty="0" err="1" smtClean="0"/>
              <a:t>interdittiva</a:t>
            </a:r>
            <a:r>
              <a:rPr lang="it-IT" dirty="0" smtClean="0"/>
              <a:t> definitiva</a:t>
            </a:r>
            <a:endParaRPr lang="it-IT" dirty="0" smtClean="0">
              <a:sym typeface="Wingdings" pitchFamily="2" charset="2"/>
            </a:endParaRPr>
          </a:p>
          <a:p>
            <a:pPr algn="just"/>
            <a:r>
              <a:rPr lang="it-IT" sz="1400" i="1" dirty="0" smtClean="0">
                <a:sym typeface="Wingdings" pitchFamily="2" charset="2"/>
              </a:rPr>
              <a:t>(Fast </a:t>
            </a:r>
            <a:r>
              <a:rPr lang="it-IT" sz="1400" i="1" dirty="0" err="1" smtClean="0">
                <a:sym typeface="Wingdings" pitchFamily="2" charset="2"/>
              </a:rPr>
              <a:t>track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proceeding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u="sng" dirty="0" err="1" smtClean="0">
                <a:sym typeface="Wingdings" pitchFamily="2" charset="2"/>
              </a:rPr>
              <a:t>not</a:t>
            </a:r>
            <a:r>
              <a:rPr lang="it-IT" sz="1400" i="1" u="sng" dirty="0" smtClean="0">
                <a:sym typeface="Wingdings" pitchFamily="2" charset="2"/>
              </a:rPr>
              <a:t> </a:t>
            </a:r>
            <a:r>
              <a:rPr lang="it-IT" sz="1400" i="1" u="sng" dirty="0" err="1" smtClean="0">
                <a:sym typeface="Wingdings" pitchFamily="2" charset="2"/>
              </a:rPr>
              <a:t>allowed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if</a:t>
            </a:r>
            <a:r>
              <a:rPr lang="it-IT" sz="1400" i="1" dirty="0" smtClean="0">
                <a:sym typeface="Wingdings" pitchFamily="2" charset="2"/>
              </a:rPr>
              <a:t> the </a:t>
            </a:r>
            <a:r>
              <a:rPr lang="it-IT" sz="1400" i="1" dirty="0" err="1" smtClean="0">
                <a:sym typeface="Wingdings" pitchFamily="2" charset="2"/>
              </a:rPr>
              <a:t>application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of</a:t>
            </a:r>
            <a:r>
              <a:rPr lang="it-IT" sz="1400" i="1" dirty="0" smtClean="0">
                <a:sym typeface="Wingdings" pitchFamily="2" charset="2"/>
              </a:rPr>
              <a:t> a </a:t>
            </a:r>
            <a:r>
              <a:rPr lang="it-IT" sz="1400" i="1" dirty="0" err="1" smtClean="0">
                <a:sym typeface="Wingdings" pitchFamily="2" charset="2"/>
              </a:rPr>
              <a:t>disqualification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measure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is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final</a:t>
            </a:r>
            <a:endParaRPr lang="it-IT" sz="1400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“Patteggiamento”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n-US" sz="1400" b="1" dirty="0" smtClean="0">
                <a:solidFill>
                  <a:schemeClr val="accent2"/>
                </a:solidFill>
              </a:rPr>
              <a:t>Application of the penalty subject to request</a:t>
            </a:r>
            <a:endParaRPr lang="it-IT" sz="1400" dirty="0" smtClean="0"/>
          </a:p>
          <a:p>
            <a:pPr>
              <a:buNone/>
            </a:pPr>
            <a:endParaRPr lang="it-I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36912"/>
            <a:ext cx="4298296" cy="25922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797152"/>
            <a:ext cx="4126086" cy="183557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Procedimento per decreto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2"/>
                </a:solidFill>
              </a:rPr>
              <a:t>Proceeding</a:t>
            </a:r>
            <a:r>
              <a:rPr lang="it-IT" sz="1400" b="1" dirty="0" smtClean="0">
                <a:solidFill>
                  <a:schemeClr val="accent2"/>
                </a:solidFill>
              </a:rPr>
              <a:t> </a:t>
            </a:r>
            <a:r>
              <a:rPr lang="it-IT" sz="1400" b="1" dirty="0" err="1" smtClean="0">
                <a:solidFill>
                  <a:schemeClr val="accent2"/>
                </a:solidFill>
              </a:rPr>
              <a:t>by</a:t>
            </a:r>
            <a:r>
              <a:rPr lang="it-IT" sz="1400" b="1" dirty="0" smtClean="0">
                <a:solidFill>
                  <a:schemeClr val="accent2"/>
                </a:solidFill>
              </a:rPr>
              <a:t> </a:t>
            </a:r>
            <a:r>
              <a:rPr lang="it-IT" sz="1400" b="1" dirty="0" err="1" smtClean="0">
                <a:solidFill>
                  <a:schemeClr val="accent2"/>
                </a:solidFill>
              </a:rPr>
              <a:t>order</a:t>
            </a:r>
            <a:endParaRPr lang="it-IT" sz="1400" dirty="0" smtClean="0"/>
          </a:p>
          <a:p>
            <a:pPr>
              <a:buNone/>
            </a:pPr>
            <a:endParaRPr lang="it-IT" dirty="0"/>
          </a:p>
        </p:txBody>
      </p:sp>
      <p:cxnSp>
        <p:nvCxnSpPr>
          <p:cNvPr id="5" name="Connettore 1 4"/>
          <p:cNvCxnSpPr/>
          <p:nvPr/>
        </p:nvCxnSpPr>
        <p:spPr>
          <a:xfrm>
            <a:off x="395536" y="2996952"/>
            <a:ext cx="82809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ttore 1 6"/>
          <p:cNvCxnSpPr/>
          <p:nvPr/>
        </p:nvCxnSpPr>
        <p:spPr>
          <a:xfrm>
            <a:off x="395536" y="2996952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asellaDiTesto 7"/>
          <p:cNvSpPr txBox="1"/>
          <p:nvPr/>
        </p:nvSpPr>
        <p:spPr>
          <a:xfrm>
            <a:off x="179512" y="3429000"/>
            <a:ext cx="1656184" cy="107721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Annotazione dell’illecito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Enteraction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unlawful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cxnSp>
        <p:nvCxnSpPr>
          <p:cNvPr id="9" name="Connettore 1 8"/>
          <p:cNvCxnSpPr/>
          <p:nvPr/>
        </p:nvCxnSpPr>
        <p:spPr>
          <a:xfrm>
            <a:off x="8676456" y="2996952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4139952" y="3429000"/>
            <a:ext cx="4824536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Richiesta motivata del P.M. di decreto di applicazione della sanzione pecuniaria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Issue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a court </a:t>
            </a:r>
            <a:r>
              <a:rPr lang="it-IT" sz="1400" i="1" dirty="0" err="1" smtClean="0"/>
              <a:t>order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imposing</a:t>
            </a:r>
            <a:r>
              <a:rPr lang="it-IT" sz="1400" i="1" dirty="0" smtClean="0"/>
              <a:t> the fine)</a:t>
            </a:r>
            <a:endParaRPr lang="it-IT" sz="1400" i="1" dirty="0"/>
          </a:p>
        </p:txBody>
      </p:sp>
      <p:cxnSp>
        <p:nvCxnSpPr>
          <p:cNvPr id="12" name="Connettore 2 11"/>
          <p:cNvCxnSpPr/>
          <p:nvPr/>
        </p:nvCxnSpPr>
        <p:spPr>
          <a:xfrm>
            <a:off x="539552" y="2780928"/>
            <a:ext cx="79928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3995936" y="2492896"/>
            <a:ext cx="1959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Un anno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one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year</a:t>
            </a:r>
            <a:r>
              <a:rPr lang="it-IT" sz="1400" i="1" dirty="0" smtClean="0"/>
              <a:t>)</a:t>
            </a:r>
            <a:endParaRPr lang="it-IT" dirty="0"/>
          </a:p>
        </p:txBody>
      </p:sp>
      <p:cxnSp>
        <p:nvCxnSpPr>
          <p:cNvPr id="15" name="Connettore 2 14"/>
          <p:cNvCxnSpPr>
            <a:stCxn id="10" idx="2"/>
          </p:cNvCxnSpPr>
          <p:nvPr/>
        </p:nvCxnSpPr>
        <p:spPr>
          <a:xfrm flipH="1">
            <a:off x="6516216" y="4290774"/>
            <a:ext cx="0" cy="506378"/>
          </a:xfrm>
          <a:prstGeom prst="straightConnector1">
            <a:avLst/>
          </a:prstGeom>
          <a:ln w="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4139952" y="4797152"/>
            <a:ext cx="4824536" cy="80021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Pena diminuita </a:t>
            </a:r>
            <a:r>
              <a:rPr lang="it-IT" u="sng" dirty="0" smtClean="0"/>
              <a:t>fino a 1/2 del minimo</a:t>
            </a:r>
            <a:r>
              <a:rPr lang="it-IT" dirty="0" smtClean="0"/>
              <a:t> </a:t>
            </a:r>
          </a:p>
          <a:p>
            <a:pPr algn="just"/>
            <a:r>
              <a:rPr lang="it-IT" sz="1400" i="1" dirty="0" smtClean="0"/>
              <a:t>(Penalty </a:t>
            </a:r>
            <a:r>
              <a:rPr lang="it-IT" sz="1400" i="1" dirty="0" err="1" smtClean="0"/>
              <a:t>reduced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up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one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half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compared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minimum)</a:t>
            </a:r>
            <a:endParaRPr lang="it-IT" sz="1400" i="1" dirty="0"/>
          </a:p>
        </p:txBody>
      </p:sp>
      <p:sp>
        <p:nvSpPr>
          <p:cNvPr id="17" name="Ovale 16"/>
          <p:cNvSpPr/>
          <p:nvPr/>
        </p:nvSpPr>
        <p:spPr>
          <a:xfrm>
            <a:off x="683568" y="4797152"/>
            <a:ext cx="2736304" cy="17784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Raro esempio di coordinamento con la </a:t>
            </a:r>
            <a:r>
              <a:rPr lang="it-IT" dirty="0" err="1" smtClean="0"/>
              <a:t>Cartabia</a:t>
            </a:r>
            <a:endParaRPr lang="it-IT" dirty="0" smtClean="0"/>
          </a:p>
          <a:p>
            <a:pPr algn="ctr"/>
            <a:r>
              <a:rPr lang="it-IT" dirty="0" smtClean="0"/>
              <a:t>(art. 68 d.lgs. 150/22)</a:t>
            </a:r>
            <a:endParaRPr lang="it-IT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Procedimento per decreto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2"/>
                </a:solidFill>
              </a:rPr>
              <a:t>Proceeding</a:t>
            </a:r>
            <a:r>
              <a:rPr lang="it-IT" sz="1400" b="1" dirty="0" smtClean="0">
                <a:solidFill>
                  <a:schemeClr val="accent2"/>
                </a:solidFill>
              </a:rPr>
              <a:t> </a:t>
            </a:r>
            <a:r>
              <a:rPr lang="it-IT" sz="1400" b="1" dirty="0" err="1" smtClean="0">
                <a:solidFill>
                  <a:schemeClr val="accent2"/>
                </a:solidFill>
              </a:rPr>
              <a:t>by</a:t>
            </a:r>
            <a:r>
              <a:rPr lang="it-IT" sz="1400" b="1" dirty="0" smtClean="0">
                <a:solidFill>
                  <a:schemeClr val="accent2"/>
                </a:solidFill>
              </a:rPr>
              <a:t> </a:t>
            </a:r>
            <a:r>
              <a:rPr lang="it-IT" sz="1400" b="1" dirty="0" err="1" smtClean="0">
                <a:solidFill>
                  <a:schemeClr val="accent2"/>
                </a:solidFill>
              </a:rPr>
              <a:t>order</a:t>
            </a:r>
            <a:endParaRPr lang="it-IT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780927"/>
            <a:ext cx="3816424" cy="269007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425936"/>
            <a:ext cx="4536504" cy="191620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Regole comuni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2"/>
                </a:solidFill>
              </a:rPr>
              <a:t>Common </a:t>
            </a:r>
            <a:r>
              <a:rPr lang="it-IT" sz="1400" b="1" dirty="0" err="1" smtClean="0">
                <a:solidFill>
                  <a:schemeClr val="accent2"/>
                </a:solidFill>
              </a:rPr>
              <a:t>rules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23528" y="2708920"/>
            <a:ext cx="8568952" cy="584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Procura speciale</a:t>
            </a:r>
            <a:r>
              <a:rPr lang="it-IT" dirty="0" smtClean="0"/>
              <a:t> per l’accesso al rito 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Special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power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access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special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proceedings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23528" y="3501008"/>
            <a:ext cx="8568952" cy="8617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Inapplicabilità dei riti speciali in caso di </a:t>
            </a:r>
            <a:r>
              <a:rPr lang="it-IT" b="1" dirty="0" smtClean="0"/>
              <a:t>cause di proscioglimento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art. 129 </a:t>
            </a:r>
            <a:r>
              <a:rPr lang="it-IT" dirty="0" err="1" smtClean="0">
                <a:sym typeface="Wingdings" pitchFamily="2" charset="2"/>
              </a:rPr>
              <a:t>c.p.p.</a:t>
            </a:r>
            <a:endParaRPr lang="it-IT" dirty="0" smtClean="0">
              <a:sym typeface="Wingdings" pitchFamily="2" charset="2"/>
            </a:endParaRPr>
          </a:p>
          <a:p>
            <a:pPr algn="just"/>
            <a:r>
              <a:rPr lang="it-IT" sz="1400" i="1" dirty="0" smtClean="0">
                <a:sym typeface="Wingdings" pitchFamily="2" charset="2"/>
              </a:rPr>
              <a:t>(</a:t>
            </a:r>
            <a:r>
              <a:rPr lang="it-IT" sz="1400" i="1" dirty="0" err="1" smtClean="0">
                <a:sym typeface="Wingdings" pitchFamily="2" charset="2"/>
              </a:rPr>
              <a:t>Inapplicability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of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special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proceedings</a:t>
            </a:r>
            <a:r>
              <a:rPr lang="it-IT" sz="1400" i="1" dirty="0" smtClean="0">
                <a:sym typeface="Wingdings" pitchFamily="2" charset="2"/>
              </a:rPr>
              <a:t> in the </a:t>
            </a:r>
            <a:r>
              <a:rPr lang="it-IT" sz="1400" i="1" dirty="0" err="1" smtClean="0">
                <a:sym typeface="Wingdings" pitchFamily="2" charset="2"/>
              </a:rPr>
              <a:t>event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of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acquittal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causes</a:t>
            </a:r>
            <a:r>
              <a:rPr lang="it-IT" sz="1400" i="1" dirty="0" smtClean="0">
                <a:sym typeface="Wingdings" pitchFamily="2" charset="2"/>
              </a:rPr>
              <a:t>  </a:t>
            </a:r>
            <a:r>
              <a:rPr lang="it-IT" sz="1400" i="1" dirty="0" err="1" smtClean="0">
                <a:sym typeface="Wingdings" pitchFamily="2" charset="2"/>
              </a:rPr>
              <a:t>See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Article</a:t>
            </a:r>
            <a:r>
              <a:rPr lang="it-IT" sz="1400" i="1" dirty="0" smtClean="0">
                <a:sym typeface="Wingdings" pitchFamily="2" charset="2"/>
              </a:rPr>
              <a:t> 129 </a:t>
            </a:r>
            <a:r>
              <a:rPr lang="it-IT" sz="1400" i="1" dirty="0" err="1" smtClean="0">
                <a:sym typeface="Wingdings" pitchFamily="2" charset="2"/>
              </a:rPr>
              <a:t>of</a:t>
            </a:r>
            <a:r>
              <a:rPr lang="it-IT" sz="1400" i="1" dirty="0" smtClean="0">
                <a:sym typeface="Wingdings" pitchFamily="2" charset="2"/>
              </a:rPr>
              <a:t> Code)</a:t>
            </a:r>
            <a:endParaRPr lang="it-IT" sz="1400" i="1" dirty="0"/>
          </a:p>
        </p:txBody>
      </p:sp>
      <p:sp>
        <p:nvSpPr>
          <p:cNvPr id="6" name="Esplosione 2 5"/>
          <p:cNvSpPr/>
          <p:nvPr/>
        </p:nvSpPr>
        <p:spPr>
          <a:xfrm>
            <a:off x="3923928" y="4553744"/>
            <a:ext cx="3816424" cy="230425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No messa alla prova</a:t>
            </a:r>
          </a:p>
          <a:p>
            <a:pPr algn="ctr"/>
            <a:r>
              <a:rPr lang="it-IT" sz="1400" i="1" dirty="0" smtClean="0"/>
              <a:t>(No </a:t>
            </a:r>
            <a:r>
              <a:rPr lang="it-IT" sz="1400" i="1" dirty="0" err="1" smtClean="0"/>
              <a:t>probation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1651</TotalTime>
  <Words>573</Words>
  <Application>Microsoft Office PowerPoint</Application>
  <PresentationFormat>Presentazione su schermo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0" baseType="lpstr">
      <vt:lpstr>Tramonto</vt:lpstr>
      <vt:lpstr>Riti speciali</vt:lpstr>
      <vt:lpstr>Riti speciali</vt:lpstr>
      <vt:lpstr>Rito abbreviato</vt:lpstr>
      <vt:lpstr>Rito abbreviato</vt:lpstr>
      <vt:lpstr>“Patteggiamento”</vt:lpstr>
      <vt:lpstr>“Patteggiamento”</vt:lpstr>
      <vt:lpstr>Procedimento per decreto</vt:lpstr>
      <vt:lpstr>Procedimento per decreto</vt:lpstr>
      <vt:lpstr>Regole comuni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299</cp:revision>
  <dcterms:created xsi:type="dcterms:W3CDTF">2023-02-26T14:53:05Z</dcterms:created>
  <dcterms:modified xsi:type="dcterms:W3CDTF">2023-04-29T13:45:50Z</dcterms:modified>
</cp:coreProperties>
</file>