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05/03/2023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2132856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I principi del diritto penale nel </a:t>
            </a:r>
            <a:r>
              <a:rPr lang="it-IT" dirty="0" err="1" smtClean="0"/>
              <a:t>D.Lgs.</a:t>
            </a:r>
            <a:r>
              <a:rPr lang="it-IT" dirty="0" smtClean="0"/>
              <a:t> 231/2001 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2 – 7 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508104" y="2924944"/>
            <a:ext cx="3419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bg1"/>
                </a:solidFill>
              </a:rPr>
              <a:t>The </a:t>
            </a:r>
            <a:r>
              <a:rPr lang="it-IT" b="1" dirty="0" err="1" smtClean="0">
                <a:solidFill>
                  <a:schemeClr val="bg1"/>
                </a:solidFill>
              </a:rPr>
              <a:t>principles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of</a:t>
            </a:r>
            <a:r>
              <a:rPr lang="it-IT" b="1" dirty="0" smtClean="0">
                <a:solidFill>
                  <a:schemeClr val="bg1"/>
                </a:solidFill>
              </a:rPr>
              <a:t> Criminal </a:t>
            </a:r>
            <a:r>
              <a:rPr lang="it-IT" b="1" dirty="0" err="1" smtClean="0">
                <a:solidFill>
                  <a:schemeClr val="bg1"/>
                </a:solidFill>
              </a:rPr>
              <a:t>Law</a:t>
            </a:r>
            <a:r>
              <a:rPr lang="it-IT" b="1" dirty="0" smtClean="0">
                <a:solidFill>
                  <a:schemeClr val="bg1"/>
                </a:solidFill>
              </a:rPr>
              <a:t> in the Legislative </a:t>
            </a:r>
            <a:r>
              <a:rPr lang="it-IT" b="1" dirty="0" err="1" smtClean="0">
                <a:solidFill>
                  <a:schemeClr val="bg1"/>
                </a:solidFill>
              </a:rPr>
              <a:t>Decree</a:t>
            </a:r>
            <a:r>
              <a:rPr lang="it-IT" b="1" dirty="0" smtClean="0">
                <a:solidFill>
                  <a:schemeClr val="bg1"/>
                </a:solidFill>
              </a:rPr>
              <a:t> no. 231/2001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Ente e persona fisica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Natural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Person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191683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3203848" y="2852936"/>
            <a:ext cx="352839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bg1"/>
                </a:solidFill>
              </a:rPr>
              <a:t>FATTO PENALMENTE RILEVANTE</a:t>
            </a:r>
          </a:p>
          <a:p>
            <a:pPr algn="ctr"/>
            <a:r>
              <a:rPr lang="it-IT" dirty="0" smtClean="0">
                <a:solidFill>
                  <a:schemeClr val="bg1"/>
                </a:solidFill>
              </a:rPr>
              <a:t>(</a:t>
            </a:r>
            <a:r>
              <a:rPr lang="it-IT" i="1" dirty="0" smtClean="0">
                <a:solidFill>
                  <a:schemeClr val="bg1"/>
                </a:solidFill>
              </a:rPr>
              <a:t>Criminal </a:t>
            </a:r>
            <a:r>
              <a:rPr lang="it-IT" i="1" dirty="0" err="1" smtClean="0">
                <a:solidFill>
                  <a:schemeClr val="bg1"/>
                </a:solidFill>
              </a:rPr>
              <a:t>Act</a:t>
            </a:r>
            <a:r>
              <a:rPr lang="it-IT" dirty="0" smtClean="0">
                <a:solidFill>
                  <a:schemeClr val="bg1"/>
                </a:solidFill>
              </a:rPr>
              <a:t>)</a:t>
            </a:r>
            <a:endParaRPr lang="it-IT" dirty="0">
              <a:solidFill>
                <a:schemeClr val="bg1"/>
              </a:solidFill>
            </a:endParaRPr>
          </a:p>
        </p:txBody>
      </p:sp>
      <p:cxnSp>
        <p:nvCxnSpPr>
          <p:cNvPr id="7" name="Connettore 2 6"/>
          <p:cNvCxnSpPr>
            <a:stCxn id="5" idx="2"/>
          </p:cNvCxnSpPr>
          <p:nvPr/>
        </p:nvCxnSpPr>
        <p:spPr>
          <a:xfrm flipH="1">
            <a:off x="2915816" y="3767336"/>
            <a:ext cx="2052228" cy="813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/>
          <p:cNvCxnSpPr>
            <a:stCxn id="5" idx="2"/>
          </p:cNvCxnSpPr>
          <p:nvPr/>
        </p:nvCxnSpPr>
        <p:spPr>
          <a:xfrm>
            <a:off x="4968044" y="3767336"/>
            <a:ext cx="2052228" cy="813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/>
          <p:cNvSpPr/>
          <p:nvPr/>
        </p:nvSpPr>
        <p:spPr>
          <a:xfrm>
            <a:off x="1259632" y="4653136"/>
            <a:ext cx="2808312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t-IT" b="1" dirty="0" smtClean="0"/>
              <a:t>PERSONA FISICA</a:t>
            </a:r>
            <a:r>
              <a:rPr lang="it-IT" dirty="0" smtClean="0"/>
              <a:t>, accusata di </a:t>
            </a:r>
            <a:r>
              <a:rPr lang="it-IT" u="sng" dirty="0" smtClean="0"/>
              <a:t>avere voluto il fatto</a:t>
            </a:r>
            <a:r>
              <a:rPr lang="it-IT" dirty="0" smtClean="0"/>
              <a:t> (dolo) o per </a:t>
            </a:r>
            <a:r>
              <a:rPr lang="it-IT" u="sng" dirty="0" smtClean="0"/>
              <a:t>averlo causato colposamente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b="1" i="1" dirty="0" err="1" smtClean="0"/>
              <a:t>Natural</a:t>
            </a:r>
            <a:r>
              <a:rPr lang="it-IT" sz="1400" b="1" i="1" dirty="0" smtClean="0"/>
              <a:t> </a:t>
            </a:r>
            <a:r>
              <a:rPr lang="it-IT" sz="1400" b="1" i="1" dirty="0" err="1" smtClean="0"/>
              <a:t>person</a:t>
            </a:r>
            <a:r>
              <a:rPr lang="it-IT" sz="1400" i="1" dirty="0" smtClean="0"/>
              <a:t>,  </a:t>
            </a:r>
            <a:r>
              <a:rPr lang="it-IT" sz="1400" i="1" dirty="0" err="1" smtClean="0"/>
              <a:t>accused</a:t>
            </a:r>
            <a:r>
              <a:rPr lang="it-IT" sz="1400" i="1" dirty="0" smtClean="0"/>
              <a:t> 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acting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intentionally</a:t>
            </a:r>
            <a:r>
              <a:rPr lang="it-IT" sz="1400" i="1" u="sng" dirty="0" smtClean="0"/>
              <a:t> or </a:t>
            </a:r>
            <a:r>
              <a:rPr lang="it-IT" sz="1400" i="1" u="sng" dirty="0" err="1" smtClean="0"/>
              <a:t>negligent</a:t>
            </a:r>
            <a:r>
              <a:rPr lang="it-IT" sz="1400" i="1" dirty="0" smtClean="0"/>
              <a:t>)</a:t>
            </a:r>
            <a:endParaRPr lang="it-IT" sz="1400" dirty="0"/>
          </a:p>
        </p:txBody>
      </p:sp>
      <p:sp>
        <p:nvSpPr>
          <p:cNvPr id="11" name="Rettangolo 10"/>
          <p:cNvSpPr/>
          <p:nvPr/>
        </p:nvSpPr>
        <p:spPr>
          <a:xfrm>
            <a:off x="4932040" y="4653136"/>
            <a:ext cx="3816424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t-IT" b="1" dirty="0" smtClean="0">
                <a:solidFill>
                  <a:schemeClr val="bg1"/>
                </a:solidFill>
              </a:rPr>
              <a:t>ENTE</a:t>
            </a:r>
            <a:r>
              <a:rPr lang="it-IT" dirty="0" smtClean="0">
                <a:solidFill>
                  <a:schemeClr val="bg1"/>
                </a:solidFill>
              </a:rPr>
              <a:t>, accusato del fatto se è stato commesso </a:t>
            </a:r>
            <a:r>
              <a:rPr lang="it-IT" u="sng" dirty="0" smtClean="0">
                <a:solidFill>
                  <a:schemeClr val="bg1"/>
                </a:solidFill>
              </a:rPr>
              <a:t>nel suo interesse o a suo vantaggio</a:t>
            </a:r>
            <a:r>
              <a:rPr lang="it-IT" dirty="0" smtClean="0">
                <a:solidFill>
                  <a:schemeClr val="bg1"/>
                </a:solidFill>
              </a:rPr>
              <a:t> </a:t>
            </a:r>
            <a:r>
              <a:rPr lang="it-IT" sz="1400" dirty="0" smtClean="0">
                <a:solidFill>
                  <a:schemeClr val="bg1"/>
                </a:solidFill>
              </a:rPr>
              <a:t>(</a:t>
            </a:r>
            <a:r>
              <a:rPr lang="it-IT" sz="1400" b="1" i="1" dirty="0" err="1" smtClean="0">
                <a:solidFill>
                  <a:schemeClr val="bg1"/>
                </a:solidFill>
              </a:rPr>
              <a:t>Entity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is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liable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where</a:t>
            </a:r>
            <a:r>
              <a:rPr lang="it-IT" sz="1400" i="1" dirty="0" smtClean="0">
                <a:solidFill>
                  <a:schemeClr val="bg1"/>
                </a:solidFill>
              </a:rPr>
              <a:t> the </a:t>
            </a:r>
            <a:r>
              <a:rPr lang="it-IT" sz="1400" i="1" dirty="0" err="1" smtClean="0">
                <a:solidFill>
                  <a:schemeClr val="bg1"/>
                </a:solidFill>
              </a:rPr>
              <a:t>offence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was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carried</a:t>
            </a:r>
            <a:r>
              <a:rPr lang="it-IT" sz="1400" i="1" dirty="0" smtClean="0">
                <a:solidFill>
                  <a:schemeClr val="bg1"/>
                </a:solidFill>
              </a:rPr>
              <a:t> out </a:t>
            </a:r>
            <a:r>
              <a:rPr lang="it-IT" sz="1400" i="1" u="sng" dirty="0" smtClean="0">
                <a:solidFill>
                  <a:schemeClr val="bg1"/>
                </a:solidFill>
              </a:rPr>
              <a:t>in </a:t>
            </a:r>
            <a:r>
              <a:rPr lang="it-IT" sz="1400" i="1" u="sng" dirty="0" err="1" smtClean="0">
                <a:solidFill>
                  <a:schemeClr val="bg1"/>
                </a:solidFill>
              </a:rPr>
              <a:t>its</a:t>
            </a:r>
            <a:r>
              <a:rPr lang="it-IT" sz="1400" i="1" u="sng" dirty="0" smtClean="0">
                <a:solidFill>
                  <a:schemeClr val="bg1"/>
                </a:solidFill>
              </a:rPr>
              <a:t> interest</a:t>
            </a:r>
            <a:r>
              <a:rPr lang="it-IT" sz="1400" i="1" dirty="0" smtClean="0">
                <a:solidFill>
                  <a:schemeClr val="bg1"/>
                </a:solidFill>
              </a:rPr>
              <a:t>)</a:t>
            </a:r>
            <a:endParaRPr lang="it-IT" b="1" dirty="0" smtClean="0">
              <a:solidFill>
                <a:schemeClr val="bg1"/>
              </a:solidFill>
            </a:endParaRPr>
          </a:p>
          <a:p>
            <a:pPr algn="just"/>
            <a:r>
              <a:rPr lang="it-IT" b="1" dirty="0" smtClean="0">
                <a:solidFill>
                  <a:schemeClr val="bg1"/>
                </a:solidFill>
              </a:rPr>
              <a:t>NON</a:t>
            </a:r>
            <a:r>
              <a:rPr lang="it-IT" dirty="0" smtClean="0">
                <a:solidFill>
                  <a:schemeClr val="bg1"/>
                </a:solidFill>
              </a:rPr>
              <a:t> è uno scudo penale per la persona fisica</a:t>
            </a:r>
            <a:r>
              <a:rPr lang="it-IT" sz="1400" dirty="0" smtClean="0">
                <a:solidFill>
                  <a:schemeClr val="bg1"/>
                </a:solidFill>
              </a:rPr>
              <a:t> </a:t>
            </a:r>
          </a:p>
          <a:p>
            <a:pPr algn="just"/>
            <a:r>
              <a:rPr lang="it-IT" sz="1400" i="1" dirty="0" smtClean="0">
                <a:solidFill>
                  <a:schemeClr val="bg1"/>
                </a:solidFill>
              </a:rPr>
              <a:t>(</a:t>
            </a:r>
            <a:r>
              <a:rPr lang="it-IT" sz="1400" i="1" dirty="0" err="1" smtClean="0">
                <a:solidFill>
                  <a:schemeClr val="bg1"/>
                </a:solidFill>
              </a:rPr>
              <a:t>It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is</a:t>
            </a:r>
            <a:r>
              <a:rPr lang="it-IT" sz="1400" b="1" i="1" dirty="0" smtClean="0">
                <a:solidFill>
                  <a:schemeClr val="bg1"/>
                </a:solidFill>
              </a:rPr>
              <a:t> NOT</a:t>
            </a:r>
            <a:r>
              <a:rPr lang="it-IT" sz="1400" i="1" dirty="0" smtClean="0">
                <a:solidFill>
                  <a:schemeClr val="bg1"/>
                </a:solidFill>
              </a:rPr>
              <a:t> a criminal </a:t>
            </a:r>
            <a:r>
              <a:rPr lang="it-IT" sz="1400" i="1" dirty="0" err="1" smtClean="0">
                <a:solidFill>
                  <a:schemeClr val="bg1"/>
                </a:solidFill>
              </a:rPr>
              <a:t>shield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for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Natural</a:t>
            </a:r>
            <a:r>
              <a:rPr lang="it-IT" sz="1400" i="1" dirty="0" smtClean="0">
                <a:solidFill>
                  <a:schemeClr val="bg1"/>
                </a:solidFill>
              </a:rPr>
              <a:t> </a:t>
            </a:r>
            <a:r>
              <a:rPr lang="it-IT" sz="1400" i="1" dirty="0" err="1" smtClean="0">
                <a:solidFill>
                  <a:schemeClr val="bg1"/>
                </a:solidFill>
              </a:rPr>
              <a:t>Person</a:t>
            </a:r>
            <a:r>
              <a:rPr lang="it-IT" sz="1400" i="1" dirty="0" smtClean="0">
                <a:solidFill>
                  <a:schemeClr val="bg1"/>
                </a:solidFill>
              </a:rPr>
              <a:t>)</a:t>
            </a:r>
            <a:endParaRPr lang="it-IT" i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Ente e persona fisica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Natural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Person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endParaRPr lang="it-IT" sz="1600" dirty="0" smtClean="0"/>
          </a:p>
          <a:p>
            <a:pPr algn="just"/>
            <a:endParaRPr lang="it-IT" sz="1600" dirty="0" smtClean="0"/>
          </a:p>
          <a:p>
            <a:pPr algn="just"/>
            <a:endParaRPr lang="it-IT" sz="1600" dirty="0" smtClean="0"/>
          </a:p>
          <a:p>
            <a:pPr algn="just"/>
            <a:endParaRPr lang="it-IT" sz="1600" dirty="0" smtClean="0"/>
          </a:p>
          <a:p>
            <a:pPr algn="just"/>
            <a:endParaRPr lang="it-IT" sz="1600" dirty="0" smtClean="0"/>
          </a:p>
        </p:txBody>
      </p:sp>
      <p:pic>
        <p:nvPicPr>
          <p:cNvPr id="1026" name="Picture 2" descr="https://upload.wikimedia.org/wikipedia/commons/thumb/9/9f/2009_Viareggio_train_explosion_01.jpg/260px-2009_Viareggio_train_explosion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204864"/>
            <a:ext cx="2476500" cy="1647825"/>
          </a:xfrm>
          <a:prstGeom prst="rect">
            <a:avLst/>
          </a:prstGeom>
          <a:noFill/>
        </p:spPr>
      </p:pic>
      <p:sp>
        <p:nvSpPr>
          <p:cNvPr id="5" name="CasellaDiTesto 4"/>
          <p:cNvSpPr txBox="1"/>
          <p:nvPr/>
        </p:nvSpPr>
        <p:spPr>
          <a:xfrm>
            <a:off x="467544" y="2636912"/>
            <a:ext cx="5688632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Un esempio: il processo per la strage di Viareggio (29.06.2009)</a:t>
            </a:r>
          </a:p>
          <a:p>
            <a:pPr algn="ctr"/>
            <a:r>
              <a:rPr lang="it-IT" sz="1400" i="1" dirty="0" smtClean="0"/>
              <a:t>(An </a:t>
            </a:r>
            <a:r>
              <a:rPr lang="it-IT" sz="1400" i="1" dirty="0" err="1" smtClean="0"/>
              <a:t>example</a:t>
            </a:r>
            <a:r>
              <a:rPr lang="it-IT" sz="1400" i="1" dirty="0" smtClean="0"/>
              <a:t>: the trial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Viareggio</a:t>
            </a:r>
          </a:p>
          <a:p>
            <a:pPr algn="ctr"/>
            <a:r>
              <a:rPr lang="it-IT" sz="1400" i="1" dirty="0" err="1" smtClean="0"/>
              <a:t>train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derailment</a:t>
            </a:r>
            <a:r>
              <a:rPr lang="it-IT" sz="1400" i="1" dirty="0" smtClean="0"/>
              <a:t> – 06/29/2009) 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3933056"/>
            <a:ext cx="8208912" cy="12618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Fatto penalmente rilevante</a:t>
            </a:r>
            <a:r>
              <a:rPr lang="it-IT" sz="1600" dirty="0" smtClean="0"/>
              <a:t> </a:t>
            </a:r>
            <a:r>
              <a:rPr lang="it-IT" sz="1600" i="1" dirty="0" smtClean="0"/>
              <a:t>(</a:t>
            </a:r>
            <a:r>
              <a:rPr lang="it-IT" sz="1400" i="1" dirty="0" smtClean="0"/>
              <a:t>Criminal </a:t>
            </a:r>
            <a:r>
              <a:rPr lang="it-IT" sz="1400" i="1" dirty="0" err="1" smtClean="0"/>
              <a:t>Act</a:t>
            </a:r>
            <a:r>
              <a:rPr lang="it-IT" sz="1600" i="1" dirty="0" smtClean="0"/>
              <a:t>)</a:t>
            </a:r>
            <a:r>
              <a:rPr lang="it-IT" sz="1600" dirty="0" smtClean="0"/>
              <a:t>:  </a:t>
            </a:r>
            <a:r>
              <a:rPr lang="it-IT" sz="1600" u="sng" dirty="0" smtClean="0"/>
              <a:t>deragliamento</a:t>
            </a:r>
            <a:r>
              <a:rPr lang="it-IT" sz="1600" dirty="0" smtClean="0"/>
              <a:t> di un treno che trasportava materiale infiammabile nei pressi della stazione di Viareggio; </a:t>
            </a:r>
            <a:r>
              <a:rPr lang="it-IT" sz="1600" u="sng" dirty="0" smtClean="0"/>
              <a:t>esplosione</a:t>
            </a:r>
            <a:r>
              <a:rPr lang="it-IT" sz="1600" dirty="0" smtClean="0"/>
              <a:t> del carico; </a:t>
            </a:r>
            <a:r>
              <a:rPr lang="it-IT" sz="1600" u="sng" dirty="0" smtClean="0"/>
              <a:t>incendio</a:t>
            </a:r>
            <a:r>
              <a:rPr lang="it-IT" sz="1600" dirty="0" smtClean="0"/>
              <a:t>; </a:t>
            </a:r>
            <a:r>
              <a:rPr lang="it-IT" sz="1600" u="sng" dirty="0" smtClean="0"/>
              <a:t>32 morti e centinaia di feriti</a:t>
            </a:r>
            <a:r>
              <a:rPr lang="it-IT" sz="1600" dirty="0" smtClean="0"/>
              <a:t>.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i="1" dirty="0" err="1" smtClean="0"/>
              <a:t>Train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derailment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near</a:t>
            </a:r>
            <a:r>
              <a:rPr lang="it-IT" sz="1400" i="1" dirty="0" smtClean="0"/>
              <a:t> the Viareggio station; cargo </a:t>
            </a:r>
            <a:r>
              <a:rPr lang="it-IT" sz="1400" i="1" dirty="0" err="1" smtClean="0"/>
              <a:t>explosion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inflammable</a:t>
            </a:r>
            <a:r>
              <a:rPr lang="it-IT" sz="1400" i="1" dirty="0" smtClean="0"/>
              <a:t> material – LPG); </a:t>
            </a:r>
            <a:r>
              <a:rPr lang="it-IT" sz="1400" i="1" dirty="0" err="1" smtClean="0"/>
              <a:t>fire</a:t>
            </a:r>
            <a:r>
              <a:rPr lang="it-IT" sz="1400" i="1" dirty="0" smtClean="0"/>
              <a:t>; 32 dead and </a:t>
            </a:r>
            <a:r>
              <a:rPr lang="it-IT" sz="1400" i="1" dirty="0" err="1" smtClean="0"/>
              <a:t>numerous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wounded</a:t>
            </a:r>
            <a:r>
              <a:rPr lang="it-IT" sz="1400" i="1" dirty="0" smtClean="0"/>
              <a:t>)</a:t>
            </a:r>
            <a:r>
              <a:rPr lang="it-IT" sz="1400" dirty="0" smtClean="0"/>
              <a:t>.</a:t>
            </a:r>
            <a:endParaRPr lang="it-IT" sz="1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67544" y="5229200"/>
            <a:ext cx="8208912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Le accuse </a:t>
            </a:r>
            <a:r>
              <a:rPr lang="it-IT" sz="1600" i="1" dirty="0" smtClean="0"/>
              <a:t>(</a:t>
            </a:r>
            <a:r>
              <a:rPr lang="it-IT" sz="1400" i="1" dirty="0" smtClean="0"/>
              <a:t>The </a:t>
            </a:r>
            <a:r>
              <a:rPr lang="it-IT" sz="1400" i="1" dirty="0" err="1" smtClean="0"/>
              <a:t>accusations</a:t>
            </a:r>
            <a:r>
              <a:rPr lang="it-IT" sz="1600" i="1" dirty="0" smtClean="0"/>
              <a:t>)</a:t>
            </a:r>
            <a:r>
              <a:rPr lang="it-IT" sz="1600" dirty="0" smtClean="0"/>
              <a:t>. A) Persone fisiche (vertici delle società di meccanica e di trasporto): disastro ferroviario colposo, incendio colposo, lesioni e omicidio colposi aggravati; B) Enti (società): illecito </a:t>
            </a:r>
            <a:r>
              <a:rPr lang="it-IT" sz="1600" b="1" dirty="0" smtClean="0"/>
              <a:t>amministrativo</a:t>
            </a:r>
            <a:r>
              <a:rPr lang="it-IT" sz="1600" dirty="0" smtClean="0"/>
              <a:t> </a:t>
            </a:r>
            <a:r>
              <a:rPr lang="it-IT" sz="1600" u="sng" dirty="0" smtClean="0"/>
              <a:t>in relazione all’omicidio e alle lesioni contestate ai loro apicali</a:t>
            </a:r>
            <a:r>
              <a:rPr lang="it-IT" sz="1600" dirty="0" smtClean="0"/>
              <a:t>. </a:t>
            </a:r>
          </a:p>
          <a:p>
            <a:pPr algn="just"/>
            <a:r>
              <a:rPr lang="it-IT" sz="1600" i="1" dirty="0" smtClean="0"/>
              <a:t>(A. Top </a:t>
            </a:r>
            <a:r>
              <a:rPr lang="it-IT" sz="1600" i="1" dirty="0" err="1" smtClean="0"/>
              <a:t>managers</a:t>
            </a:r>
            <a:r>
              <a:rPr lang="it-IT" sz="1600" i="1" dirty="0" smtClean="0"/>
              <a:t>: </a:t>
            </a:r>
            <a:r>
              <a:rPr lang="it-IT" sz="1600" i="1" dirty="0" err="1" smtClean="0"/>
              <a:t>culpable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rail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disaster</a:t>
            </a:r>
            <a:r>
              <a:rPr lang="it-IT" sz="1600" i="1" dirty="0" smtClean="0"/>
              <a:t>, </a:t>
            </a:r>
            <a:r>
              <a:rPr lang="it-IT" sz="1600" i="1" dirty="0" err="1" smtClean="0"/>
              <a:t>fire</a:t>
            </a:r>
            <a:r>
              <a:rPr lang="it-IT" sz="1600" i="1" dirty="0" smtClean="0"/>
              <a:t>, </a:t>
            </a:r>
            <a:r>
              <a:rPr lang="it-IT" sz="1600" i="1" dirty="0" err="1" smtClean="0"/>
              <a:t>bodily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harm</a:t>
            </a:r>
            <a:r>
              <a:rPr lang="it-IT" sz="1600" i="1" dirty="0" smtClean="0"/>
              <a:t> and </a:t>
            </a:r>
            <a:r>
              <a:rPr lang="it-IT" sz="1600" i="1" dirty="0" err="1" smtClean="0"/>
              <a:t>manslaughter</a:t>
            </a:r>
            <a:r>
              <a:rPr lang="it-IT" sz="1600" i="1" dirty="0" smtClean="0"/>
              <a:t>; B. </a:t>
            </a:r>
            <a:r>
              <a:rPr lang="it-IT" sz="1600" i="1" dirty="0" err="1" smtClean="0"/>
              <a:t>Entities</a:t>
            </a:r>
            <a:r>
              <a:rPr lang="it-IT" sz="1600" i="1" dirty="0" smtClean="0"/>
              <a:t>: </a:t>
            </a:r>
            <a:r>
              <a:rPr lang="it-IT" sz="1600" b="1" i="1" dirty="0" err="1" smtClean="0"/>
              <a:t>administrative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liability</a:t>
            </a:r>
            <a:r>
              <a:rPr lang="it-IT" sz="1600" i="1" dirty="0" smtClean="0"/>
              <a:t> in relation </a:t>
            </a:r>
            <a:r>
              <a:rPr lang="it-IT" sz="1600" i="1" dirty="0" err="1" smtClean="0"/>
              <a:t>to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crimes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charged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to</a:t>
            </a:r>
            <a:r>
              <a:rPr lang="it-IT" sz="1600" i="1" dirty="0" smtClean="0"/>
              <a:t> top </a:t>
            </a:r>
            <a:r>
              <a:rPr lang="it-IT" sz="1600" i="1" dirty="0" err="1" smtClean="0"/>
              <a:t>managers</a:t>
            </a:r>
            <a:r>
              <a:rPr lang="it-IT" sz="1600" i="1" dirty="0" smtClean="0"/>
              <a:t>).</a:t>
            </a:r>
            <a:endParaRPr lang="it-IT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Ente e persona fisica</a:t>
            </a:r>
            <a:endParaRPr lang="it-IT" b="1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Natural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Person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502802"/>
            <a:ext cx="5184576" cy="435519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39552" y="2924944"/>
            <a:ext cx="3024336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25-</a:t>
            </a:r>
            <a:r>
              <a:rPr lang="it-IT" b="1" i="1" dirty="0" smtClean="0"/>
              <a:t>septies</a:t>
            </a:r>
            <a:r>
              <a:rPr lang="it-IT" b="1" dirty="0" smtClean="0"/>
              <a:t>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r>
              <a:rPr lang="it-IT" b="1" i="1" dirty="0" smtClean="0"/>
              <a:t> – Omicidio colposo o lesioni gravi o gravissime commesse con violazione delle norme sulla tutela della salute e sicurezza sul lavoro.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Ente e persona fisica</a:t>
            </a:r>
            <a:endParaRPr lang="it-IT" b="1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996952"/>
            <a:ext cx="5650909" cy="331236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Rettangolo 5"/>
          <p:cNvSpPr/>
          <p:nvPr/>
        </p:nvSpPr>
        <p:spPr>
          <a:xfrm>
            <a:off x="395536" y="2276872"/>
            <a:ext cx="31422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Natural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Person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95536" y="3140968"/>
            <a:ext cx="3024336" cy="28623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Article</a:t>
            </a:r>
            <a:r>
              <a:rPr lang="it-IT" b="1" dirty="0" smtClean="0"/>
              <a:t> 25-</a:t>
            </a:r>
            <a:r>
              <a:rPr lang="it-IT" b="1" i="1" dirty="0" smtClean="0"/>
              <a:t>septies</a:t>
            </a:r>
            <a:r>
              <a:rPr lang="it-IT" b="1" dirty="0" smtClean="0"/>
              <a:t> Legislative </a:t>
            </a:r>
            <a:r>
              <a:rPr lang="it-IT" b="1" dirty="0" err="1" smtClean="0"/>
              <a:t>Decree</a:t>
            </a:r>
            <a:r>
              <a:rPr lang="it-IT" b="1" dirty="0" smtClean="0"/>
              <a:t> no. 231/2001</a:t>
            </a:r>
            <a:r>
              <a:rPr lang="it-IT" b="1" i="1" dirty="0" smtClean="0"/>
              <a:t> – </a:t>
            </a:r>
            <a:r>
              <a:rPr lang="en-US" b="1" i="1" dirty="0" smtClean="0"/>
              <a:t>Manslaughter or serious bodily harm committed with breach of laws governing the safeguarding of workplace health and safety</a:t>
            </a:r>
            <a:r>
              <a:rPr lang="it-IT" b="1" i="1" dirty="0" smtClean="0"/>
              <a:t>.</a:t>
            </a:r>
            <a:endParaRPr lang="it-IT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Principio di legalità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it-IT" sz="15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500" b="1" dirty="0" err="1" smtClean="0">
                <a:solidFill>
                  <a:schemeClr val="accent3">
                    <a:lumMod val="75000"/>
                  </a:schemeClr>
                </a:solidFill>
              </a:rPr>
              <a:t>principle</a:t>
            </a:r>
            <a:r>
              <a:rPr lang="it-IT" sz="15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5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5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500" b="1" dirty="0" err="1" smtClean="0">
                <a:solidFill>
                  <a:schemeClr val="accent3">
                    <a:lumMod val="75000"/>
                  </a:schemeClr>
                </a:solidFill>
              </a:rPr>
              <a:t>legality</a:t>
            </a:r>
            <a:endParaRPr lang="it-IT" sz="1500" dirty="0" smtClean="0"/>
          </a:p>
          <a:p>
            <a:pPr algn="just"/>
            <a:endParaRPr lang="it-IT" sz="2600" dirty="0" smtClean="0"/>
          </a:p>
          <a:p>
            <a:pPr algn="just"/>
            <a:r>
              <a:rPr lang="it-IT" sz="2600" dirty="0" smtClean="0"/>
              <a:t>Il fatto attribuito all’ente </a:t>
            </a:r>
            <a:r>
              <a:rPr lang="it-IT" sz="2600" u="sng" dirty="0" smtClean="0"/>
              <a:t>deve essere previsto dalla legge come reato</a:t>
            </a:r>
            <a:r>
              <a:rPr lang="it-IT" sz="2600" dirty="0" smtClean="0"/>
              <a:t>. Il </a:t>
            </a:r>
            <a:r>
              <a:rPr lang="it-IT" sz="2600" dirty="0" err="1" smtClean="0"/>
              <a:t>D.Lgs.</a:t>
            </a:r>
            <a:r>
              <a:rPr lang="it-IT" sz="2600" dirty="0" smtClean="0"/>
              <a:t> 231/2001 rinvia costantemente alle norme del codice penale.</a:t>
            </a:r>
          </a:p>
          <a:p>
            <a:pPr algn="just">
              <a:buNone/>
            </a:pPr>
            <a:r>
              <a:rPr lang="it-IT" dirty="0" smtClean="0"/>
              <a:t>	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attribued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must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be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considered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as</a:t>
            </a:r>
            <a:r>
              <a:rPr lang="it-IT" sz="1400" i="1" u="sng" dirty="0" smtClean="0"/>
              <a:t> a crime </a:t>
            </a:r>
            <a:r>
              <a:rPr lang="it-IT" sz="1400" i="1" u="sng" dirty="0" err="1" smtClean="0"/>
              <a:t>by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law</a:t>
            </a:r>
            <a:r>
              <a:rPr lang="it-IT" sz="1400" i="1" dirty="0" smtClean="0"/>
              <a:t>.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 </a:t>
            </a:r>
            <a:r>
              <a:rPr lang="it-IT" sz="1400" i="1" dirty="0" err="1" smtClean="0"/>
              <a:t>constantly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refers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provisions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Criminal Code)</a:t>
            </a:r>
            <a:endParaRPr lang="it-IT" dirty="0" smtClean="0"/>
          </a:p>
          <a:p>
            <a:pPr algn="just"/>
            <a:endParaRPr lang="it-IT" dirty="0" smtClean="0"/>
          </a:p>
          <a:p>
            <a:pPr algn="just"/>
            <a:endParaRPr lang="it-IT" dirty="0" smtClean="0"/>
          </a:p>
          <a:p>
            <a:pPr algn="just"/>
            <a:endParaRPr lang="it-IT" dirty="0" smtClean="0"/>
          </a:p>
          <a:p>
            <a:pPr algn="just"/>
            <a:endParaRPr lang="it-IT" sz="2600" dirty="0" smtClean="0"/>
          </a:p>
          <a:p>
            <a:pPr algn="just"/>
            <a:r>
              <a:rPr lang="it-IT" sz="2600" dirty="0" smtClean="0"/>
              <a:t>La responsabilità amministrativa dell’ente per un certo reato deve essere prevista da una </a:t>
            </a:r>
            <a:r>
              <a:rPr lang="it-IT" sz="2600" u="sng" dirty="0" smtClean="0"/>
              <a:t>legge anteriore al fatto</a:t>
            </a:r>
            <a:r>
              <a:rPr lang="it-IT" sz="2600" dirty="0" smtClean="0"/>
              <a:t>.</a:t>
            </a:r>
          </a:p>
          <a:p>
            <a:pPr algn="just">
              <a:buNone/>
            </a:pPr>
            <a:r>
              <a:rPr lang="it-IT" sz="1400" i="1" dirty="0" smtClean="0"/>
              <a:t>	(The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administrative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certain</a:t>
            </a:r>
            <a:r>
              <a:rPr lang="it-IT" sz="1400" i="1" dirty="0" smtClean="0"/>
              <a:t> crime </a:t>
            </a:r>
            <a:r>
              <a:rPr lang="it-IT" sz="1400" i="1" dirty="0" err="1" smtClean="0"/>
              <a:t>must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established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a </a:t>
            </a:r>
            <a:r>
              <a:rPr lang="it-IT" sz="1400" i="1" u="sng" dirty="0" err="1" smtClean="0"/>
              <a:t>previous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law</a:t>
            </a:r>
            <a:r>
              <a:rPr lang="it-IT" sz="1400" i="1" dirty="0" smtClean="0"/>
              <a:t>) </a:t>
            </a:r>
            <a:endParaRPr lang="it-IT" sz="1400" i="1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1259632" y="443711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err="1" smtClean="0"/>
                        <a:t>D.Lgs.</a:t>
                      </a:r>
                      <a:r>
                        <a:rPr lang="it-IT" baseline="0" dirty="0" smtClean="0"/>
                        <a:t> 231/2001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Codice Penale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Art. 25-</a:t>
                      </a:r>
                      <a:r>
                        <a:rPr lang="it-IT" i="1" dirty="0" smtClean="0"/>
                        <a:t>septies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Art</a:t>
                      </a:r>
                      <a:r>
                        <a:rPr lang="it-IT" baseline="0" dirty="0" smtClean="0"/>
                        <a:t>. 589; Art. 590, comma 3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Connettore 2 5"/>
          <p:cNvCxnSpPr/>
          <p:nvPr/>
        </p:nvCxnSpPr>
        <p:spPr>
          <a:xfrm>
            <a:off x="3635896" y="5013176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Principio di legalità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principle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legality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5229200"/>
            <a:ext cx="6497637" cy="914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56992"/>
            <a:ext cx="6421437" cy="1295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6876256" y="3429000"/>
            <a:ext cx="197971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r>
              <a:rPr lang="it-IT" b="1" i="1" dirty="0" smtClean="0"/>
              <a:t> – Principio di legalità.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51520" y="4941168"/>
            <a:ext cx="1979712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Article</a:t>
            </a:r>
            <a:r>
              <a:rPr lang="it-IT" b="1" dirty="0" smtClean="0"/>
              <a:t> 2 Legislative </a:t>
            </a:r>
            <a:r>
              <a:rPr lang="it-IT" b="1" dirty="0" err="1" smtClean="0"/>
              <a:t>Decree</a:t>
            </a:r>
            <a:r>
              <a:rPr lang="it-IT" b="1" dirty="0" smtClean="0"/>
              <a:t> no. 231/2001</a:t>
            </a:r>
            <a:r>
              <a:rPr lang="it-IT" b="1" i="1" dirty="0" smtClean="0"/>
              <a:t> – </a:t>
            </a:r>
            <a:r>
              <a:rPr lang="it-IT" b="1" i="1" dirty="0" err="1" smtClean="0"/>
              <a:t>Principle</a:t>
            </a:r>
            <a:r>
              <a:rPr lang="it-IT" b="1" i="1" dirty="0" smtClean="0"/>
              <a:t> </a:t>
            </a:r>
            <a:r>
              <a:rPr lang="it-IT" b="1" i="1" dirty="0" err="1" smtClean="0"/>
              <a:t>of</a:t>
            </a:r>
            <a:r>
              <a:rPr lang="it-IT" b="1" i="1" dirty="0" smtClean="0"/>
              <a:t> </a:t>
            </a:r>
            <a:r>
              <a:rPr lang="it-IT" b="1" i="1" dirty="0" err="1" smtClean="0"/>
              <a:t>Legality</a:t>
            </a:r>
            <a:endParaRPr lang="it-IT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Principio di legalità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principle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legality</a:t>
            </a: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</p:txBody>
      </p:sp>
      <p:cxnSp>
        <p:nvCxnSpPr>
          <p:cNvPr id="5" name="Connettore 1 4"/>
          <p:cNvCxnSpPr/>
          <p:nvPr/>
        </p:nvCxnSpPr>
        <p:spPr>
          <a:xfrm>
            <a:off x="3275856" y="2708920"/>
            <a:ext cx="0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>
            <a:off x="3275856" y="2708920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/>
          <p:cNvCxnSpPr/>
          <p:nvPr/>
        </p:nvCxnSpPr>
        <p:spPr>
          <a:xfrm>
            <a:off x="3275856" y="4509120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8"/>
          <p:cNvCxnSpPr/>
          <p:nvPr/>
        </p:nvCxnSpPr>
        <p:spPr>
          <a:xfrm>
            <a:off x="3275856" y="6453336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4067944" y="2492896"/>
            <a:ext cx="260039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it-IT" b="1" dirty="0" smtClean="0"/>
              <a:t>RISERVA </a:t>
            </a:r>
            <a:r>
              <a:rPr lang="it-IT" b="1" dirty="0" err="1" smtClean="0"/>
              <a:t>DI</a:t>
            </a:r>
            <a:r>
              <a:rPr lang="it-IT" b="1" dirty="0" smtClean="0"/>
              <a:t> LEGGE</a:t>
            </a:r>
            <a:endParaRPr lang="it-IT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Rule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Law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4067944" y="6093296"/>
            <a:ext cx="256192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it-IT" b="1" dirty="0" smtClean="0"/>
              <a:t>IRRETROATTIVITÀ</a:t>
            </a:r>
            <a:endParaRPr lang="it-IT" dirty="0" smtClean="0"/>
          </a:p>
          <a:p>
            <a:pPr algn="just"/>
            <a:r>
              <a:rPr lang="it-IT" sz="1400" i="1" dirty="0" smtClean="0"/>
              <a:t>(Non </a:t>
            </a:r>
            <a:r>
              <a:rPr lang="it-IT" sz="1400" i="1" dirty="0" err="1" smtClean="0"/>
              <a:t>retroactivity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13" name="Connettore 1 12"/>
          <p:cNvCxnSpPr/>
          <p:nvPr/>
        </p:nvCxnSpPr>
        <p:spPr>
          <a:xfrm>
            <a:off x="4067944" y="3717032"/>
            <a:ext cx="0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/>
          <p:cNvCxnSpPr/>
          <p:nvPr/>
        </p:nvCxnSpPr>
        <p:spPr>
          <a:xfrm>
            <a:off x="4067944" y="3717032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>
            <a:off x="4067944" y="5229200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4871254" y="3501008"/>
            <a:ext cx="257795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it-IT" b="1" dirty="0" smtClean="0"/>
              <a:t>DETERMINATEZZA</a:t>
            </a:r>
            <a:endParaRPr lang="it-IT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Definiteness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4860032" y="4941168"/>
            <a:ext cx="237276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it-IT" b="1" dirty="0" smtClean="0"/>
              <a:t>TASSATIVITÀ</a:t>
            </a:r>
            <a:endParaRPr lang="it-IT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Restrictive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interpretation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611560" y="4077072"/>
            <a:ext cx="244827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it-IT" b="1" dirty="0" smtClean="0"/>
              <a:t>PRINCIPIO </a:t>
            </a:r>
            <a:r>
              <a:rPr lang="it-IT" b="1" dirty="0" err="1" smtClean="0"/>
              <a:t>DI</a:t>
            </a:r>
            <a:r>
              <a:rPr lang="it-IT" b="1" dirty="0" smtClean="0"/>
              <a:t> LEGALITÀ</a:t>
            </a:r>
          </a:p>
          <a:p>
            <a:pPr algn="just">
              <a:buNone/>
            </a:pPr>
            <a:r>
              <a:rPr lang="it-IT" i="1" dirty="0" smtClean="0"/>
              <a:t>(</a:t>
            </a:r>
            <a:r>
              <a:rPr lang="it-IT" i="1" dirty="0" err="1" smtClean="0"/>
              <a:t>Principle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</a:t>
            </a:r>
            <a:r>
              <a:rPr lang="it-IT" i="1" dirty="0" err="1" smtClean="0"/>
              <a:t>legality</a:t>
            </a:r>
            <a:r>
              <a:rPr lang="it-IT" i="1" dirty="0" smtClean="0"/>
              <a:t>)</a:t>
            </a:r>
          </a:p>
        </p:txBody>
      </p:sp>
      <p:sp>
        <p:nvSpPr>
          <p:cNvPr id="19" name="Ovale 18"/>
          <p:cNvSpPr/>
          <p:nvPr/>
        </p:nvSpPr>
        <p:spPr>
          <a:xfrm>
            <a:off x="7236296" y="1772816"/>
            <a:ext cx="1656184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ART. 25 Cost.</a:t>
            </a:r>
            <a:endParaRPr lang="it-IT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Principio di legalità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principle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legality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6059487" cy="14954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869160"/>
            <a:ext cx="5543550" cy="12763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611560" y="4293096"/>
            <a:ext cx="604867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</a:t>
            </a:r>
            <a:r>
              <a:rPr lang="it-IT" b="1" dirty="0" smtClean="0"/>
              <a:t>25 Costituzione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987824" y="6237312"/>
            <a:ext cx="554461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</a:t>
            </a:r>
            <a:r>
              <a:rPr lang="it-IT" b="1" dirty="0" smtClean="0"/>
              <a:t>25 </a:t>
            </a:r>
            <a:r>
              <a:rPr lang="it-IT" b="1" dirty="0" err="1" smtClean="0"/>
              <a:t>Constitution</a:t>
            </a:r>
            <a:r>
              <a:rPr lang="it-IT" b="1" dirty="0" smtClean="0"/>
              <a:t> </a:t>
            </a:r>
            <a:r>
              <a:rPr lang="it-IT" b="1" dirty="0" err="1" smtClean="0"/>
              <a:t>of</a:t>
            </a:r>
            <a:r>
              <a:rPr lang="it-IT" b="1" dirty="0" smtClean="0"/>
              <a:t> the </a:t>
            </a:r>
            <a:r>
              <a:rPr lang="it-IT" b="1" dirty="0" err="1" smtClean="0"/>
              <a:t>Italian</a:t>
            </a:r>
            <a:r>
              <a:rPr lang="it-IT" b="1" dirty="0" smtClean="0"/>
              <a:t> Republic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6804248" y="3356992"/>
            <a:ext cx="2016224" cy="369332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NB</a:t>
            </a:r>
            <a:r>
              <a:rPr lang="it-IT" b="1" dirty="0" smtClean="0"/>
              <a:t>.</a:t>
            </a:r>
            <a:r>
              <a:rPr lang="it-IT" dirty="0" smtClean="0"/>
              <a:t> “Fatto”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827584" y="5301208"/>
            <a:ext cx="2016224" cy="369332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NB</a:t>
            </a:r>
            <a:r>
              <a:rPr lang="it-IT" b="1" dirty="0" smtClean="0"/>
              <a:t>.</a:t>
            </a:r>
            <a:r>
              <a:rPr lang="it-IT" dirty="0" smtClean="0"/>
              <a:t> “</a:t>
            </a:r>
            <a:r>
              <a:rPr lang="it-IT" dirty="0" err="1" smtClean="0"/>
              <a:t>Offence</a:t>
            </a:r>
            <a:r>
              <a:rPr lang="it-IT" dirty="0" smtClean="0"/>
              <a:t>”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Materialità e </a:t>
            </a:r>
            <a:r>
              <a:rPr lang="it-IT" b="1" dirty="0" err="1" smtClean="0"/>
              <a:t>offensività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Materiality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offensiveness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it-IT" sz="1400" dirty="0" smtClean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996952"/>
            <a:ext cx="8424936" cy="360098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1200" dirty="0" smtClean="0"/>
              <a:t>Since the </a:t>
            </a:r>
            <a:r>
              <a:rPr lang="en-US" sz="1200" i="1" dirty="0" err="1" smtClean="0"/>
              <a:t>mens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rea</a:t>
            </a:r>
            <a:r>
              <a:rPr lang="en-US" sz="1200" dirty="0" smtClean="0"/>
              <a:t> of an offence is related to its </a:t>
            </a:r>
            <a:r>
              <a:rPr lang="en-US" sz="1200" i="1" dirty="0" err="1" smtClean="0"/>
              <a:t>actus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reus</a:t>
            </a:r>
            <a:r>
              <a:rPr lang="en-US" sz="1200" dirty="0" smtClean="0"/>
              <a:t>, it is helpful to begin the analysis by considering the </a:t>
            </a:r>
            <a:r>
              <a:rPr lang="en-US" sz="1200" i="1" dirty="0" err="1" smtClean="0"/>
              <a:t>actus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reus</a:t>
            </a:r>
            <a:r>
              <a:rPr lang="en-US" sz="1200" dirty="0" smtClean="0"/>
              <a:t> of the offence of fraud.  Speaking of the </a:t>
            </a:r>
            <a:r>
              <a:rPr lang="en-US" sz="1200" i="1" dirty="0" err="1" smtClean="0"/>
              <a:t>actus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reus</a:t>
            </a:r>
            <a:r>
              <a:rPr lang="en-US" sz="1200" dirty="0" smtClean="0"/>
              <a:t> of this </a:t>
            </a:r>
            <a:r>
              <a:rPr lang="en-US" sz="1200" dirty="0" smtClean="0"/>
              <a:t>offence [the fraud], </a:t>
            </a:r>
            <a:r>
              <a:rPr lang="en-US" sz="1200" dirty="0" smtClean="0"/>
              <a:t>Dickson J. (as he then was) set out the following principles in </a:t>
            </a:r>
            <a:r>
              <a:rPr lang="en-US" sz="1200" i="1" dirty="0" smtClean="0"/>
              <a:t>Olan</a:t>
            </a:r>
            <a:r>
              <a:rPr lang="en-US" sz="1200" dirty="0" smtClean="0"/>
              <a:t>:</a:t>
            </a:r>
          </a:p>
          <a:p>
            <a:pPr algn="just"/>
            <a:r>
              <a:rPr lang="en-US" sz="1200" dirty="0" smtClean="0"/>
              <a:t> </a:t>
            </a:r>
          </a:p>
          <a:p>
            <a:pPr algn="just"/>
            <a:r>
              <a:rPr lang="en-US" sz="1200" dirty="0" smtClean="0"/>
              <a:t>(</a:t>
            </a:r>
            <a:r>
              <a:rPr lang="en-US" sz="1200" dirty="0" err="1" smtClean="0"/>
              <a:t>i</a:t>
            </a:r>
            <a:r>
              <a:rPr lang="en-US" sz="1200" dirty="0" smtClean="0"/>
              <a:t>)  the offence has two elements: </a:t>
            </a:r>
            <a:r>
              <a:rPr lang="en-US" sz="1200" b="1" dirty="0" smtClean="0"/>
              <a:t>dishonest act </a:t>
            </a:r>
            <a:r>
              <a:rPr lang="en-US" sz="1200" dirty="0" smtClean="0"/>
              <a:t>and </a:t>
            </a:r>
            <a:r>
              <a:rPr lang="en-US" sz="1200" b="1" dirty="0" smtClean="0"/>
              <a:t>deprivation</a:t>
            </a:r>
            <a:r>
              <a:rPr lang="en-US" sz="1200" dirty="0" smtClean="0"/>
              <a:t>;</a:t>
            </a:r>
          </a:p>
          <a:p>
            <a:pPr algn="just"/>
            <a:r>
              <a:rPr lang="en-US" sz="1200" dirty="0" smtClean="0"/>
              <a:t> </a:t>
            </a:r>
          </a:p>
          <a:p>
            <a:pPr algn="just"/>
            <a:r>
              <a:rPr lang="en-US" sz="1200" dirty="0" smtClean="0"/>
              <a:t>(ii)  the dishonest act is established by proof of deceit, falsehood or "</a:t>
            </a:r>
            <a:r>
              <a:rPr lang="en-US" sz="1200" b="1" dirty="0" smtClean="0"/>
              <a:t>other fraudulent means</a:t>
            </a:r>
            <a:r>
              <a:rPr lang="en-US" sz="1200" dirty="0" smtClean="0"/>
              <a:t>";</a:t>
            </a:r>
          </a:p>
          <a:p>
            <a:pPr algn="just"/>
            <a:r>
              <a:rPr lang="en-US" sz="1200" dirty="0" smtClean="0"/>
              <a:t> </a:t>
            </a:r>
          </a:p>
          <a:p>
            <a:pPr algn="just"/>
            <a:r>
              <a:rPr lang="en-US" sz="1200" dirty="0" smtClean="0"/>
              <a:t>(iii)  the element of </a:t>
            </a:r>
            <a:r>
              <a:rPr lang="en-US" sz="1200" b="1" dirty="0" smtClean="0"/>
              <a:t>deprivation</a:t>
            </a:r>
            <a:r>
              <a:rPr lang="en-US" sz="1200" dirty="0" smtClean="0"/>
              <a:t> is established by proof of detriment, prejudice, or </a:t>
            </a:r>
            <a:r>
              <a:rPr lang="en-US" sz="1200" b="1" dirty="0" smtClean="0"/>
              <a:t>risk of prejudice </a:t>
            </a:r>
            <a:r>
              <a:rPr lang="en-US" sz="1200" dirty="0" smtClean="0"/>
              <a:t>to the economic interests of the victim, caused by the dishonest act.</a:t>
            </a:r>
          </a:p>
          <a:p>
            <a:pPr algn="just"/>
            <a:r>
              <a:rPr lang="en-US" sz="1200" dirty="0" smtClean="0"/>
              <a:t> </a:t>
            </a:r>
          </a:p>
          <a:p>
            <a:pPr algn="just"/>
            <a:r>
              <a:rPr lang="en-US" sz="1200" i="1" dirty="0" smtClean="0"/>
              <a:t>Olan</a:t>
            </a:r>
            <a:r>
              <a:rPr lang="en-US" sz="1200" dirty="0" smtClean="0"/>
              <a:t> marked a broadening of the law of fraud in two respects.  First, it overruled previous authority which suggested that deceit was an essential element of the offence.  Instead, it posited </a:t>
            </a:r>
            <a:r>
              <a:rPr lang="en-US" sz="1200" u="sng" dirty="0" smtClean="0"/>
              <a:t>the general concept of dishonesty</a:t>
            </a:r>
            <a:r>
              <a:rPr lang="en-US" sz="1200" dirty="0" smtClean="0"/>
              <a:t>, which might manifest itself in deceit, falsehood or some other form of dishonesty.  Just as what constitutes a lie or a deceitful act for the purpose of the </a:t>
            </a:r>
            <a:r>
              <a:rPr lang="en-US" sz="1200" i="1" dirty="0" err="1" smtClean="0"/>
              <a:t>actus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reus</a:t>
            </a:r>
            <a:r>
              <a:rPr lang="en-US" sz="1200" dirty="0" smtClean="0"/>
              <a:t> is judged on the objective facts, so the "other fraudulent means" in the third category is determined objectively, by reference to what a reasonable person would consider to be a dishonest act.  Second, </a:t>
            </a:r>
            <a:r>
              <a:rPr lang="en-US" sz="1200" i="1" dirty="0" smtClean="0"/>
              <a:t>Olan</a:t>
            </a:r>
            <a:r>
              <a:rPr lang="en-US" sz="1200" dirty="0" smtClean="0"/>
              <a:t> made it clear that </a:t>
            </a:r>
            <a:r>
              <a:rPr lang="en-US" sz="1200" u="sng" dirty="0" smtClean="0"/>
              <a:t>economic loss was not essential to the offence; the </a:t>
            </a:r>
            <a:r>
              <a:rPr lang="en-US" sz="1200" u="sng" dirty="0" err="1" smtClean="0"/>
              <a:t>imperilling</a:t>
            </a:r>
            <a:r>
              <a:rPr lang="en-US" sz="1200" u="sng" dirty="0" smtClean="0"/>
              <a:t> of an economic interest is sufficient even though no actual loss has been suffered</a:t>
            </a:r>
            <a:r>
              <a:rPr lang="en-US" sz="1200" dirty="0" smtClean="0"/>
              <a:t>.  By adopting an expansive interpretation of the offence, the Court established fraud as an offence of general scope capable of encompassing a wide range of dishonest commercial dealings.</a:t>
            </a:r>
            <a:endParaRPr lang="en-US" sz="12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2564905"/>
            <a:ext cx="8424936" cy="307777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Supreme Court </a:t>
            </a:r>
            <a:r>
              <a:rPr lang="it-IT" sz="1400" b="1" dirty="0" err="1" smtClean="0"/>
              <a:t>of</a:t>
            </a:r>
            <a:r>
              <a:rPr lang="it-IT" sz="1400" b="1" dirty="0" smtClean="0"/>
              <a:t> Canada – R. vs. </a:t>
            </a:r>
            <a:r>
              <a:rPr lang="it-IT" sz="1400" b="1" dirty="0" err="1" smtClean="0"/>
              <a:t>Théroux</a:t>
            </a:r>
            <a:r>
              <a:rPr lang="it-IT" sz="1400" b="1" dirty="0" smtClean="0"/>
              <a:t> (1993)</a:t>
            </a:r>
            <a:endParaRPr lang="it-IT" sz="1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Materialità e </a:t>
            </a:r>
            <a:r>
              <a:rPr lang="it-IT" b="1" dirty="0" err="1" smtClean="0"/>
              <a:t>offensività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it-IT" dirty="0" smtClean="0"/>
              <a:t>Fatto antigiuridico (</a:t>
            </a:r>
            <a:r>
              <a:rPr lang="it-IT" i="1" dirty="0" err="1" smtClean="0"/>
              <a:t>unlawful</a:t>
            </a:r>
            <a:r>
              <a:rPr lang="it-IT" i="1" dirty="0" smtClean="0"/>
              <a:t> </a:t>
            </a:r>
            <a:r>
              <a:rPr lang="it-IT" i="1" dirty="0" err="1" smtClean="0"/>
              <a:t>act</a:t>
            </a:r>
            <a:r>
              <a:rPr lang="it-IT" dirty="0" smtClean="0"/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Condotta (</a:t>
            </a:r>
            <a:r>
              <a:rPr lang="it-IT" i="1" dirty="0" err="1" smtClean="0">
                <a:solidFill>
                  <a:schemeClr val="tx1"/>
                </a:solidFill>
              </a:rPr>
              <a:t>conduct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Azione (</a:t>
            </a:r>
            <a:r>
              <a:rPr lang="it-IT" i="1" dirty="0" err="1" smtClean="0">
                <a:solidFill>
                  <a:schemeClr val="tx1"/>
                </a:solidFill>
              </a:rPr>
              <a:t>action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Omissione (</a:t>
            </a:r>
            <a:r>
              <a:rPr lang="it-IT" i="1" dirty="0" err="1" smtClean="0">
                <a:solidFill>
                  <a:schemeClr val="tx1"/>
                </a:solidFill>
              </a:rPr>
              <a:t>omission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Nesso causale (</a:t>
            </a:r>
            <a:r>
              <a:rPr lang="it-IT" i="1" dirty="0" err="1" smtClean="0">
                <a:solidFill>
                  <a:schemeClr val="tx1"/>
                </a:solidFill>
              </a:rPr>
              <a:t>causal</a:t>
            </a:r>
            <a:r>
              <a:rPr lang="it-IT" i="1" dirty="0" smtClean="0">
                <a:solidFill>
                  <a:schemeClr val="tx1"/>
                </a:solidFill>
              </a:rPr>
              <a:t> link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Teoria della </a:t>
            </a:r>
            <a:r>
              <a:rPr lang="it-IT" i="1" dirty="0" smtClean="0">
                <a:solidFill>
                  <a:schemeClr val="tx1"/>
                </a:solidFill>
              </a:rPr>
              <a:t>condicio </a:t>
            </a:r>
            <a:r>
              <a:rPr lang="it-IT" i="1" dirty="0" err="1" smtClean="0">
                <a:solidFill>
                  <a:schemeClr val="tx1"/>
                </a:solidFill>
              </a:rPr>
              <a:t>sine</a:t>
            </a:r>
            <a:r>
              <a:rPr lang="it-IT" i="1" dirty="0" smtClean="0">
                <a:solidFill>
                  <a:schemeClr val="tx1"/>
                </a:solidFill>
              </a:rPr>
              <a:t> qua non </a:t>
            </a:r>
            <a:r>
              <a:rPr lang="it-IT" dirty="0" smtClean="0">
                <a:solidFill>
                  <a:schemeClr val="tx1"/>
                </a:solidFill>
              </a:rPr>
              <a:t>e successivi correttivi (es. sussunzione sotto leggi scientifiche) (</a:t>
            </a:r>
            <a:r>
              <a:rPr lang="it-IT" i="1" dirty="0" err="1" smtClean="0">
                <a:solidFill>
                  <a:schemeClr val="tx1"/>
                </a:solidFill>
              </a:rPr>
              <a:t>theory</a:t>
            </a:r>
            <a:r>
              <a:rPr lang="it-IT" i="1" dirty="0" smtClean="0">
                <a:solidFill>
                  <a:schemeClr val="tx1"/>
                </a:solidFill>
              </a:rPr>
              <a:t> </a:t>
            </a:r>
            <a:r>
              <a:rPr lang="it-IT" i="1" dirty="0" err="1" smtClean="0">
                <a:solidFill>
                  <a:schemeClr val="tx1"/>
                </a:solidFill>
              </a:rPr>
              <a:t>of</a:t>
            </a:r>
            <a:r>
              <a:rPr lang="it-IT" i="1" dirty="0" smtClean="0">
                <a:solidFill>
                  <a:schemeClr val="tx1"/>
                </a:solidFill>
              </a:rPr>
              <a:t> </a:t>
            </a:r>
            <a:r>
              <a:rPr lang="it-IT" dirty="0" smtClean="0">
                <a:solidFill>
                  <a:schemeClr val="tx1"/>
                </a:solidFill>
              </a:rPr>
              <a:t>condicio </a:t>
            </a:r>
            <a:r>
              <a:rPr lang="it-IT" dirty="0" err="1" smtClean="0">
                <a:solidFill>
                  <a:schemeClr val="tx1"/>
                </a:solidFill>
              </a:rPr>
              <a:t>sine</a:t>
            </a:r>
            <a:r>
              <a:rPr lang="it-IT" dirty="0" smtClean="0">
                <a:solidFill>
                  <a:schemeClr val="tx1"/>
                </a:solidFill>
              </a:rPr>
              <a:t> qua non </a:t>
            </a:r>
            <a:r>
              <a:rPr lang="it-IT" i="1" dirty="0" smtClean="0">
                <a:solidFill>
                  <a:schemeClr val="tx1"/>
                </a:solidFill>
              </a:rPr>
              <a:t>and </a:t>
            </a:r>
            <a:r>
              <a:rPr lang="it-IT" i="1" dirty="0" err="1" smtClean="0">
                <a:solidFill>
                  <a:schemeClr val="tx1"/>
                </a:solidFill>
              </a:rPr>
              <a:t>subsequent</a:t>
            </a:r>
            <a:r>
              <a:rPr lang="it-IT" i="1" dirty="0" smtClean="0">
                <a:solidFill>
                  <a:schemeClr val="tx1"/>
                </a:solidFill>
              </a:rPr>
              <a:t> </a:t>
            </a:r>
            <a:r>
              <a:rPr lang="it-IT" i="1" dirty="0" err="1" smtClean="0">
                <a:solidFill>
                  <a:schemeClr val="tx1"/>
                </a:solidFill>
              </a:rPr>
              <a:t>correctives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Evento (</a:t>
            </a:r>
            <a:r>
              <a:rPr lang="it-IT" i="1" dirty="0" err="1" smtClean="0">
                <a:solidFill>
                  <a:schemeClr val="tx1"/>
                </a:solidFill>
              </a:rPr>
              <a:t>event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algn="just"/>
            <a:r>
              <a:rPr lang="it-IT" dirty="0" smtClean="0"/>
              <a:t>Offesa ad un bene giuridico protetto a livello normativo (</a:t>
            </a:r>
            <a:r>
              <a:rPr lang="it-IT" i="1" dirty="0" err="1" smtClean="0"/>
              <a:t>offense</a:t>
            </a:r>
            <a:r>
              <a:rPr lang="it-IT" i="1" dirty="0" smtClean="0"/>
              <a:t> </a:t>
            </a:r>
            <a:r>
              <a:rPr lang="it-IT" i="1" dirty="0" err="1" smtClean="0"/>
              <a:t>to</a:t>
            </a:r>
            <a:r>
              <a:rPr lang="it-IT" i="1" dirty="0" smtClean="0"/>
              <a:t> </a:t>
            </a:r>
            <a:r>
              <a:rPr lang="it-IT" i="1" dirty="0" err="1" smtClean="0"/>
              <a:t>an</a:t>
            </a:r>
            <a:r>
              <a:rPr lang="it-IT" i="1" dirty="0" smtClean="0"/>
              <a:t> interest </a:t>
            </a:r>
            <a:r>
              <a:rPr lang="it-IT" i="1" dirty="0" err="1" smtClean="0"/>
              <a:t>protected</a:t>
            </a:r>
            <a:r>
              <a:rPr lang="it-IT" i="1" dirty="0" smtClean="0"/>
              <a:t> </a:t>
            </a:r>
            <a:r>
              <a:rPr lang="it-IT" i="1" dirty="0" err="1" smtClean="0"/>
              <a:t>by</a:t>
            </a:r>
            <a:r>
              <a:rPr lang="it-IT" i="1" dirty="0" smtClean="0"/>
              <a:t> the system</a:t>
            </a:r>
            <a:r>
              <a:rPr lang="it-IT" dirty="0" smtClean="0"/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Danno (</a:t>
            </a:r>
            <a:r>
              <a:rPr lang="it-IT" i="1" dirty="0" err="1" smtClean="0">
                <a:solidFill>
                  <a:schemeClr val="tx1"/>
                </a:solidFill>
              </a:rPr>
              <a:t>harm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Pericolo (</a:t>
            </a:r>
            <a:r>
              <a:rPr lang="it-IT" i="1" dirty="0" err="1" smtClean="0">
                <a:solidFill>
                  <a:schemeClr val="tx1"/>
                </a:solidFill>
              </a:rPr>
              <a:t>danger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Materialità e </a:t>
            </a:r>
            <a:r>
              <a:rPr lang="it-IT" b="1" dirty="0" err="1" smtClean="0"/>
              <a:t>offensività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Materiality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offensiveness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683568" y="2708920"/>
          <a:ext cx="7992888" cy="327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6384"/>
                <a:gridCol w="4536504"/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ELEMENTO MATERIALE</a:t>
                      </a:r>
                      <a:r>
                        <a:rPr lang="it-IT" baseline="0" dirty="0" smtClean="0"/>
                        <a:t> </a:t>
                      </a:r>
                      <a:r>
                        <a:rPr lang="it-IT" i="1" baseline="0" dirty="0" smtClean="0"/>
                        <a:t>(Material </a:t>
                      </a:r>
                      <a:r>
                        <a:rPr lang="it-IT" i="1" baseline="0" dirty="0" err="1" smtClean="0"/>
                        <a:t>element</a:t>
                      </a:r>
                      <a:r>
                        <a:rPr lang="it-IT" i="1" baseline="0" dirty="0" smtClean="0"/>
                        <a:t>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DERAGLIAMENTO </a:t>
                      </a:r>
                      <a:r>
                        <a:rPr lang="it-IT" dirty="0" err="1" smtClean="0"/>
                        <a:t>DI</a:t>
                      </a:r>
                      <a:r>
                        <a:rPr lang="it-IT" dirty="0" smtClean="0"/>
                        <a:t> VIAREGGIO</a:t>
                      </a:r>
                    </a:p>
                    <a:p>
                      <a:pPr algn="ctr"/>
                      <a:r>
                        <a:rPr lang="it-IT" dirty="0" smtClean="0"/>
                        <a:t>(</a:t>
                      </a:r>
                      <a:r>
                        <a:rPr lang="it-IT" i="1" dirty="0" smtClean="0"/>
                        <a:t>Viareggio </a:t>
                      </a:r>
                      <a:r>
                        <a:rPr lang="it-IT" i="1" dirty="0" err="1" smtClean="0"/>
                        <a:t>derailment</a:t>
                      </a:r>
                      <a:r>
                        <a:rPr lang="it-IT" i="1" dirty="0" smtClean="0"/>
                        <a:t>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dirty="0" smtClean="0"/>
                        <a:t>CONDOTTA (</a:t>
                      </a:r>
                      <a:r>
                        <a:rPr lang="it-IT" sz="1600" dirty="0" err="1" smtClean="0"/>
                        <a:t>Conduct</a:t>
                      </a:r>
                      <a:r>
                        <a:rPr lang="it-IT" sz="1600" dirty="0" smtClean="0"/>
                        <a:t>)</a:t>
                      </a:r>
                      <a:endParaRPr lang="it-I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Mancata manutenzione dei convogli ferroviari</a:t>
                      </a:r>
                      <a:r>
                        <a:rPr lang="it-IT" sz="1600" baseline="0" dirty="0" smtClean="0"/>
                        <a:t> (</a:t>
                      </a:r>
                      <a:r>
                        <a:rPr lang="it-IT" sz="1600" i="1" baseline="0" dirty="0" err="1" smtClean="0"/>
                        <a:t>Lack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of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maintenance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of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railway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trains</a:t>
                      </a:r>
                      <a:r>
                        <a:rPr lang="it-IT" sz="1600" i="0" baseline="0" dirty="0" smtClean="0"/>
                        <a:t>)</a:t>
                      </a:r>
                      <a:endParaRPr lang="it-IT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NESSO</a:t>
                      </a:r>
                      <a:r>
                        <a:rPr lang="it-IT" sz="1600" baseline="0" dirty="0" smtClean="0"/>
                        <a:t> CAUSALE (</a:t>
                      </a:r>
                      <a:r>
                        <a:rPr lang="it-IT" sz="1600" baseline="0" dirty="0" err="1" smtClean="0"/>
                        <a:t>Causal</a:t>
                      </a:r>
                      <a:r>
                        <a:rPr lang="it-IT" sz="1600" baseline="0" dirty="0" smtClean="0"/>
                        <a:t> Link)</a:t>
                      </a:r>
                      <a:endParaRPr lang="it-I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Se</a:t>
                      </a:r>
                      <a:r>
                        <a:rPr lang="it-IT" sz="1600" baseline="0" dirty="0" smtClean="0"/>
                        <a:t> la manutenzione dei convogli fosse stata regolare e corretta si sarebbe potuto evitare il deragliamento? (</a:t>
                      </a:r>
                      <a:r>
                        <a:rPr lang="it-IT" sz="1600" i="1" baseline="0" dirty="0" err="1" smtClean="0"/>
                        <a:t>Would</a:t>
                      </a:r>
                      <a:r>
                        <a:rPr lang="it-IT" sz="1600" i="1" baseline="0" dirty="0" smtClean="0"/>
                        <a:t> the </a:t>
                      </a:r>
                      <a:r>
                        <a:rPr lang="it-IT" sz="1600" i="1" baseline="0" dirty="0" err="1" smtClean="0"/>
                        <a:t>derailment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have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been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avoided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with</a:t>
                      </a:r>
                      <a:r>
                        <a:rPr lang="it-IT" sz="1600" i="1" baseline="0" dirty="0" smtClean="0"/>
                        <a:t> a </a:t>
                      </a:r>
                      <a:r>
                        <a:rPr lang="it-IT" sz="1600" i="1" baseline="0" dirty="0" err="1" smtClean="0"/>
                        <a:t>correct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maintenance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of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railway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trains</a:t>
                      </a:r>
                      <a:r>
                        <a:rPr lang="it-IT" sz="1600" i="1" baseline="0" dirty="0" smtClean="0"/>
                        <a:t>?</a:t>
                      </a:r>
                      <a:r>
                        <a:rPr lang="it-IT" sz="1600" i="0" baseline="0" dirty="0" smtClean="0"/>
                        <a:t>)</a:t>
                      </a:r>
                      <a:endParaRPr lang="it-IT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EVENTO (</a:t>
                      </a:r>
                      <a:r>
                        <a:rPr lang="it-IT" sz="1600" dirty="0" err="1" smtClean="0"/>
                        <a:t>Event</a:t>
                      </a:r>
                      <a:r>
                        <a:rPr lang="it-IT" sz="1600" dirty="0" smtClean="0"/>
                        <a:t>)</a:t>
                      </a:r>
                      <a:endParaRPr lang="it-I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Deragliamento</a:t>
                      </a:r>
                      <a:r>
                        <a:rPr lang="it-IT" sz="1600" baseline="0" dirty="0" smtClean="0"/>
                        <a:t>; incendio (</a:t>
                      </a:r>
                      <a:r>
                        <a:rPr lang="it-IT" sz="1600" i="1" baseline="0" dirty="0" err="1" smtClean="0"/>
                        <a:t>derailment</a:t>
                      </a:r>
                      <a:r>
                        <a:rPr lang="it-IT" sz="1600" i="1" baseline="0" dirty="0" smtClean="0"/>
                        <a:t>; </a:t>
                      </a:r>
                      <a:r>
                        <a:rPr lang="it-IT" sz="1600" i="1" baseline="0" dirty="0" err="1" smtClean="0"/>
                        <a:t>fire</a:t>
                      </a:r>
                      <a:r>
                        <a:rPr lang="it-IT" sz="1600" i="0" baseline="0" dirty="0" smtClean="0"/>
                        <a:t>)</a:t>
                      </a:r>
                      <a:endParaRPr lang="it-IT" sz="16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OFFESA (</a:t>
                      </a:r>
                      <a:r>
                        <a:rPr lang="it-IT" sz="1600" dirty="0" err="1" smtClean="0"/>
                        <a:t>Offense</a:t>
                      </a:r>
                      <a:r>
                        <a:rPr lang="it-IT" sz="1600" dirty="0" smtClean="0"/>
                        <a:t>)</a:t>
                      </a:r>
                      <a:endParaRPr lang="it-I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sz="1600" dirty="0" smtClean="0"/>
                        <a:t>Morti</a:t>
                      </a:r>
                      <a:r>
                        <a:rPr lang="it-IT" sz="1600" baseline="0" dirty="0" smtClean="0"/>
                        <a:t> e lesioni (</a:t>
                      </a:r>
                      <a:r>
                        <a:rPr lang="it-IT" sz="1600" i="1" baseline="0" dirty="0" smtClean="0"/>
                        <a:t>dead and </a:t>
                      </a:r>
                      <a:r>
                        <a:rPr lang="it-IT" sz="1600" i="1" baseline="0" dirty="0" err="1" smtClean="0"/>
                        <a:t>bodily</a:t>
                      </a:r>
                      <a:r>
                        <a:rPr lang="it-IT" sz="1600" i="1" baseline="0" dirty="0" smtClean="0"/>
                        <a:t> </a:t>
                      </a:r>
                      <a:r>
                        <a:rPr lang="it-IT" sz="1600" i="1" baseline="0" dirty="0" err="1" smtClean="0"/>
                        <a:t>harm</a:t>
                      </a:r>
                      <a:r>
                        <a:rPr lang="it-IT" sz="1600" i="1" baseline="0" dirty="0" smtClean="0"/>
                        <a:t>)</a:t>
                      </a:r>
                      <a:endParaRPr lang="it-IT" sz="16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539552" y="609329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Schema utile per studiare la responsabilità delle persone fisiche e dell’ente</a:t>
            </a:r>
          </a:p>
          <a:p>
            <a:pPr algn="just"/>
            <a:r>
              <a:rPr lang="it-IT" sz="1400" i="1" dirty="0" err="1" smtClean="0"/>
              <a:t>Useful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scheme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study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natural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persons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entities</a:t>
            </a:r>
            <a:endParaRPr lang="it-IT" sz="14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Le altre regole generali del D.lgs.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other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general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rules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sz="2500" b="1" dirty="0" smtClean="0"/>
              <a:t>Art. 1</a:t>
            </a:r>
            <a:r>
              <a:rPr lang="it-IT" sz="2500" dirty="0" smtClean="0"/>
              <a:t> – </a:t>
            </a:r>
            <a:r>
              <a:rPr lang="it-IT" sz="2500" u="sng" dirty="0" smtClean="0"/>
              <a:t>Applicabilità</a:t>
            </a:r>
            <a:r>
              <a:rPr lang="it-IT" sz="2500" dirty="0" smtClean="0"/>
              <a:t> del decreto agli enti con personalità giuridica, alle società e alle associazioni anche prive di personalità giuridica; </a:t>
            </a:r>
            <a:r>
              <a:rPr lang="it-IT" sz="2500" u="sng" dirty="0" smtClean="0"/>
              <a:t>non applicabilità </a:t>
            </a:r>
            <a:r>
              <a:rPr lang="it-IT" sz="2500" dirty="0" smtClean="0"/>
              <a:t>agli enti pubblici territoriali, a quelli non economici e a quelli che svolgono funzioni di rilievo costituzionale.</a:t>
            </a:r>
          </a:p>
          <a:p>
            <a:pPr algn="just">
              <a:buNone/>
            </a:pPr>
            <a:r>
              <a:rPr lang="it-IT" sz="2500" b="1" dirty="0" smtClean="0"/>
              <a:t>	</a:t>
            </a:r>
            <a:r>
              <a:rPr lang="it-IT" sz="2500" dirty="0" smtClean="0"/>
              <a:t>(</a:t>
            </a:r>
            <a:r>
              <a:rPr lang="it-IT" sz="2500" i="1" u="sng" dirty="0" err="1" smtClean="0"/>
              <a:t>Applicability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of</a:t>
            </a:r>
            <a:r>
              <a:rPr lang="it-IT" sz="2500" i="1" dirty="0" smtClean="0"/>
              <a:t> the </a:t>
            </a:r>
            <a:r>
              <a:rPr lang="it-IT" sz="2500" i="1" dirty="0" err="1" smtClean="0"/>
              <a:t>Decree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to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legal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persons</a:t>
            </a:r>
            <a:r>
              <a:rPr lang="it-IT" sz="2500" i="1" dirty="0" smtClean="0"/>
              <a:t>, </a:t>
            </a:r>
            <a:r>
              <a:rPr lang="it-IT" sz="2500" i="1" dirty="0" err="1" smtClean="0"/>
              <a:t>socities</a:t>
            </a:r>
            <a:r>
              <a:rPr lang="it-IT" sz="2500" i="1" dirty="0" smtClean="0"/>
              <a:t> and </a:t>
            </a:r>
            <a:r>
              <a:rPr lang="it-IT" sz="2500" i="1" dirty="0" err="1" smtClean="0"/>
              <a:t>association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even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without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legal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personality</a:t>
            </a:r>
            <a:r>
              <a:rPr lang="it-IT" sz="2500" i="1" dirty="0" smtClean="0"/>
              <a:t>; </a:t>
            </a:r>
            <a:r>
              <a:rPr lang="it-IT" sz="2500" i="1" u="sng" dirty="0" err="1" smtClean="0"/>
              <a:t>non-applicability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to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territorial</a:t>
            </a:r>
            <a:r>
              <a:rPr lang="it-IT" sz="2500" i="1" dirty="0" smtClean="0"/>
              <a:t> public </a:t>
            </a:r>
            <a:r>
              <a:rPr lang="it-IT" sz="2500" i="1" dirty="0" err="1" smtClean="0"/>
              <a:t>entities</a:t>
            </a:r>
            <a:r>
              <a:rPr lang="it-IT" sz="2500" i="1" dirty="0" smtClean="0"/>
              <a:t>, non </a:t>
            </a:r>
            <a:r>
              <a:rPr lang="it-IT" sz="2500" i="1" dirty="0" err="1" smtClean="0"/>
              <a:t>economics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entity</a:t>
            </a:r>
            <a:r>
              <a:rPr lang="it-IT" sz="2500" i="1" dirty="0" smtClean="0"/>
              <a:t> and </a:t>
            </a:r>
            <a:r>
              <a:rPr lang="it-IT" sz="2500" i="1" dirty="0" err="1" smtClean="0"/>
              <a:t>entity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performing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fonctions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of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constitutional</a:t>
            </a:r>
            <a:r>
              <a:rPr lang="it-IT" sz="2500" i="1" dirty="0" smtClean="0"/>
              <a:t> </a:t>
            </a:r>
            <a:r>
              <a:rPr lang="it-IT" sz="2500" i="1" dirty="0" err="1" smtClean="0"/>
              <a:t>importance</a:t>
            </a:r>
            <a:r>
              <a:rPr lang="it-IT" sz="2500" i="1" dirty="0" smtClean="0"/>
              <a:t>)</a:t>
            </a:r>
            <a:endParaRPr lang="it-IT" sz="25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Le altre regole generali del D.lgs.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600" b="1" dirty="0" err="1" smtClean="0">
                <a:solidFill>
                  <a:schemeClr val="accent3">
                    <a:lumMod val="75000"/>
                  </a:schemeClr>
                </a:solidFill>
              </a:rPr>
              <a:t>other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600" b="1" dirty="0" err="1" smtClean="0">
                <a:solidFill>
                  <a:schemeClr val="accent3">
                    <a:lumMod val="75000"/>
                  </a:schemeClr>
                </a:solidFill>
              </a:rPr>
              <a:t>general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600" b="1" dirty="0" err="1" smtClean="0">
                <a:solidFill>
                  <a:schemeClr val="accent3">
                    <a:lumMod val="75000"/>
                  </a:schemeClr>
                </a:solidFill>
              </a:rPr>
              <a:t>rules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6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 the Legislative </a:t>
            </a:r>
            <a:r>
              <a:rPr lang="it-IT" sz="16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6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b="1" dirty="0" smtClean="0"/>
              <a:t>Art. </a:t>
            </a:r>
            <a:r>
              <a:rPr lang="it-IT" b="1" dirty="0" smtClean="0"/>
              <a:t>3</a:t>
            </a:r>
            <a:r>
              <a:rPr lang="it-IT" dirty="0" smtClean="0"/>
              <a:t> </a:t>
            </a:r>
            <a:r>
              <a:rPr lang="it-IT" dirty="0" smtClean="0"/>
              <a:t>– </a:t>
            </a:r>
            <a:r>
              <a:rPr lang="it-IT" u="sng" dirty="0" smtClean="0"/>
              <a:t>Irretroattività della legge penale</a:t>
            </a:r>
            <a:r>
              <a:rPr lang="it-IT" dirty="0" smtClean="0"/>
              <a:t>, con eccezione di quella favorevole </a:t>
            </a:r>
          </a:p>
          <a:p>
            <a:pPr algn="just">
              <a:buNone/>
            </a:pPr>
            <a:r>
              <a:rPr lang="it-IT" i="1" dirty="0" smtClean="0"/>
              <a:t>	</a:t>
            </a:r>
            <a:r>
              <a:rPr lang="it-IT" dirty="0" smtClean="0"/>
              <a:t>(</a:t>
            </a:r>
            <a:r>
              <a:rPr lang="it-IT" i="1" dirty="0" err="1" smtClean="0"/>
              <a:t>Non-retroactivity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Criminal </a:t>
            </a:r>
            <a:r>
              <a:rPr lang="it-IT" i="1" dirty="0" err="1" smtClean="0"/>
              <a:t>Law</a:t>
            </a:r>
            <a:r>
              <a:rPr lang="it-IT" i="1" dirty="0" smtClean="0"/>
              <a:t>, </a:t>
            </a:r>
            <a:r>
              <a:rPr lang="it-IT" i="1" dirty="0" err="1" smtClean="0"/>
              <a:t>with</a:t>
            </a:r>
            <a:r>
              <a:rPr lang="it-IT" i="1" dirty="0" smtClean="0"/>
              <a:t> </a:t>
            </a:r>
            <a:r>
              <a:rPr lang="it-IT" i="1" dirty="0" err="1" smtClean="0"/>
              <a:t>exception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</a:t>
            </a:r>
            <a:r>
              <a:rPr lang="it-IT" i="1" dirty="0" err="1" smtClean="0"/>
              <a:t>favorable</a:t>
            </a:r>
            <a:r>
              <a:rPr lang="it-IT" i="1" dirty="0" smtClean="0"/>
              <a:t> </a:t>
            </a:r>
            <a:r>
              <a:rPr lang="it-IT" i="1" dirty="0" err="1" smtClean="0"/>
              <a:t>rules</a:t>
            </a:r>
            <a:r>
              <a:rPr lang="it-IT" dirty="0" smtClean="0"/>
              <a:t>)</a:t>
            </a:r>
          </a:p>
          <a:p>
            <a:pPr algn="just"/>
            <a:r>
              <a:rPr lang="it-IT" b="1" dirty="0" smtClean="0"/>
              <a:t>Art. 4</a:t>
            </a:r>
            <a:r>
              <a:rPr lang="it-IT" dirty="0" smtClean="0"/>
              <a:t> – Responsabilità dell’ente italiano anche per reati commessi all’estero </a:t>
            </a:r>
          </a:p>
          <a:p>
            <a:pPr algn="just">
              <a:buNone/>
            </a:pPr>
            <a:r>
              <a:rPr lang="it-IT" b="1" dirty="0" smtClean="0"/>
              <a:t>	</a:t>
            </a:r>
            <a:r>
              <a:rPr lang="it-IT" dirty="0" smtClean="0"/>
              <a:t>(</a:t>
            </a:r>
            <a:r>
              <a:rPr lang="it-IT" i="1" dirty="0" err="1" smtClean="0"/>
              <a:t>Liability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the </a:t>
            </a:r>
            <a:r>
              <a:rPr lang="it-IT" i="1" dirty="0" err="1" smtClean="0"/>
              <a:t>italian</a:t>
            </a:r>
            <a:r>
              <a:rPr lang="it-IT" i="1" dirty="0" smtClean="0"/>
              <a:t> </a:t>
            </a:r>
            <a:r>
              <a:rPr lang="it-IT" i="1" dirty="0" err="1" smtClean="0"/>
              <a:t>entity</a:t>
            </a:r>
            <a:r>
              <a:rPr lang="it-IT" i="1" dirty="0" smtClean="0"/>
              <a:t> </a:t>
            </a:r>
            <a:r>
              <a:rPr lang="it-IT" i="1" dirty="0" err="1" smtClean="0"/>
              <a:t>also</a:t>
            </a:r>
            <a:r>
              <a:rPr lang="it-IT" i="1" dirty="0" smtClean="0"/>
              <a:t> </a:t>
            </a:r>
            <a:r>
              <a:rPr lang="it-IT" i="1" dirty="0" err="1" smtClean="0"/>
              <a:t>for</a:t>
            </a:r>
            <a:r>
              <a:rPr lang="it-IT" i="1" dirty="0" smtClean="0"/>
              <a:t> </a:t>
            </a:r>
            <a:r>
              <a:rPr lang="it-IT" i="1" dirty="0" err="1" smtClean="0"/>
              <a:t>crimes</a:t>
            </a:r>
            <a:r>
              <a:rPr lang="it-IT" i="1" dirty="0" smtClean="0"/>
              <a:t> </a:t>
            </a:r>
            <a:r>
              <a:rPr lang="it-IT" i="1" dirty="0" err="1" smtClean="0"/>
              <a:t>committed</a:t>
            </a:r>
            <a:r>
              <a:rPr lang="it-IT" i="1" dirty="0" smtClean="0"/>
              <a:t> </a:t>
            </a:r>
            <a:r>
              <a:rPr lang="it-IT" i="1" dirty="0" err="1" smtClean="0"/>
              <a:t>abroad</a:t>
            </a:r>
            <a:r>
              <a:rPr lang="it-IT" dirty="0" smtClean="0"/>
              <a:t>)</a:t>
            </a:r>
            <a:endParaRPr lang="it-IT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Artt. 1, 3, 4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4320480" cy="18565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2735" y="3645024"/>
            <a:ext cx="4411265" cy="221799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797152"/>
            <a:ext cx="4435648" cy="185540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2962672" cy="3078088"/>
          </a:xfrm>
        </p:spPr>
        <p:txBody>
          <a:bodyPr>
            <a:normAutofit fontScale="90000"/>
          </a:bodyPr>
          <a:lstStyle/>
          <a:p>
            <a:pPr algn="just"/>
            <a:r>
              <a:rPr lang="it-IT" b="1" dirty="0" err="1" smtClean="0"/>
              <a:t>Articles</a:t>
            </a:r>
            <a:r>
              <a:rPr lang="it-IT" b="1" dirty="0" smtClean="0"/>
              <a:t> 1, 3 and 4 Legislative</a:t>
            </a:r>
            <a:br>
              <a:rPr lang="it-IT" b="1" dirty="0" smtClean="0"/>
            </a:br>
            <a:r>
              <a:rPr lang="it-IT" b="1" dirty="0" err="1" smtClean="0"/>
              <a:t>Decree</a:t>
            </a:r>
            <a:r>
              <a:rPr lang="it-IT" b="1" dirty="0" smtClean="0"/>
              <a:t> no.</a:t>
            </a:r>
            <a:br>
              <a:rPr lang="it-IT" b="1" dirty="0" smtClean="0"/>
            </a:br>
            <a:r>
              <a:rPr lang="it-IT" b="1" dirty="0" smtClean="0"/>
              <a:t>231/2001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0778" y="1340768"/>
            <a:ext cx="5493222" cy="178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477" y="3057227"/>
            <a:ext cx="5867523" cy="3800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304</TotalTime>
  <Words>880</Words>
  <Application>Microsoft Office PowerPoint</Application>
  <PresentationFormat>Presentazione su schermo (4:3)</PresentationFormat>
  <Paragraphs>126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Tramonto</vt:lpstr>
      <vt:lpstr>I principi del diritto penale nel D.Lgs. 231/2001 </vt:lpstr>
      <vt:lpstr>Ente e persona fisica</vt:lpstr>
      <vt:lpstr>Ente e persona fisica</vt:lpstr>
      <vt:lpstr>Ente e persona fisica</vt:lpstr>
      <vt:lpstr>Ente e persona fisica</vt:lpstr>
      <vt:lpstr>Principio di legalità</vt:lpstr>
      <vt:lpstr>Principio di legalità</vt:lpstr>
      <vt:lpstr>Principio di legalità</vt:lpstr>
      <vt:lpstr>Principio di legalità</vt:lpstr>
      <vt:lpstr>Materialità e offensività</vt:lpstr>
      <vt:lpstr>Materialità e offensività</vt:lpstr>
      <vt:lpstr>Materialità e offensività</vt:lpstr>
      <vt:lpstr>Le altre regole generali del D.lgs. 231/2001</vt:lpstr>
      <vt:lpstr>Le altre regole generali del D.lgs. 231/2001</vt:lpstr>
      <vt:lpstr>Artt. 1, 3, 4 D.Lgs. 231/2001</vt:lpstr>
      <vt:lpstr>Articles 1, 3 and 4 Legislative Decree no. 231/2001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54</cp:revision>
  <dcterms:created xsi:type="dcterms:W3CDTF">2023-02-26T14:53:05Z</dcterms:created>
  <dcterms:modified xsi:type="dcterms:W3CDTF">2023-03-05T15:25:36Z</dcterms:modified>
</cp:coreProperties>
</file>