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9" r:id="rId11"/>
    <p:sldId id="270" r:id="rId12"/>
    <p:sldId id="266" r:id="rId13"/>
    <p:sldId id="267" r:id="rId14"/>
    <p:sldId id="268" r:id="rId15"/>
    <p:sldId id="271" r:id="rId1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10/03/2023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Il modello di organizzazione, gestione e controllo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4 – 14 marzo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356992"/>
            <a:ext cx="3707904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Organization</a:t>
            </a:r>
            <a:r>
              <a:rPr lang="it-IT" b="1" dirty="0" smtClean="0">
                <a:solidFill>
                  <a:schemeClr val="bg1"/>
                </a:solidFill>
              </a:rPr>
              <a:t>, Management and </a:t>
            </a:r>
            <a:r>
              <a:rPr lang="it-IT" b="1" dirty="0" err="1" smtClean="0">
                <a:solidFill>
                  <a:schemeClr val="bg1"/>
                </a:solidFill>
              </a:rPr>
              <a:t>Control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Model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prevenzione dei rischi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Risk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prevention</a:t>
            </a:r>
            <a:endParaRPr lang="it-IT" sz="1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611560" y="2708920"/>
            <a:ext cx="532859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Identificazione dei rischi potenziali</a:t>
            </a:r>
          </a:p>
          <a:p>
            <a:pPr algn="ctr"/>
            <a:r>
              <a:rPr lang="it-IT" i="1" dirty="0" smtClean="0"/>
              <a:t>(</a:t>
            </a:r>
            <a:r>
              <a:rPr lang="it-IT" i="1" dirty="0" err="1" smtClean="0"/>
              <a:t>potential</a:t>
            </a:r>
            <a:r>
              <a:rPr lang="it-IT" i="1" dirty="0" smtClean="0"/>
              <a:t> </a:t>
            </a:r>
            <a:r>
              <a:rPr lang="it-IT" i="1" dirty="0" err="1" smtClean="0"/>
              <a:t>risks</a:t>
            </a:r>
            <a:r>
              <a:rPr lang="it-IT" i="1" dirty="0" smtClean="0"/>
              <a:t> </a:t>
            </a:r>
            <a:r>
              <a:rPr lang="it-IT" i="1" dirty="0" err="1" smtClean="0"/>
              <a:t>identification</a:t>
            </a:r>
            <a:r>
              <a:rPr lang="it-IT" i="1" dirty="0" smtClean="0"/>
              <a:t>)</a:t>
            </a:r>
            <a:endParaRPr lang="it-IT" i="1" dirty="0"/>
          </a:p>
        </p:txBody>
      </p:sp>
      <p:cxnSp>
        <p:nvCxnSpPr>
          <p:cNvPr id="7" name="Connettore 2 6"/>
          <p:cNvCxnSpPr>
            <a:stCxn id="4" idx="2"/>
          </p:cNvCxnSpPr>
          <p:nvPr/>
        </p:nvCxnSpPr>
        <p:spPr>
          <a:xfrm>
            <a:off x="3275856" y="3284984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ttangolo 7"/>
          <p:cNvSpPr/>
          <p:nvPr/>
        </p:nvSpPr>
        <p:spPr>
          <a:xfrm>
            <a:off x="611560" y="3573016"/>
            <a:ext cx="532859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Elaborazione protocolli per il rischio esistente</a:t>
            </a:r>
          </a:p>
          <a:p>
            <a:pPr algn="ctr"/>
            <a:r>
              <a:rPr lang="it-IT" i="1" dirty="0" smtClean="0"/>
              <a:t>(</a:t>
            </a:r>
            <a:r>
              <a:rPr lang="it-IT" i="1" dirty="0" err="1" smtClean="0"/>
              <a:t>protocols</a:t>
            </a:r>
            <a:r>
              <a:rPr lang="it-IT" i="1" dirty="0" smtClean="0"/>
              <a:t> </a:t>
            </a:r>
            <a:r>
              <a:rPr lang="it-IT" i="1" dirty="0" err="1" smtClean="0"/>
              <a:t>for</a:t>
            </a:r>
            <a:r>
              <a:rPr lang="it-IT" i="1" dirty="0" smtClean="0"/>
              <a:t> </a:t>
            </a:r>
            <a:r>
              <a:rPr lang="it-IT" i="1" dirty="0" err="1" smtClean="0"/>
              <a:t>existing</a:t>
            </a:r>
            <a:r>
              <a:rPr lang="it-IT" i="1" dirty="0" smtClean="0"/>
              <a:t> </a:t>
            </a:r>
            <a:r>
              <a:rPr lang="it-IT" i="1" dirty="0" err="1" smtClean="0"/>
              <a:t>risk</a:t>
            </a:r>
            <a:r>
              <a:rPr lang="it-IT" i="1" dirty="0" smtClean="0"/>
              <a:t>)</a:t>
            </a:r>
            <a:endParaRPr lang="it-IT" i="1" dirty="0"/>
          </a:p>
        </p:txBody>
      </p:sp>
      <p:cxnSp>
        <p:nvCxnSpPr>
          <p:cNvPr id="9" name="Connettore 2 8"/>
          <p:cNvCxnSpPr/>
          <p:nvPr/>
        </p:nvCxnSpPr>
        <p:spPr>
          <a:xfrm>
            <a:off x="3275856" y="458112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/>
          <p:cNvSpPr/>
          <p:nvPr/>
        </p:nvSpPr>
        <p:spPr>
          <a:xfrm>
            <a:off x="611560" y="4869160"/>
            <a:ext cx="532859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Valutazione dei rischi residui</a:t>
            </a:r>
          </a:p>
          <a:p>
            <a:pPr algn="ctr"/>
            <a:r>
              <a:rPr lang="it-IT" i="1" dirty="0" smtClean="0"/>
              <a:t>(</a:t>
            </a:r>
            <a:r>
              <a:rPr lang="it-IT" i="1" dirty="0" err="1" smtClean="0"/>
              <a:t>assessment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</a:t>
            </a:r>
            <a:r>
              <a:rPr lang="it-IT" i="1" dirty="0" err="1" smtClean="0"/>
              <a:t>residual</a:t>
            </a:r>
            <a:r>
              <a:rPr lang="it-IT" i="1" dirty="0" smtClean="0"/>
              <a:t> </a:t>
            </a:r>
            <a:r>
              <a:rPr lang="it-IT" i="1" dirty="0" err="1" smtClean="0"/>
              <a:t>risks</a:t>
            </a:r>
            <a:r>
              <a:rPr lang="it-IT" i="1" dirty="0" smtClean="0"/>
              <a:t>)</a:t>
            </a:r>
            <a:endParaRPr lang="it-IT" i="1" dirty="0"/>
          </a:p>
        </p:txBody>
      </p:sp>
      <p:sp>
        <p:nvSpPr>
          <p:cNvPr id="11" name="Decisione 10"/>
          <p:cNvSpPr/>
          <p:nvPr/>
        </p:nvSpPr>
        <p:spPr>
          <a:xfrm>
            <a:off x="6012160" y="4509120"/>
            <a:ext cx="2915816" cy="126072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Rischio accettabile?</a:t>
            </a:r>
          </a:p>
          <a:p>
            <a:pPr algn="ctr"/>
            <a:r>
              <a:rPr lang="it-IT" i="1" dirty="0" smtClean="0"/>
              <a:t>(</a:t>
            </a:r>
            <a:r>
              <a:rPr lang="it-IT" i="1" dirty="0" err="1" smtClean="0"/>
              <a:t>Acceptable</a:t>
            </a:r>
            <a:r>
              <a:rPr lang="it-IT" i="1" dirty="0" smtClean="0"/>
              <a:t> </a:t>
            </a:r>
            <a:r>
              <a:rPr lang="it-IT" i="1" dirty="0" err="1" smtClean="0"/>
              <a:t>risk</a:t>
            </a:r>
            <a:r>
              <a:rPr lang="it-IT" i="1" dirty="0" smtClean="0"/>
              <a:t>?)</a:t>
            </a:r>
            <a:endParaRPr lang="it-IT" i="1" dirty="0"/>
          </a:p>
        </p:txBody>
      </p:sp>
      <p:sp>
        <p:nvSpPr>
          <p:cNvPr id="19" name="Rettangolo 18"/>
          <p:cNvSpPr/>
          <p:nvPr/>
        </p:nvSpPr>
        <p:spPr>
          <a:xfrm>
            <a:off x="5940152" y="5877272"/>
            <a:ext cx="295232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Adeguamento protocolli</a:t>
            </a:r>
            <a:r>
              <a:rPr lang="it-IT" i="1" dirty="0" smtClean="0"/>
              <a:t> (</a:t>
            </a:r>
            <a:r>
              <a:rPr lang="it-IT" i="1" dirty="0" err="1" smtClean="0"/>
              <a:t>protocol</a:t>
            </a:r>
            <a:r>
              <a:rPr lang="it-IT" i="1" dirty="0" smtClean="0"/>
              <a:t> </a:t>
            </a:r>
            <a:r>
              <a:rPr lang="it-IT" i="1" dirty="0" err="1" smtClean="0"/>
              <a:t>adaptation</a:t>
            </a:r>
            <a:r>
              <a:rPr lang="it-IT" i="1" dirty="0" smtClean="0"/>
              <a:t>)</a:t>
            </a:r>
            <a:endParaRPr lang="it-IT" b="1" dirty="0"/>
          </a:p>
        </p:txBody>
      </p:sp>
      <p:cxnSp>
        <p:nvCxnSpPr>
          <p:cNvPr id="21" name="Connettore 2 20"/>
          <p:cNvCxnSpPr>
            <a:stCxn id="19" idx="1"/>
          </p:cNvCxnSpPr>
          <p:nvPr/>
        </p:nvCxnSpPr>
        <p:spPr>
          <a:xfrm flipH="1" flipV="1">
            <a:off x="4716016" y="6237312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/>
          <p:nvPr/>
        </p:nvCxnSpPr>
        <p:spPr>
          <a:xfrm>
            <a:off x="3275856" y="544522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ttangolo 23"/>
          <p:cNvSpPr/>
          <p:nvPr/>
        </p:nvSpPr>
        <p:spPr>
          <a:xfrm>
            <a:off x="1475656" y="5949280"/>
            <a:ext cx="3240360" cy="692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PROTEZIONE DAL RISCHIO </a:t>
            </a:r>
            <a:r>
              <a:rPr lang="it-IT" i="1" dirty="0" smtClean="0"/>
              <a:t>(</a:t>
            </a:r>
            <a:r>
              <a:rPr lang="it-IT" i="1" dirty="0" err="1" smtClean="0"/>
              <a:t>risk</a:t>
            </a:r>
            <a:r>
              <a:rPr lang="it-IT" i="1" dirty="0" smtClean="0"/>
              <a:t> </a:t>
            </a:r>
            <a:r>
              <a:rPr lang="it-IT" i="1" dirty="0" err="1" smtClean="0"/>
              <a:t>protection</a:t>
            </a:r>
            <a:r>
              <a:rPr lang="it-IT" i="1" dirty="0" smtClean="0"/>
              <a:t>)</a:t>
            </a:r>
            <a:endParaRPr lang="it-IT" b="1" dirty="0"/>
          </a:p>
        </p:txBody>
      </p:sp>
      <p:cxnSp>
        <p:nvCxnSpPr>
          <p:cNvPr id="26" name="Connettore 2 25"/>
          <p:cNvCxnSpPr/>
          <p:nvPr/>
        </p:nvCxnSpPr>
        <p:spPr>
          <a:xfrm flipH="1">
            <a:off x="4716016" y="5373216"/>
            <a:ext cx="180020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6156176" y="2852936"/>
            <a:ext cx="2736304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Anche </a:t>
            </a:r>
            <a:r>
              <a:rPr lang="it-IT" sz="1400" u="sng" dirty="0" smtClean="0"/>
              <a:t>l’attività potenzialmente foriera di violazioni penali</a:t>
            </a:r>
            <a:r>
              <a:rPr lang="it-IT" sz="1400" dirty="0" smtClean="0"/>
              <a:t> è un fattore di rischio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Even</a:t>
            </a:r>
            <a:r>
              <a:rPr lang="it-IT" sz="1400" i="1" dirty="0" smtClean="0"/>
              <a:t> the </a:t>
            </a:r>
            <a:r>
              <a:rPr lang="it-IT" sz="1400" i="1" u="sng" dirty="0" err="1" smtClean="0"/>
              <a:t>activity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potentially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resulting</a:t>
            </a:r>
            <a:r>
              <a:rPr lang="it-IT" sz="1400" i="1" u="sng" dirty="0" smtClean="0"/>
              <a:t> in criminal </a:t>
            </a:r>
            <a:r>
              <a:rPr lang="it-IT" sz="1400" i="1" u="sng" dirty="0" err="1" smtClean="0"/>
              <a:t>violations</a:t>
            </a:r>
            <a:r>
              <a:rPr lang="it-IT" sz="1400" i="1" u="sng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risk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factor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valutazione dei rischi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Risk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assessment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b="1" dirty="0" smtClean="0"/>
              <a:t>Probabilità</a:t>
            </a:r>
            <a:r>
              <a:rPr lang="it-IT" dirty="0" smtClean="0"/>
              <a:t> che l’evento nefasto accada</a:t>
            </a:r>
            <a:endParaRPr lang="it-IT" sz="1400" dirty="0" smtClean="0"/>
          </a:p>
          <a:p>
            <a:pPr algn="just">
              <a:buNone/>
            </a:pPr>
            <a:r>
              <a:rPr lang="it-IT" sz="1400" dirty="0" smtClean="0"/>
              <a:t>	</a:t>
            </a:r>
            <a:r>
              <a:rPr lang="it-IT" sz="1400" dirty="0" smtClean="0"/>
              <a:t>(</a:t>
            </a:r>
            <a:r>
              <a:rPr lang="it-IT" sz="1400" i="1" u="sng" dirty="0" err="1" smtClean="0"/>
              <a:t>Probability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that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nefarious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will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occur</a:t>
            </a:r>
            <a:r>
              <a:rPr lang="it-IT" sz="1400" i="1" dirty="0" smtClean="0"/>
              <a:t>) </a:t>
            </a:r>
            <a:endParaRPr lang="it-IT" dirty="0" smtClean="0"/>
          </a:p>
          <a:p>
            <a:pPr algn="just"/>
            <a:r>
              <a:rPr lang="it-IT" b="1" dirty="0" smtClean="0"/>
              <a:t>Impatto</a:t>
            </a:r>
            <a:r>
              <a:rPr lang="it-IT" dirty="0" smtClean="0"/>
              <a:t> dell’evento nefasto sull’attività dell’ente</a:t>
            </a:r>
          </a:p>
          <a:p>
            <a:pPr algn="just">
              <a:buNone/>
            </a:pPr>
            <a:r>
              <a:rPr lang="it-IT" sz="1400" i="1" dirty="0" smtClean="0"/>
              <a:t>	</a:t>
            </a:r>
            <a:r>
              <a:rPr lang="it-IT" sz="1400" i="1" dirty="0" smtClean="0"/>
              <a:t>(</a:t>
            </a:r>
            <a:r>
              <a:rPr lang="it-IT" sz="1400" i="1" u="sng" dirty="0" smtClean="0"/>
              <a:t>Impact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nefarious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 on the body’s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)</a:t>
            </a:r>
          </a:p>
          <a:p>
            <a:pPr algn="just">
              <a:buNone/>
            </a:pPr>
            <a:endParaRPr lang="it-IT" dirty="0"/>
          </a:p>
        </p:txBody>
      </p:sp>
      <p:sp>
        <p:nvSpPr>
          <p:cNvPr id="4" name="Ovale 3"/>
          <p:cNvSpPr/>
          <p:nvPr/>
        </p:nvSpPr>
        <p:spPr>
          <a:xfrm>
            <a:off x="1979712" y="4437112"/>
            <a:ext cx="2952328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Impresa che lavora nel </a:t>
            </a:r>
            <a:r>
              <a:rPr lang="it-IT" u="sng" dirty="0" smtClean="0"/>
              <a:t>settore della falegnameria</a:t>
            </a:r>
            <a:r>
              <a:rPr lang="it-IT" sz="1400" i="1" dirty="0" smtClean="0"/>
              <a:t> </a:t>
            </a:r>
            <a:r>
              <a:rPr lang="it-IT" sz="1400" i="1" dirty="0" smtClean="0"/>
              <a:t>(Company </a:t>
            </a:r>
            <a:r>
              <a:rPr lang="it-IT" sz="1400" i="1" dirty="0" err="1" smtClean="0"/>
              <a:t>working</a:t>
            </a:r>
            <a:r>
              <a:rPr lang="it-IT" sz="1400" i="1" dirty="0" smtClean="0"/>
              <a:t> </a:t>
            </a:r>
            <a:r>
              <a:rPr lang="it-IT" sz="1400" i="1" u="sng" dirty="0" smtClean="0"/>
              <a:t>in the </a:t>
            </a:r>
            <a:r>
              <a:rPr lang="it-IT" sz="1400" i="1" u="sng" dirty="0" err="1" smtClean="0"/>
              <a:t>carpentary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sector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64088" y="3933056"/>
            <a:ext cx="3240360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Tipo di evento possibile: </a:t>
            </a:r>
            <a:r>
              <a:rPr lang="it-IT" u="sng" dirty="0" smtClean="0"/>
              <a:t>lesioni o morti sul lavoro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Type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possible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: </a:t>
            </a:r>
            <a:r>
              <a:rPr lang="it-IT" sz="1400" i="1" u="sng" dirty="0" smtClean="0"/>
              <a:t>work </a:t>
            </a:r>
            <a:r>
              <a:rPr lang="it-IT" sz="1400" i="1" u="sng" dirty="0" err="1" smtClean="0"/>
              <a:t>related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bodily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injury</a:t>
            </a:r>
            <a:r>
              <a:rPr lang="it-IT" sz="1400" i="1" u="sng" dirty="0" smtClean="0"/>
              <a:t> or </a:t>
            </a:r>
            <a:r>
              <a:rPr lang="it-IT" sz="1400" i="1" u="sng" dirty="0" err="1" smtClean="0"/>
              <a:t>death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Rettangolo 5"/>
          <p:cNvSpPr/>
          <p:nvPr/>
        </p:nvSpPr>
        <p:spPr>
          <a:xfrm>
            <a:off x="5364088" y="5085184"/>
            <a:ext cx="3240360" cy="10772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dirty="0" smtClean="0"/>
              <a:t>Probabilità: </a:t>
            </a:r>
            <a:r>
              <a:rPr lang="it-IT" u="sng" dirty="0" smtClean="0"/>
              <a:t>alta</a:t>
            </a:r>
            <a:r>
              <a:rPr lang="it-IT" dirty="0" smtClean="0"/>
              <a:t> (senza misure di sicurezza)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Probability</a:t>
            </a:r>
            <a:r>
              <a:rPr lang="it-IT" sz="1400" i="1" dirty="0" smtClean="0"/>
              <a:t>: </a:t>
            </a:r>
            <a:r>
              <a:rPr lang="it-IT" sz="1400" i="1" u="sng" dirty="0" smtClean="0"/>
              <a:t>high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without</a:t>
            </a:r>
            <a:r>
              <a:rPr lang="it-IT" sz="1400" i="1" dirty="0" smtClean="0"/>
              <a:t> security 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7" name="Rettangolo 6"/>
          <p:cNvSpPr/>
          <p:nvPr/>
        </p:nvSpPr>
        <p:spPr>
          <a:xfrm>
            <a:off x="5364088" y="6238800"/>
            <a:ext cx="3240360" cy="58477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dirty="0" smtClean="0"/>
              <a:t>Impatto: blocco delle attività</a:t>
            </a:r>
            <a:endParaRPr lang="it-IT" sz="1400" dirty="0" smtClean="0"/>
          </a:p>
          <a:p>
            <a:pPr algn="just"/>
            <a:r>
              <a:rPr lang="it-IT" sz="1400" dirty="0" smtClean="0"/>
              <a:t>(</a:t>
            </a:r>
            <a:r>
              <a:rPr lang="it-IT" sz="1400" i="1" dirty="0" smtClean="0"/>
              <a:t>Impact: </a:t>
            </a:r>
            <a:r>
              <a:rPr lang="it-IT" sz="1400" i="1" u="sng" dirty="0" err="1" smtClean="0"/>
              <a:t>shutdown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of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activities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8" name="Parentesi graffa aperta 7"/>
          <p:cNvSpPr/>
          <p:nvPr/>
        </p:nvSpPr>
        <p:spPr>
          <a:xfrm>
            <a:off x="4932040" y="3861048"/>
            <a:ext cx="549775" cy="299695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valutazione dei rischi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Risk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assessment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b="1" dirty="0" smtClean="0"/>
              <a:t>Rischio accettabile: </a:t>
            </a:r>
            <a:r>
              <a:rPr lang="it-IT" dirty="0" smtClean="0"/>
              <a:t>i controlli costerebbero più del bene da proteggere</a:t>
            </a:r>
            <a:endParaRPr lang="it-IT" sz="1400" b="1" dirty="0" smtClean="0"/>
          </a:p>
          <a:p>
            <a:pPr algn="just">
              <a:buNone/>
            </a:pPr>
            <a:r>
              <a:rPr lang="it-IT" sz="1400" i="1" dirty="0" smtClean="0"/>
              <a:t>	</a:t>
            </a:r>
            <a:r>
              <a:rPr lang="it-IT" sz="1400" i="1" dirty="0" smtClean="0"/>
              <a:t>(</a:t>
            </a:r>
            <a:r>
              <a:rPr lang="it-IT" sz="1400" i="1" u="sng" dirty="0" err="1" smtClean="0"/>
              <a:t>Acceptable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risk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controls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would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cost</a:t>
            </a:r>
            <a:r>
              <a:rPr lang="it-IT" sz="1400" i="1" dirty="0" smtClean="0"/>
              <a:t> more </a:t>
            </a:r>
            <a:r>
              <a:rPr lang="it-IT" sz="1400" i="1" dirty="0" err="1" smtClean="0"/>
              <a:t>than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asset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protected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lvl="1" algn="just"/>
            <a:r>
              <a:rPr lang="it-IT" sz="2200" dirty="0" smtClean="0">
                <a:solidFill>
                  <a:schemeClr val="tx1"/>
                </a:solidFill>
              </a:rPr>
              <a:t>Es. un negozio alimentare ritiene proficuo dotarsi di un antifurto più che di un servizio di vigilanza armata</a:t>
            </a:r>
            <a:endParaRPr lang="it-IT" sz="1400" dirty="0" smtClean="0">
              <a:solidFill>
                <a:schemeClr val="tx1"/>
              </a:solidFill>
            </a:endParaRPr>
          </a:p>
          <a:p>
            <a:pPr lvl="1" algn="just">
              <a:buNone/>
            </a:pPr>
            <a:r>
              <a:rPr lang="it-IT" sz="1400" i="1" dirty="0" smtClean="0">
                <a:solidFill>
                  <a:schemeClr val="tx1"/>
                </a:solidFill>
              </a:rPr>
              <a:t>	</a:t>
            </a:r>
            <a:r>
              <a:rPr lang="it-IT" sz="1400" i="1" dirty="0" smtClean="0">
                <a:solidFill>
                  <a:schemeClr val="tx1"/>
                </a:solidFill>
              </a:rPr>
              <a:t>(A </a:t>
            </a:r>
            <a:r>
              <a:rPr lang="it-IT" sz="1400" i="1" dirty="0" err="1" smtClean="0">
                <a:solidFill>
                  <a:schemeClr val="tx1"/>
                </a:solidFill>
              </a:rPr>
              <a:t>grocery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store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considers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it</a:t>
            </a:r>
            <a:r>
              <a:rPr lang="it-IT" sz="1400" i="1" dirty="0" smtClean="0">
                <a:solidFill>
                  <a:schemeClr val="tx1"/>
                </a:solidFill>
              </a:rPr>
              <a:t> more </a:t>
            </a:r>
            <a:r>
              <a:rPr lang="it-IT" sz="1400" i="1" dirty="0" err="1" smtClean="0">
                <a:solidFill>
                  <a:schemeClr val="tx1"/>
                </a:solidFill>
              </a:rPr>
              <a:t>profitable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to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have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anti-thefth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device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than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army</a:t>
            </a:r>
            <a:r>
              <a:rPr lang="it-IT" sz="1400" i="1" dirty="0" smtClean="0">
                <a:solidFill>
                  <a:schemeClr val="tx1"/>
                </a:solidFill>
              </a:rPr>
              <a:t> security service)</a:t>
            </a:r>
            <a:endParaRPr lang="it-IT" sz="2200" i="1" dirty="0" smtClean="0">
              <a:solidFill>
                <a:schemeClr val="tx1"/>
              </a:solidFill>
            </a:endParaRPr>
          </a:p>
          <a:p>
            <a:pPr lvl="1" algn="ctr">
              <a:buNone/>
            </a:pPr>
            <a:r>
              <a:rPr lang="it-IT" sz="2800" b="1" dirty="0" smtClean="0">
                <a:solidFill>
                  <a:schemeClr val="tx1"/>
                </a:solidFill>
              </a:rPr>
              <a:t>però …</a:t>
            </a:r>
          </a:p>
          <a:p>
            <a:pPr algn="just"/>
            <a:r>
              <a:rPr lang="it-IT" sz="3000" dirty="0" smtClean="0"/>
              <a:t>si tratta di un sistema </a:t>
            </a:r>
            <a:r>
              <a:rPr lang="it-IT" sz="3000" i="1" dirty="0" smtClean="0"/>
              <a:t>parapenale</a:t>
            </a:r>
            <a:r>
              <a:rPr lang="it-IT" sz="3000" dirty="0" smtClean="0"/>
              <a:t> e il criterio economico, da solo, </a:t>
            </a:r>
            <a:r>
              <a:rPr lang="it-IT" sz="3000" u="sng" dirty="0" smtClean="0"/>
              <a:t>non basta</a:t>
            </a:r>
            <a:r>
              <a:rPr lang="it-IT" sz="1400" dirty="0" smtClean="0"/>
              <a:t> </a:t>
            </a:r>
          </a:p>
          <a:p>
            <a:pPr algn="just">
              <a:buNone/>
            </a:pPr>
            <a:r>
              <a:rPr lang="it-IT" sz="1400" dirty="0" smtClean="0"/>
              <a:t>	</a:t>
            </a:r>
            <a:r>
              <a:rPr lang="it-IT" sz="1400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parapenal</a:t>
            </a:r>
            <a:r>
              <a:rPr lang="it-IT" sz="1400" i="1" dirty="0" smtClean="0"/>
              <a:t> system: the </a:t>
            </a:r>
            <a:r>
              <a:rPr lang="it-IT" sz="1400" i="1" dirty="0" err="1" smtClean="0"/>
              <a:t>economic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criterion</a:t>
            </a:r>
            <a:r>
              <a:rPr lang="it-IT" sz="1400" i="1" dirty="0" smtClean="0"/>
              <a:t> alone </a:t>
            </a:r>
            <a:r>
              <a:rPr lang="it-IT" sz="1400" i="1" u="sng" dirty="0" err="1" smtClean="0"/>
              <a:t>is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not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enough</a:t>
            </a:r>
            <a:r>
              <a:rPr lang="it-IT" sz="1400" i="1" dirty="0" smtClean="0"/>
              <a:t>)</a:t>
            </a:r>
            <a:endParaRPr lang="it-IT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valutazione dei rischi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Risk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assessment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r>
              <a:rPr lang="it-IT" b="1" dirty="0" smtClean="0"/>
              <a:t>Criterio normativo: </a:t>
            </a:r>
            <a:r>
              <a:rPr lang="it-IT" dirty="0" smtClean="0"/>
              <a:t>addebito all’ente di un comportamento rimproverabile (art. 27, comma 1, Cost.) </a:t>
            </a:r>
            <a:endParaRPr lang="it-IT" sz="1400" dirty="0" smtClean="0"/>
          </a:p>
          <a:p>
            <a:pPr algn="just">
              <a:buNone/>
            </a:pPr>
            <a:r>
              <a:rPr lang="it-IT" sz="1400" i="1" dirty="0" smtClean="0"/>
              <a:t>	(Normative </a:t>
            </a:r>
            <a:r>
              <a:rPr lang="it-IT" sz="1400" i="1" dirty="0" err="1" smtClean="0"/>
              <a:t>criterion</a:t>
            </a:r>
            <a:r>
              <a:rPr lang="it-IT" sz="1400" i="1" dirty="0" smtClean="0"/>
              <a:t>: </a:t>
            </a:r>
            <a:r>
              <a:rPr lang="it-IT" sz="1400" i="1" dirty="0" err="1" smtClean="0"/>
              <a:t>charging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reproachable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beahviour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27, para 1, </a:t>
            </a:r>
            <a:r>
              <a:rPr lang="it-IT" sz="1400" i="1" dirty="0" err="1" smtClean="0"/>
              <a:t>Const</a:t>
            </a:r>
            <a:r>
              <a:rPr lang="it-IT" sz="1400" i="1" dirty="0" smtClean="0"/>
              <a:t>.)</a:t>
            </a: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Esigibilità </a:t>
            </a:r>
            <a:r>
              <a:rPr lang="it-IT" u="sng" dirty="0" smtClean="0">
                <a:solidFill>
                  <a:schemeClr val="tx1"/>
                </a:solidFill>
              </a:rPr>
              <a:t>in concreto</a:t>
            </a:r>
            <a:r>
              <a:rPr lang="it-IT" dirty="0" smtClean="0">
                <a:solidFill>
                  <a:schemeClr val="tx1"/>
                </a:solidFill>
              </a:rPr>
              <a:t> di un comportamento rispettoso della norma </a:t>
            </a:r>
            <a:r>
              <a:rPr lang="it-IT" sz="1400" i="1" dirty="0" smtClean="0">
                <a:solidFill>
                  <a:schemeClr val="tx1"/>
                </a:solidFill>
              </a:rPr>
              <a:t>(Concrete </a:t>
            </a:r>
            <a:r>
              <a:rPr lang="it-IT" sz="1400" i="1" dirty="0" err="1" smtClean="0">
                <a:solidFill>
                  <a:schemeClr val="tx1"/>
                </a:solidFill>
              </a:rPr>
              <a:t>enforceability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a </a:t>
            </a:r>
            <a:r>
              <a:rPr lang="it-IT" sz="1400" i="1" dirty="0" err="1" smtClean="0">
                <a:solidFill>
                  <a:schemeClr val="tx1"/>
                </a:solidFill>
              </a:rPr>
              <a:t>respectful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behavior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</a:p>
          <a:p>
            <a:pPr lvl="1" algn="just"/>
            <a:r>
              <a:rPr lang="it-IT" sz="2400" dirty="0" smtClean="0">
                <a:solidFill>
                  <a:schemeClr val="tx1"/>
                </a:solidFill>
              </a:rPr>
              <a:t>L’ente </a:t>
            </a:r>
            <a:r>
              <a:rPr lang="it-IT" sz="2400" u="sng" dirty="0" smtClean="0">
                <a:solidFill>
                  <a:schemeClr val="tx1"/>
                </a:solidFill>
              </a:rPr>
              <a:t>deve</a:t>
            </a:r>
            <a:r>
              <a:rPr lang="it-IT" sz="2400" dirty="0" smtClean="0">
                <a:solidFill>
                  <a:schemeClr val="tx1"/>
                </a:solidFill>
              </a:rPr>
              <a:t> prevedere il modo in cui evitare la violazione della norma</a:t>
            </a:r>
            <a:r>
              <a:rPr lang="it-IT" sz="12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(The body </a:t>
            </a:r>
            <a:r>
              <a:rPr lang="it-IT" sz="1400" i="1" dirty="0" err="1" smtClean="0">
                <a:solidFill>
                  <a:schemeClr val="tx1"/>
                </a:solidFill>
              </a:rPr>
              <a:t>must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foresee</a:t>
            </a:r>
            <a:r>
              <a:rPr lang="it-IT" sz="1400" i="1" dirty="0" smtClean="0">
                <a:solidFill>
                  <a:schemeClr val="tx1"/>
                </a:solidFill>
              </a:rPr>
              <a:t> the way in </a:t>
            </a:r>
            <a:r>
              <a:rPr lang="it-IT" sz="1400" i="1" dirty="0" err="1" smtClean="0">
                <a:solidFill>
                  <a:schemeClr val="tx1"/>
                </a:solidFill>
              </a:rPr>
              <a:t>which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to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avoid</a:t>
            </a:r>
            <a:r>
              <a:rPr lang="it-IT" sz="1400" i="1" dirty="0" smtClean="0">
                <a:solidFill>
                  <a:schemeClr val="tx1"/>
                </a:solidFill>
              </a:rPr>
              <a:t> the </a:t>
            </a:r>
            <a:r>
              <a:rPr lang="it-IT" sz="1400" i="1" dirty="0" err="1" smtClean="0">
                <a:solidFill>
                  <a:schemeClr val="tx1"/>
                </a:solidFill>
              </a:rPr>
              <a:t>violation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</a:p>
          <a:p>
            <a:pPr lvl="2" algn="just"/>
            <a:r>
              <a:rPr lang="it-IT" sz="1600" dirty="0" smtClean="0">
                <a:solidFill>
                  <a:schemeClr val="tx1"/>
                </a:solidFill>
              </a:rPr>
              <a:t>Reati dolosi – violazione fraudolenta dei protocolli</a:t>
            </a:r>
            <a:r>
              <a:rPr lang="it-IT" sz="1400" dirty="0" smtClean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fraudolent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infringement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the </a:t>
            </a:r>
            <a:r>
              <a:rPr lang="it-IT" sz="1400" i="1" dirty="0" err="1" smtClean="0">
                <a:solidFill>
                  <a:schemeClr val="tx1"/>
                </a:solidFill>
              </a:rPr>
              <a:t>protocols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sz="1600" dirty="0" smtClean="0">
              <a:solidFill>
                <a:schemeClr val="tx1"/>
              </a:solidFill>
            </a:endParaRPr>
          </a:p>
          <a:p>
            <a:pPr lvl="2" algn="just"/>
            <a:r>
              <a:rPr lang="it-IT" sz="1600" dirty="0" smtClean="0">
                <a:solidFill>
                  <a:schemeClr val="tx1"/>
                </a:solidFill>
              </a:rPr>
              <a:t>Reati colposi – fatto accidentale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accidental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fact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r>
              <a:rPr lang="it-IT" sz="1600" dirty="0" smtClean="0">
                <a:solidFill>
                  <a:schemeClr val="tx1"/>
                </a:solidFill>
              </a:rPr>
              <a:t> </a:t>
            </a:r>
            <a:endParaRPr lang="it-IT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Sistema integrato di gestione dei rischi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Integrated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risk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management system</a:t>
            </a:r>
          </a:p>
          <a:p>
            <a:pPr algn="just"/>
            <a:r>
              <a:rPr lang="it-IT" sz="2200" dirty="0" smtClean="0"/>
              <a:t>Sistema </a:t>
            </a:r>
            <a:r>
              <a:rPr lang="it-IT" sz="2200" b="1" dirty="0" smtClean="0"/>
              <a:t>integrato</a:t>
            </a:r>
            <a:r>
              <a:rPr lang="it-IT" sz="2200" dirty="0" smtClean="0"/>
              <a:t> tra i vari ruoli nell’ente (es. il datore di lavoro, il collegio sindacale, l’</a:t>
            </a:r>
            <a:r>
              <a:rPr lang="it-IT" sz="2200" dirty="0" err="1" smtClean="0"/>
              <a:t>OdV</a:t>
            </a:r>
            <a:r>
              <a:rPr lang="it-IT" sz="2200" dirty="0" smtClean="0"/>
              <a:t>, l’</a:t>
            </a:r>
            <a:r>
              <a:rPr lang="it-IT" sz="2200" i="1" dirty="0" err="1" smtClean="0"/>
              <a:t>Internal</a:t>
            </a:r>
            <a:r>
              <a:rPr lang="it-IT" sz="2200" i="1" dirty="0" smtClean="0"/>
              <a:t> </a:t>
            </a:r>
            <a:r>
              <a:rPr lang="it-IT" sz="2200" i="1" dirty="0" err="1" smtClean="0"/>
              <a:t>Audit</a:t>
            </a:r>
            <a:r>
              <a:rPr lang="it-IT" sz="2200" dirty="0" smtClean="0"/>
              <a:t>, ecc.) al fine di:</a:t>
            </a:r>
          </a:p>
          <a:p>
            <a:pPr lvl="1" algn="just"/>
            <a:r>
              <a:rPr lang="it-IT" sz="2200" b="1" dirty="0" smtClean="0">
                <a:solidFill>
                  <a:schemeClr val="tx1"/>
                </a:solidFill>
              </a:rPr>
              <a:t>Razionalizzare</a:t>
            </a:r>
            <a:r>
              <a:rPr lang="it-IT" sz="2200" dirty="0" smtClean="0">
                <a:solidFill>
                  <a:schemeClr val="tx1"/>
                </a:solidFill>
              </a:rPr>
              <a:t> le attività e delle risorse</a:t>
            </a:r>
          </a:p>
          <a:p>
            <a:pPr lvl="1" algn="just"/>
            <a:r>
              <a:rPr lang="it-IT" sz="2200" dirty="0" smtClean="0">
                <a:solidFill>
                  <a:schemeClr val="tx1"/>
                </a:solidFill>
              </a:rPr>
              <a:t>Massimizzare l’</a:t>
            </a:r>
            <a:r>
              <a:rPr lang="it-IT" sz="2200" b="1" dirty="0" smtClean="0">
                <a:solidFill>
                  <a:schemeClr val="tx1"/>
                </a:solidFill>
              </a:rPr>
              <a:t>efficacia</a:t>
            </a:r>
            <a:r>
              <a:rPr lang="it-IT" sz="2200" dirty="0" smtClean="0">
                <a:solidFill>
                  <a:schemeClr val="tx1"/>
                </a:solidFill>
              </a:rPr>
              <a:t> e l’</a:t>
            </a:r>
            <a:r>
              <a:rPr lang="it-IT" sz="2200" b="1" dirty="0" smtClean="0">
                <a:solidFill>
                  <a:schemeClr val="tx1"/>
                </a:solidFill>
              </a:rPr>
              <a:t>efficienza</a:t>
            </a:r>
            <a:r>
              <a:rPr lang="it-IT" sz="2200" dirty="0" smtClean="0">
                <a:solidFill>
                  <a:schemeClr val="tx1"/>
                </a:solidFill>
              </a:rPr>
              <a:t> delle attività di prevenzione</a:t>
            </a:r>
          </a:p>
          <a:p>
            <a:pPr lvl="1" algn="just"/>
            <a:r>
              <a:rPr lang="it-IT" sz="2200" b="1" dirty="0" smtClean="0">
                <a:solidFill>
                  <a:schemeClr val="tx1"/>
                </a:solidFill>
              </a:rPr>
              <a:t>Condividere</a:t>
            </a:r>
            <a:r>
              <a:rPr lang="it-IT" sz="2200" dirty="0" smtClean="0">
                <a:solidFill>
                  <a:schemeClr val="tx1"/>
                </a:solidFill>
              </a:rPr>
              <a:t> le informazioni, eseguire </a:t>
            </a:r>
            <a:r>
              <a:rPr lang="it-IT" sz="2200" b="1" i="1" dirty="0" err="1" smtClean="0">
                <a:solidFill>
                  <a:schemeClr val="tx1"/>
                </a:solidFill>
              </a:rPr>
              <a:t>risk</a:t>
            </a:r>
            <a:r>
              <a:rPr lang="it-IT" sz="2200" b="1" i="1" dirty="0" smtClean="0">
                <a:solidFill>
                  <a:schemeClr val="tx1"/>
                </a:solidFill>
              </a:rPr>
              <a:t> </a:t>
            </a:r>
            <a:r>
              <a:rPr lang="it-IT" sz="2200" b="1" i="1" dirty="0" err="1" smtClean="0">
                <a:solidFill>
                  <a:schemeClr val="tx1"/>
                </a:solidFill>
              </a:rPr>
              <a:t>assessment</a:t>
            </a:r>
            <a:r>
              <a:rPr lang="it-IT" sz="2200" dirty="0" smtClean="0">
                <a:solidFill>
                  <a:schemeClr val="tx1"/>
                </a:solidFill>
              </a:rPr>
              <a:t> integrati e curare la </a:t>
            </a:r>
            <a:r>
              <a:rPr lang="it-IT" sz="2200" b="1" dirty="0" smtClean="0">
                <a:solidFill>
                  <a:schemeClr val="tx1"/>
                </a:solidFill>
              </a:rPr>
              <a:t>manutenzione periodica</a:t>
            </a:r>
            <a:r>
              <a:rPr lang="it-IT" sz="2200" dirty="0" smtClean="0">
                <a:solidFill>
                  <a:schemeClr val="tx1"/>
                </a:solidFill>
              </a:rPr>
              <a:t> dei programmi di prevenzione del rischio.</a:t>
            </a:r>
            <a:r>
              <a:rPr lang="it-IT" sz="2200" b="1" dirty="0" smtClean="0">
                <a:solidFill>
                  <a:schemeClr val="tx1"/>
                </a:solidFill>
              </a:rPr>
              <a:t> </a:t>
            </a:r>
            <a:endParaRPr lang="it-IT" sz="2200" b="1" dirty="0" smtClean="0">
              <a:solidFill>
                <a:schemeClr val="tx1"/>
              </a:solidFill>
            </a:endParaRPr>
          </a:p>
          <a:p>
            <a:pPr algn="just">
              <a:buNone/>
            </a:pPr>
            <a:endParaRPr lang="it-IT" sz="2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755576" y="5805264"/>
            <a:ext cx="80648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Integrated</a:t>
            </a:r>
            <a:r>
              <a:rPr lang="it-IT" sz="1400" i="1" dirty="0" smtClean="0"/>
              <a:t> system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various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roles</a:t>
            </a:r>
            <a:r>
              <a:rPr lang="it-IT" sz="1400" i="1" dirty="0" smtClean="0"/>
              <a:t> in the body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streamline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activities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resources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maximize</a:t>
            </a:r>
            <a:r>
              <a:rPr lang="it-IT" sz="1400" i="1" dirty="0" smtClean="0"/>
              <a:t> the </a:t>
            </a:r>
            <a:r>
              <a:rPr lang="it-IT" sz="1400" i="1" u="sng" dirty="0" err="1" smtClean="0"/>
              <a:t>effectiveness</a:t>
            </a:r>
            <a:r>
              <a:rPr lang="it-IT" sz="1400" i="1" dirty="0" smtClean="0"/>
              <a:t> and the </a:t>
            </a:r>
            <a:r>
              <a:rPr lang="it-IT" sz="1400" i="1" u="sng" dirty="0" err="1" smtClean="0"/>
              <a:t>efficiency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activities</a:t>
            </a:r>
            <a:r>
              <a:rPr lang="it-IT" sz="1400" i="1" dirty="0" smtClean="0"/>
              <a:t>, </a:t>
            </a:r>
            <a:r>
              <a:rPr lang="it-IT" sz="1400" i="1" u="sng" dirty="0" smtClean="0"/>
              <a:t>share</a:t>
            </a:r>
            <a:r>
              <a:rPr lang="it-IT" sz="1400" i="1" dirty="0" smtClean="0"/>
              <a:t> information, </a:t>
            </a:r>
            <a:r>
              <a:rPr lang="it-IT" sz="1400" i="1" dirty="0" err="1" smtClean="0"/>
              <a:t>perform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integrated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risk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assessment</a:t>
            </a:r>
            <a:r>
              <a:rPr lang="it-IT" sz="1400" i="1" dirty="0" smtClean="0"/>
              <a:t> and take care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periodic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maintenance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risk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programs</a:t>
            </a:r>
            <a:r>
              <a:rPr lang="it-IT" sz="1400" i="1" dirty="0" smtClean="0"/>
              <a:t>).</a:t>
            </a:r>
            <a:endParaRPr lang="it-IT" sz="14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Sistema integrato di gestione dei rischi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Integrated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risk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management 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system</a:t>
            </a:r>
            <a:endParaRPr lang="it-IT" sz="1400" dirty="0" smtClean="0"/>
          </a:p>
          <a:p>
            <a:pPr algn="just"/>
            <a:endParaRPr lang="it-IT" b="1" dirty="0" smtClean="0"/>
          </a:p>
          <a:p>
            <a:pPr algn="just"/>
            <a:r>
              <a:rPr lang="it-IT" b="1" dirty="0" smtClean="0"/>
              <a:t>TCF</a:t>
            </a:r>
            <a:r>
              <a:rPr lang="it-IT" dirty="0" smtClean="0"/>
              <a:t> (</a:t>
            </a:r>
            <a:r>
              <a:rPr lang="it-IT" i="1" dirty="0" err="1" smtClean="0"/>
              <a:t>Tax</a:t>
            </a:r>
            <a:r>
              <a:rPr lang="it-IT" i="1" dirty="0" smtClean="0"/>
              <a:t> </a:t>
            </a:r>
            <a:r>
              <a:rPr lang="it-IT" i="1" dirty="0" err="1" smtClean="0"/>
              <a:t>Control</a:t>
            </a:r>
            <a:r>
              <a:rPr lang="it-IT" i="1" dirty="0" smtClean="0"/>
              <a:t> </a:t>
            </a:r>
            <a:r>
              <a:rPr lang="it-IT" i="1" dirty="0" err="1" smtClean="0"/>
              <a:t>Framework</a:t>
            </a:r>
            <a:r>
              <a:rPr lang="it-IT" dirty="0" smtClean="0"/>
              <a:t>) – </a:t>
            </a:r>
            <a:r>
              <a:rPr lang="it-IT" dirty="0" err="1" smtClean="0"/>
              <a:t>D.Lgs.</a:t>
            </a:r>
            <a:r>
              <a:rPr lang="it-IT" dirty="0" smtClean="0"/>
              <a:t> 128/2015</a:t>
            </a:r>
            <a:r>
              <a:rPr lang="it-IT" sz="1400" dirty="0" smtClean="0"/>
              <a:t> </a:t>
            </a:r>
            <a:r>
              <a:rPr lang="it-IT" sz="1400" i="1" dirty="0" smtClean="0"/>
              <a:t>(Legislative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128/2015)</a:t>
            </a:r>
            <a:endParaRPr lang="it-IT" sz="1400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Enti di </a:t>
            </a:r>
            <a:r>
              <a:rPr lang="it-IT" u="sng" dirty="0" smtClean="0">
                <a:solidFill>
                  <a:schemeClr val="tx1"/>
                </a:solidFill>
              </a:rPr>
              <a:t>grandi dimensioni</a:t>
            </a:r>
            <a:r>
              <a:rPr lang="it-IT" dirty="0" smtClean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(Big </a:t>
            </a:r>
            <a:r>
              <a:rPr lang="it-IT" sz="1400" i="1" dirty="0" err="1" smtClean="0">
                <a:solidFill>
                  <a:schemeClr val="tx1"/>
                </a:solidFill>
              </a:rPr>
              <a:t>entities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Modello per la </a:t>
            </a:r>
            <a:r>
              <a:rPr lang="it-IT" u="sng" dirty="0" smtClean="0">
                <a:solidFill>
                  <a:schemeClr val="tx1"/>
                </a:solidFill>
              </a:rPr>
              <a:t>valutazione</a:t>
            </a:r>
            <a:r>
              <a:rPr lang="it-IT" dirty="0" smtClean="0">
                <a:solidFill>
                  <a:schemeClr val="tx1"/>
                </a:solidFill>
              </a:rPr>
              <a:t> e per la </a:t>
            </a:r>
            <a:r>
              <a:rPr lang="it-IT" u="sng" dirty="0" smtClean="0">
                <a:solidFill>
                  <a:schemeClr val="tx1"/>
                </a:solidFill>
              </a:rPr>
              <a:t>gestione del rischio</a:t>
            </a:r>
            <a:r>
              <a:rPr lang="it-IT" dirty="0" smtClean="0">
                <a:solidFill>
                  <a:schemeClr val="tx1"/>
                </a:solidFill>
              </a:rPr>
              <a:t> di violazioni tributarie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Model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for</a:t>
            </a:r>
            <a:r>
              <a:rPr lang="it-IT" sz="1400" i="1" dirty="0" smtClean="0">
                <a:solidFill>
                  <a:schemeClr val="tx1"/>
                </a:solidFill>
              </a:rPr>
              <a:t> the </a:t>
            </a:r>
            <a:r>
              <a:rPr lang="it-IT" sz="1400" i="1" dirty="0" err="1" smtClean="0">
                <a:solidFill>
                  <a:schemeClr val="tx1"/>
                </a:solidFill>
              </a:rPr>
              <a:t>risk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assessment</a:t>
            </a:r>
            <a:r>
              <a:rPr lang="it-IT" sz="1400" i="1" dirty="0" smtClean="0">
                <a:solidFill>
                  <a:schemeClr val="tx1"/>
                </a:solidFill>
              </a:rPr>
              <a:t> and the </a:t>
            </a:r>
            <a:r>
              <a:rPr lang="it-IT" sz="1400" i="1" dirty="0" err="1" smtClean="0">
                <a:solidFill>
                  <a:schemeClr val="tx1"/>
                </a:solidFill>
              </a:rPr>
              <a:t>risk</a:t>
            </a:r>
            <a:r>
              <a:rPr lang="it-IT" sz="1400" i="1" dirty="0" smtClean="0">
                <a:solidFill>
                  <a:schemeClr val="tx1"/>
                </a:solidFill>
              </a:rPr>
              <a:t> management – </a:t>
            </a:r>
            <a:r>
              <a:rPr lang="it-IT" sz="1400" i="1" dirty="0" err="1" smtClean="0">
                <a:solidFill>
                  <a:schemeClr val="tx1"/>
                </a:solidFill>
              </a:rPr>
              <a:t>tax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crimes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Canale di comunicazione privilegiato con l’</a:t>
            </a:r>
            <a:r>
              <a:rPr lang="it-IT" u="sng" dirty="0" smtClean="0">
                <a:solidFill>
                  <a:schemeClr val="tx1"/>
                </a:solidFill>
              </a:rPr>
              <a:t>Agenzia delle Entrate</a:t>
            </a:r>
            <a:r>
              <a:rPr lang="it-IT" dirty="0" smtClean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Privileged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communication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channel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with</a:t>
            </a:r>
            <a:r>
              <a:rPr lang="it-IT" sz="1400" i="1" dirty="0" smtClean="0">
                <a:solidFill>
                  <a:schemeClr val="tx1"/>
                </a:solidFill>
              </a:rPr>
              <a:t> the </a:t>
            </a:r>
            <a:r>
              <a:rPr lang="it-IT" sz="1400" i="1" dirty="0" err="1" smtClean="0">
                <a:solidFill>
                  <a:schemeClr val="tx1"/>
                </a:solidFill>
              </a:rPr>
              <a:t>Revenue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Agency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Modalità operative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Operating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modes</a:t>
            </a:r>
            <a:endParaRPr lang="it-IT" sz="1400" dirty="0" smtClean="0"/>
          </a:p>
          <a:p>
            <a:pPr algn="just"/>
            <a:endParaRPr lang="it-IT" dirty="0" smtClean="0"/>
          </a:p>
          <a:p>
            <a:pPr algn="just"/>
            <a:r>
              <a:rPr lang="it-IT" dirty="0" smtClean="0"/>
              <a:t>Individuazione degli </a:t>
            </a:r>
            <a:r>
              <a:rPr lang="it-IT" u="sng" dirty="0" smtClean="0"/>
              <a:t>ambiti aziendali di attività</a:t>
            </a:r>
            <a:r>
              <a:rPr lang="it-IT" sz="1400" dirty="0" smtClean="0"/>
              <a:t> (</a:t>
            </a:r>
            <a:r>
              <a:rPr lang="it-IT" sz="1400" i="1" dirty="0" err="1" smtClean="0"/>
              <a:t>Identification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corporate </a:t>
            </a:r>
            <a:r>
              <a:rPr lang="it-IT" sz="1400" i="1" dirty="0" err="1" smtClean="0"/>
              <a:t>areas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)</a:t>
            </a:r>
            <a:endParaRPr lang="it-IT" u="sng" dirty="0" smtClean="0"/>
          </a:p>
          <a:p>
            <a:pPr algn="just"/>
            <a:r>
              <a:rPr lang="it-IT" dirty="0" smtClean="0"/>
              <a:t>Analisi dei </a:t>
            </a:r>
            <a:r>
              <a:rPr lang="it-IT" u="sng" dirty="0" smtClean="0"/>
              <a:t>rischi potenziali</a:t>
            </a:r>
            <a:r>
              <a:rPr lang="it-IT" dirty="0" smtClean="0"/>
              <a:t> per ciascun ambito individuato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Analysis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potential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risks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each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identified</a:t>
            </a:r>
            <a:r>
              <a:rPr lang="it-IT" sz="1400" i="1" dirty="0" smtClean="0"/>
              <a:t> area) </a:t>
            </a:r>
            <a:endParaRPr lang="it-IT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Mappa delle aree più a rischio</a:t>
            </a:r>
            <a:r>
              <a:rPr lang="it-IT" sz="1400" dirty="0" smtClean="0">
                <a:solidFill>
                  <a:schemeClr val="tx1"/>
                </a:solidFill>
              </a:rPr>
              <a:t>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Map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the </a:t>
            </a:r>
            <a:r>
              <a:rPr lang="it-IT" sz="1400" i="1" dirty="0" err="1" smtClean="0">
                <a:solidFill>
                  <a:schemeClr val="tx1"/>
                </a:solidFill>
              </a:rPr>
              <a:t>areas</a:t>
            </a:r>
            <a:r>
              <a:rPr lang="it-IT" sz="1400" i="1" dirty="0" smtClean="0">
                <a:solidFill>
                  <a:schemeClr val="tx1"/>
                </a:solidFill>
              </a:rPr>
              <a:t> at </a:t>
            </a:r>
            <a:r>
              <a:rPr lang="it-IT" sz="1400" i="1" dirty="0" err="1" smtClean="0">
                <a:solidFill>
                  <a:schemeClr val="tx1"/>
                </a:solidFill>
              </a:rPr>
              <a:t>risk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Mappa delle potenziali modalità attuative degli illeciti per ciascuna delle attività a rischio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Map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potential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implementation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methods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the </a:t>
            </a:r>
            <a:r>
              <a:rPr lang="it-IT" sz="1400" i="1" dirty="0" err="1" smtClean="0">
                <a:solidFill>
                  <a:schemeClr val="tx1"/>
                </a:solidFill>
              </a:rPr>
              <a:t>crimes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for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each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activities</a:t>
            </a:r>
            <a:r>
              <a:rPr lang="it-IT" sz="1400" i="1" dirty="0" smtClean="0">
                <a:solidFill>
                  <a:schemeClr val="tx1"/>
                </a:solidFill>
              </a:rPr>
              <a:t> at </a:t>
            </a:r>
            <a:r>
              <a:rPr lang="it-IT" sz="1400" i="1" dirty="0" err="1" smtClean="0">
                <a:solidFill>
                  <a:schemeClr val="tx1"/>
                </a:solidFill>
              </a:rPr>
              <a:t>risk</a:t>
            </a:r>
            <a:r>
              <a:rPr lang="it-IT" sz="1400" i="1" dirty="0" smtClean="0">
                <a:solidFill>
                  <a:schemeClr val="tx1"/>
                </a:solidFill>
              </a:rPr>
              <a:t>)</a:t>
            </a:r>
            <a:endParaRPr lang="it-IT" dirty="0" smtClean="0">
              <a:solidFill>
                <a:schemeClr val="tx1"/>
              </a:solidFill>
            </a:endParaRPr>
          </a:p>
          <a:p>
            <a:pPr algn="just"/>
            <a:r>
              <a:rPr lang="it-IT" dirty="0" smtClean="0"/>
              <a:t>Valutazione/costruzione/adeguamento del </a:t>
            </a:r>
            <a:r>
              <a:rPr lang="it-IT" u="sng" dirty="0" smtClean="0"/>
              <a:t>sistema di controlli preventivi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Evaluation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Construction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Adaptation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preventive </a:t>
            </a:r>
            <a:r>
              <a:rPr lang="it-IT" sz="1400" i="1" dirty="0" err="1" smtClean="0"/>
              <a:t>controls</a:t>
            </a:r>
            <a:r>
              <a:rPr lang="it-IT" sz="1400" i="1" dirty="0" smtClean="0"/>
              <a:t> system)</a:t>
            </a:r>
            <a:endParaRPr lang="it-IT" dirty="0" smtClean="0"/>
          </a:p>
          <a:p>
            <a:pPr lvl="1" algn="just"/>
            <a:r>
              <a:rPr lang="it-IT" dirty="0" smtClean="0">
                <a:solidFill>
                  <a:schemeClr val="tx1"/>
                </a:solidFill>
              </a:rPr>
              <a:t>Creazione di codici etici, allocazione dei poteri e delle deleghe, definizione di protocolli di informazione, formazione del personale </a:t>
            </a:r>
            <a:r>
              <a:rPr lang="it-IT" sz="1400" i="1" dirty="0" smtClean="0">
                <a:solidFill>
                  <a:schemeClr val="tx1"/>
                </a:solidFill>
              </a:rPr>
              <a:t>(</a:t>
            </a:r>
            <a:r>
              <a:rPr lang="it-IT" sz="1400" i="1" dirty="0" err="1" smtClean="0">
                <a:solidFill>
                  <a:schemeClr val="tx1"/>
                </a:solidFill>
              </a:rPr>
              <a:t>Creation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ethical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codes</a:t>
            </a:r>
            <a:r>
              <a:rPr lang="it-IT" sz="1400" i="1" dirty="0" smtClean="0">
                <a:solidFill>
                  <a:schemeClr val="tx1"/>
                </a:solidFill>
              </a:rPr>
              <a:t>, </a:t>
            </a:r>
            <a:r>
              <a:rPr lang="it-IT" sz="1400" i="1" dirty="0" err="1" smtClean="0">
                <a:solidFill>
                  <a:schemeClr val="tx1"/>
                </a:solidFill>
              </a:rPr>
              <a:t>allocation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powers</a:t>
            </a:r>
            <a:r>
              <a:rPr lang="it-IT" sz="1400" i="1" dirty="0" smtClean="0">
                <a:solidFill>
                  <a:schemeClr val="tx1"/>
                </a:solidFill>
              </a:rPr>
              <a:t> and </a:t>
            </a:r>
            <a:r>
              <a:rPr lang="it-IT" sz="1400" i="1" dirty="0" err="1" smtClean="0">
                <a:solidFill>
                  <a:schemeClr val="tx1"/>
                </a:solidFill>
              </a:rPr>
              <a:t>delegations</a:t>
            </a:r>
            <a:r>
              <a:rPr lang="it-IT" sz="1400" i="1" dirty="0" smtClean="0">
                <a:solidFill>
                  <a:schemeClr val="tx1"/>
                </a:solidFill>
              </a:rPr>
              <a:t>, </a:t>
            </a:r>
            <a:r>
              <a:rPr lang="it-IT" sz="1400" i="1" dirty="0" err="1" smtClean="0">
                <a:solidFill>
                  <a:schemeClr val="tx1"/>
                </a:solidFill>
              </a:rPr>
              <a:t>definition</a:t>
            </a:r>
            <a:r>
              <a:rPr lang="it-IT" sz="1400" i="1" dirty="0" smtClean="0">
                <a:solidFill>
                  <a:schemeClr val="tx1"/>
                </a:solidFill>
              </a:rPr>
              <a:t> </a:t>
            </a:r>
            <a:r>
              <a:rPr lang="it-IT" sz="1400" i="1" dirty="0" err="1" smtClean="0">
                <a:solidFill>
                  <a:schemeClr val="tx1"/>
                </a:solidFill>
              </a:rPr>
              <a:t>of</a:t>
            </a:r>
            <a:r>
              <a:rPr lang="it-IT" sz="1400" i="1" dirty="0" smtClean="0">
                <a:solidFill>
                  <a:schemeClr val="tx1"/>
                </a:solidFill>
              </a:rPr>
              <a:t> information </a:t>
            </a:r>
            <a:r>
              <a:rPr lang="it-IT" sz="1400" i="1" dirty="0" err="1" smtClean="0">
                <a:solidFill>
                  <a:schemeClr val="tx1"/>
                </a:solidFill>
              </a:rPr>
              <a:t>protocols</a:t>
            </a:r>
            <a:r>
              <a:rPr lang="it-IT" sz="1400" i="1" dirty="0" smtClean="0">
                <a:solidFill>
                  <a:schemeClr val="tx1"/>
                </a:solidFill>
              </a:rPr>
              <a:t>, staff training).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i="1" dirty="0" err="1" smtClean="0"/>
              <a:t>Whistleblowing</a:t>
            </a:r>
            <a:endParaRPr lang="it-IT" b="1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it-IT" dirty="0" smtClean="0"/>
              <a:t>Legge 179/2017 – </a:t>
            </a:r>
            <a:r>
              <a:rPr lang="it-IT" u="sng" dirty="0" smtClean="0"/>
              <a:t>tutela degli autori di segnalazioni di reati o di irregolarità</a:t>
            </a:r>
            <a:r>
              <a:rPr lang="it-IT" dirty="0" smtClean="0"/>
              <a:t> nel rapporto di lavoro pubblico o privato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Law</a:t>
            </a:r>
            <a:r>
              <a:rPr lang="it-IT" sz="1400" i="1" dirty="0" smtClean="0"/>
              <a:t> no. 179/2017 – </a:t>
            </a:r>
            <a:r>
              <a:rPr lang="it-IT" sz="1400" i="1" dirty="0" err="1" smtClean="0"/>
              <a:t>protection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those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who</a:t>
            </a:r>
            <a:r>
              <a:rPr lang="it-IT" sz="1400" i="1" dirty="0" smtClean="0"/>
              <a:t> report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irregularities</a:t>
            </a:r>
            <a:r>
              <a:rPr lang="it-IT" sz="1400" i="1" dirty="0" smtClean="0"/>
              <a:t> in the private or public </a:t>
            </a:r>
            <a:r>
              <a:rPr lang="it-IT" sz="1400" i="1" dirty="0" err="1" smtClean="0"/>
              <a:t>employement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relationship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/>
            <a:r>
              <a:rPr lang="it-IT" dirty="0" smtClean="0"/>
              <a:t>Emende all’art. 6 </a:t>
            </a:r>
            <a:r>
              <a:rPr lang="it-IT" dirty="0" err="1" smtClean="0"/>
              <a:t>D.Lgs.</a:t>
            </a:r>
            <a:r>
              <a:rPr lang="it-IT" dirty="0" smtClean="0"/>
              <a:t> 231/2001 – canali </a:t>
            </a:r>
            <a:r>
              <a:rPr lang="it-IT" u="sng" dirty="0" smtClean="0"/>
              <a:t>riservati</a:t>
            </a:r>
            <a:r>
              <a:rPr lang="it-IT" dirty="0" smtClean="0"/>
              <a:t> per le segnalazioni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Amendment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6,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 – </a:t>
            </a:r>
            <a:r>
              <a:rPr lang="it-IT" sz="1400" i="1" dirty="0" err="1" smtClean="0"/>
              <a:t>reserved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channel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report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irregularities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/>
              <a:t>Determinazione ANAC 28 aprile 2015, n. 6 – documentazione delle </a:t>
            </a:r>
            <a:r>
              <a:rPr lang="it-IT" u="sng" dirty="0" smtClean="0"/>
              <a:t>segnalazioni anonime</a:t>
            </a:r>
            <a:r>
              <a:rPr lang="it-IT" sz="1400" i="1" dirty="0" smtClean="0"/>
              <a:t> (ANAC </a:t>
            </a:r>
            <a:r>
              <a:rPr lang="it-IT" sz="1400" i="1" dirty="0" err="1" smtClean="0"/>
              <a:t>Resolution</a:t>
            </a:r>
            <a:r>
              <a:rPr lang="it-IT" sz="1400" i="1" dirty="0" smtClean="0"/>
              <a:t> no. 6/2015 – </a:t>
            </a:r>
            <a:r>
              <a:rPr lang="it-IT" sz="1400" i="1" dirty="0" err="1" smtClean="0"/>
              <a:t>documentation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anonymous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reports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/>
              <a:t>GDPR – tutela della </a:t>
            </a:r>
            <a:r>
              <a:rPr lang="it-IT" i="1" u="sng" dirty="0" smtClean="0"/>
              <a:t>privacy</a:t>
            </a:r>
            <a:r>
              <a:rPr lang="it-IT" dirty="0" smtClean="0"/>
              <a:t> del </a:t>
            </a:r>
            <a:r>
              <a:rPr lang="it-IT" i="1" dirty="0" err="1" smtClean="0"/>
              <a:t>whistleblower</a:t>
            </a:r>
            <a:r>
              <a:rPr lang="it-IT" dirty="0" smtClean="0"/>
              <a:t> per evitare ritorsioni </a:t>
            </a:r>
            <a:r>
              <a:rPr lang="it-IT" sz="1400" i="1" dirty="0" smtClean="0"/>
              <a:t>(GDPR – </a:t>
            </a:r>
            <a:r>
              <a:rPr lang="it-IT" sz="1400" i="1" dirty="0" err="1" smtClean="0"/>
              <a:t>protection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whistleblower</a:t>
            </a:r>
            <a:r>
              <a:rPr lang="it-IT" sz="1400" i="1" dirty="0" smtClean="0"/>
              <a:t> privacy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avoid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retaliations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/>
              <a:t>Obbligo per l’ente di </a:t>
            </a:r>
            <a:r>
              <a:rPr lang="it-IT" u="sng" dirty="0" smtClean="0"/>
              <a:t>individuare il destinatario</a:t>
            </a:r>
            <a:r>
              <a:rPr lang="it-IT" dirty="0" smtClean="0"/>
              <a:t> della segnalazione riservata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Obligation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identify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recipient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confidential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reports</a:t>
            </a:r>
            <a:r>
              <a:rPr lang="it-IT" sz="1400" i="1" dirty="0" smtClean="0"/>
              <a:t>)</a:t>
            </a:r>
            <a:endParaRPr lang="it-IT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La tutela del </a:t>
            </a:r>
            <a:r>
              <a:rPr lang="it-IT" b="1" i="1" dirty="0" err="1" smtClean="0"/>
              <a:t>whistleblower</a:t>
            </a:r>
            <a:r>
              <a:rPr lang="it-IT" b="1" dirty="0" smtClean="0"/>
              <a:t> nel riformato art. 6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whistleblower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protection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in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reformed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Article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4904"/>
            <a:ext cx="5362227" cy="39089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796136" y="2996952"/>
            <a:ext cx="29523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err="1" smtClean="0"/>
              <a:t>Confidential</a:t>
            </a:r>
            <a:r>
              <a:rPr lang="it-IT" u="sng" dirty="0" smtClean="0"/>
              <a:t> </a:t>
            </a:r>
            <a:r>
              <a:rPr lang="it-IT" u="sng" dirty="0" err="1" smtClean="0"/>
              <a:t>channels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the </a:t>
            </a:r>
            <a:r>
              <a:rPr lang="it-IT" dirty="0" err="1" smtClean="0"/>
              <a:t>reports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796136" y="5157192"/>
            <a:ext cx="29523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err="1" smtClean="0"/>
              <a:t>Prohibition</a:t>
            </a:r>
            <a:r>
              <a:rPr lang="it-IT" u="sng" dirty="0" smtClean="0"/>
              <a:t> </a:t>
            </a:r>
            <a:r>
              <a:rPr lang="it-IT" u="sng" dirty="0" err="1" smtClean="0"/>
              <a:t>of</a:t>
            </a:r>
            <a:r>
              <a:rPr lang="it-IT" u="sng" dirty="0" smtClean="0"/>
              <a:t> </a:t>
            </a:r>
            <a:r>
              <a:rPr lang="it-IT" u="sng" dirty="0" err="1" smtClean="0"/>
              <a:t>retaliations</a:t>
            </a:r>
            <a:r>
              <a:rPr lang="it-IT" u="sng" dirty="0" smtClean="0"/>
              <a:t> </a:t>
            </a:r>
            <a:endParaRPr lang="it-IT" u="sng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796136" y="5733256"/>
            <a:ext cx="29523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err="1" smtClean="0"/>
              <a:t>Liability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people </a:t>
            </a:r>
            <a:r>
              <a:rPr lang="it-IT" dirty="0" err="1" smtClean="0"/>
              <a:t>violating</a:t>
            </a:r>
            <a:r>
              <a:rPr lang="it-IT" dirty="0" smtClean="0"/>
              <a:t> </a:t>
            </a:r>
            <a:r>
              <a:rPr lang="it-IT" dirty="0" err="1" smtClean="0"/>
              <a:t>protection</a:t>
            </a:r>
            <a:r>
              <a:rPr lang="it-IT" dirty="0" smtClean="0"/>
              <a:t> </a:t>
            </a:r>
            <a:r>
              <a:rPr lang="it-IT" dirty="0" err="1" smtClean="0"/>
              <a:t>measures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whistleblower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La tutela del </a:t>
            </a:r>
            <a:r>
              <a:rPr lang="it-IT" b="1" i="1" dirty="0" err="1" smtClean="0"/>
              <a:t>whistleblower</a:t>
            </a:r>
            <a:r>
              <a:rPr lang="it-IT" b="1" dirty="0" smtClean="0"/>
              <a:t> nel riformato art. 6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whistleblower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protection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in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reformed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Article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708920"/>
            <a:ext cx="6345237" cy="3714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6804248" y="3356992"/>
            <a:ext cx="2160240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err="1" smtClean="0"/>
              <a:t>Prohibition</a:t>
            </a:r>
            <a:r>
              <a:rPr lang="it-IT" u="sng" dirty="0" smtClean="0"/>
              <a:t> </a:t>
            </a:r>
            <a:r>
              <a:rPr lang="it-IT" u="sng" dirty="0" err="1" smtClean="0"/>
              <a:t>of</a:t>
            </a:r>
            <a:r>
              <a:rPr lang="it-IT" u="sng" dirty="0" smtClean="0"/>
              <a:t> </a:t>
            </a:r>
            <a:r>
              <a:rPr lang="it-IT" u="sng" dirty="0" err="1" smtClean="0"/>
              <a:t>discriminatory</a:t>
            </a:r>
            <a:r>
              <a:rPr lang="it-IT" u="sng" dirty="0" smtClean="0"/>
              <a:t> </a:t>
            </a:r>
            <a:r>
              <a:rPr lang="it-IT" u="sng" dirty="0" err="1" smtClean="0"/>
              <a:t>measures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the </a:t>
            </a:r>
            <a:r>
              <a:rPr lang="it-IT" dirty="0" err="1" smtClean="0"/>
              <a:t>whistleblower</a:t>
            </a:r>
            <a:r>
              <a:rPr lang="it-IT" dirty="0" smtClean="0"/>
              <a:t>, </a:t>
            </a:r>
            <a:r>
              <a:rPr lang="it-IT" u="sng" dirty="0" err="1" smtClean="0"/>
              <a:t>including</a:t>
            </a:r>
            <a:r>
              <a:rPr lang="it-IT" u="sng" dirty="0" smtClean="0"/>
              <a:t> the </a:t>
            </a:r>
            <a:r>
              <a:rPr lang="it-IT" u="sng" dirty="0" err="1" smtClean="0"/>
              <a:t>dismissal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Esclusione della responsabilità dell’ente</a:t>
            </a:r>
            <a:endParaRPr lang="it-IT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2896"/>
            <a:ext cx="4248472" cy="26852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866646"/>
            <a:ext cx="4135934" cy="29913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Caratteristiche del modello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5325641" cy="290056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0956" y="5085184"/>
            <a:ext cx="5574333" cy="17728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Caratteristiche del modello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08920"/>
            <a:ext cx="6326187" cy="14668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941168"/>
            <a:ext cx="6307137" cy="914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Definizione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Notion</a:t>
            </a:r>
            <a:endParaRPr lang="it-IT" sz="1400" dirty="0" smtClean="0"/>
          </a:p>
          <a:p>
            <a:pPr algn="just">
              <a:buNone/>
            </a:pPr>
            <a:endParaRPr lang="it-IT" dirty="0" smtClean="0"/>
          </a:p>
          <a:p>
            <a:pPr algn="just">
              <a:buNone/>
            </a:pPr>
            <a:r>
              <a:rPr lang="it-IT" dirty="0" smtClean="0"/>
              <a:t>	Il </a:t>
            </a:r>
            <a:r>
              <a:rPr lang="it-IT" b="1" dirty="0" smtClean="0"/>
              <a:t>MOG</a:t>
            </a:r>
            <a:r>
              <a:rPr lang="it-IT" dirty="0" smtClean="0"/>
              <a:t> (modello di organizzazione, gestione e controllo) è lo </a:t>
            </a:r>
            <a:r>
              <a:rPr lang="it-IT" u="sng" dirty="0" smtClean="0"/>
              <a:t>strumento organizzativo</a:t>
            </a:r>
            <a:r>
              <a:rPr lang="it-IT" dirty="0" smtClean="0"/>
              <a:t> di cui l’ente si dota per </a:t>
            </a:r>
            <a:r>
              <a:rPr lang="it-IT" u="sng" dirty="0" smtClean="0"/>
              <a:t>prevenire, valutare e gestire il rischio di violazioni penali</a:t>
            </a:r>
            <a:r>
              <a:rPr lang="it-IT" dirty="0" smtClean="0"/>
              <a:t> nell’ambito della propria </a:t>
            </a:r>
            <a:r>
              <a:rPr lang="it-IT" u="sng" dirty="0" smtClean="0"/>
              <a:t>attività</a:t>
            </a:r>
            <a:r>
              <a:rPr lang="it-IT" dirty="0" smtClean="0"/>
              <a:t>.</a:t>
            </a:r>
            <a:endParaRPr lang="it-IT" dirty="0" smtClean="0"/>
          </a:p>
          <a:p>
            <a:pPr algn="just">
              <a:buNone/>
            </a:pPr>
            <a:endParaRPr lang="it-IT" sz="1400" b="1" dirty="0" smtClean="0"/>
          </a:p>
          <a:p>
            <a:pPr algn="just">
              <a:buNone/>
            </a:pPr>
            <a:r>
              <a:rPr lang="it-IT" sz="1400" b="1" dirty="0" smtClean="0"/>
              <a:t>	</a:t>
            </a:r>
            <a:r>
              <a:rPr lang="it-IT" sz="1400" i="1" dirty="0" smtClean="0"/>
              <a:t>(The </a:t>
            </a:r>
            <a:r>
              <a:rPr lang="it-IT" sz="1400" b="1" i="1" dirty="0" smtClean="0"/>
              <a:t>OMM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Organizational</a:t>
            </a:r>
            <a:r>
              <a:rPr lang="it-IT" sz="1400" i="1" dirty="0" smtClean="0"/>
              <a:t> and Management </a:t>
            </a:r>
            <a:r>
              <a:rPr lang="it-IT" sz="1400" i="1" dirty="0" err="1" smtClean="0"/>
              <a:t>Model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organizational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tool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adopted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assess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manage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risk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criminal </a:t>
            </a:r>
            <a:r>
              <a:rPr lang="it-IT" sz="1400" i="1" dirty="0" err="1" smtClean="0"/>
              <a:t>violation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within</a:t>
            </a:r>
            <a:r>
              <a:rPr lang="it-IT" sz="1400" i="1" dirty="0" smtClean="0"/>
              <a:t> the scope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)</a:t>
            </a:r>
            <a:endParaRPr lang="it-IT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686</TotalTime>
  <Words>789</Words>
  <Application>Microsoft Office PowerPoint</Application>
  <PresentationFormat>Presentazione su schermo (4:3)</PresentationFormat>
  <Paragraphs>96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6" baseType="lpstr">
      <vt:lpstr>Tramonto</vt:lpstr>
      <vt:lpstr>Il modello di organizzazione, gestione e controllo</vt:lpstr>
      <vt:lpstr>La prevenzione dei rischi</vt:lpstr>
      <vt:lpstr>La valutazione dei rischi</vt:lpstr>
      <vt:lpstr>La valutazione dei rischi</vt:lpstr>
      <vt:lpstr>La valutazione dei rischi</vt:lpstr>
      <vt:lpstr>Sistema integrato di gestione dei rischi</vt:lpstr>
      <vt:lpstr>Sistema integrato di gestione dei rischi</vt:lpstr>
      <vt:lpstr>Modalità operative</vt:lpstr>
      <vt:lpstr>Whistleblowing</vt:lpstr>
      <vt:lpstr>La tutela del whistleblower nel riformato art. 6</vt:lpstr>
      <vt:lpstr>La tutela del whistleblower nel riformato art. 6</vt:lpstr>
      <vt:lpstr>Esclusione della responsabilità dell’ente</vt:lpstr>
      <vt:lpstr>Caratteristiche del modello</vt:lpstr>
      <vt:lpstr>Caratteristiche del modello</vt:lpstr>
      <vt:lpstr>Definizione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113</cp:revision>
  <dcterms:created xsi:type="dcterms:W3CDTF">2023-02-26T14:53:05Z</dcterms:created>
  <dcterms:modified xsi:type="dcterms:W3CDTF">2023-03-10T12:08:08Z</dcterms:modified>
</cp:coreProperties>
</file>