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62" r:id="rId4"/>
    <p:sldId id="263" r:id="rId5"/>
    <p:sldId id="264" r:id="rId6"/>
    <p:sldId id="265" r:id="rId7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16/04/2024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Meccanismo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estintivo</a:t>
            </a:r>
            <a:r>
              <a:rPr lang="en-US" dirty="0" smtClean="0">
                <a:solidFill>
                  <a:srgbClr val="002060"/>
                </a:solidFill>
              </a:rPr>
              <a:t> e 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err="1" smtClean="0">
                <a:solidFill>
                  <a:srgbClr val="002060"/>
                </a:solidFill>
              </a:rPr>
              <a:t>accertamento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penale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:a16="http://schemas.microsoft.com/office/drawing/2014/main" xmlns="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:a16="http://schemas.microsoft.com/office/drawing/2014/main" xmlns="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:a16="http://schemas.microsoft.com/office/drawing/2014/main" xmlns="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40416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Giovedì </a:t>
            </a:r>
            <a:r>
              <a:rPr lang="it-IT" dirty="0" smtClean="0"/>
              <a:t>18 </a:t>
            </a:r>
            <a:r>
              <a:rPr lang="it-IT" dirty="0" smtClean="0"/>
              <a:t>aprile 2024, ore 18.00 – 20.00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="" xmlns:a16="http://schemas.microsoft.com/office/drawing/2014/main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smtClean="0">
                <a:solidFill>
                  <a:schemeClr val="tx2"/>
                </a:solidFill>
              </a:rPr>
              <a:t>15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Meccanismo estintivo e accertamento penale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L’adempimento</a:t>
            </a:r>
            <a:r>
              <a:rPr lang="en-US" sz="3600" b="1" dirty="0" smtClean="0">
                <a:solidFill>
                  <a:schemeClr val="tx2"/>
                </a:solidFill>
              </a:rPr>
              <a:t>: </a:t>
            </a:r>
            <a:r>
              <a:rPr lang="en-US" sz="3600" b="1" dirty="0" err="1" smtClean="0">
                <a:solidFill>
                  <a:schemeClr val="tx2"/>
                </a:solidFill>
              </a:rPr>
              <a:t>condizione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di</a:t>
            </a:r>
            <a:r>
              <a:rPr lang="en-US" sz="3600" b="1" dirty="0" smtClean="0">
                <a:solidFill>
                  <a:schemeClr val="tx2"/>
                </a:solidFill>
              </a:rPr>
              <a:t> (non) </a:t>
            </a:r>
            <a:r>
              <a:rPr lang="en-US" sz="3600" b="1" dirty="0" err="1" smtClean="0">
                <a:solidFill>
                  <a:schemeClr val="tx2"/>
                </a:solidFill>
              </a:rPr>
              <a:t>procedibilità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78582" y="1196752"/>
            <a:ext cx="60486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Estinzione dei reati alimentari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dirty="0" smtClean="0"/>
              <a:t>(artt. 12-</a:t>
            </a:r>
            <a:r>
              <a:rPr lang="it-IT" i="1" dirty="0" smtClean="0"/>
              <a:t>ter</a:t>
            </a:r>
            <a:r>
              <a:rPr lang="it-IT" dirty="0" smtClean="0"/>
              <a:t> ss. l. 283/1962)</a:t>
            </a:r>
            <a:endParaRPr lang="it-IT" b="1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6743278" y="836712"/>
            <a:ext cx="446449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i="1" dirty="0" smtClean="0"/>
              <a:t>Stesso</a:t>
            </a:r>
            <a:r>
              <a:rPr lang="it-IT" dirty="0" smtClean="0"/>
              <a:t> meccanismo operante in materia </a:t>
            </a:r>
            <a:r>
              <a:rPr lang="it-IT" dirty="0" err="1" smtClean="0"/>
              <a:t>giuslavoristica</a:t>
            </a:r>
            <a:r>
              <a:rPr lang="it-IT" dirty="0" smtClean="0"/>
              <a:t> (artt. 20 ss. d.lgs. 758/1994)</a:t>
            </a:r>
            <a:endParaRPr lang="it-IT" i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6743278" y="1628800"/>
            <a:ext cx="446449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i="1" u="sng" dirty="0" smtClean="0"/>
              <a:t>Analogia</a:t>
            </a:r>
            <a:r>
              <a:rPr lang="it-IT" dirty="0" smtClean="0"/>
              <a:t> con gli strumenti previsti dagli artt. 12 e 17 d.lgs. 231/2001 (e il </a:t>
            </a:r>
            <a:r>
              <a:rPr lang="it-IT" b="1" dirty="0" smtClean="0"/>
              <a:t>risarcimento</a:t>
            </a:r>
            <a:r>
              <a:rPr lang="it-IT" dirty="0" smtClean="0"/>
              <a:t>???)</a:t>
            </a:r>
            <a:endParaRPr lang="it-IT" i="1" dirty="0"/>
          </a:p>
        </p:txBody>
      </p:sp>
      <p:sp>
        <p:nvSpPr>
          <p:cNvPr id="10" name="Parentesi graffa aperta 9"/>
          <p:cNvSpPr/>
          <p:nvPr/>
        </p:nvSpPr>
        <p:spPr>
          <a:xfrm>
            <a:off x="6527254" y="1124744"/>
            <a:ext cx="216024" cy="7920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2" name="Connettore 2 11"/>
          <p:cNvCxnSpPr/>
          <p:nvPr/>
        </p:nvCxnSpPr>
        <p:spPr>
          <a:xfrm>
            <a:off x="7391350" y="1916832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6239222" y="2996952"/>
            <a:ext cx="5544616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Dubbi di compatibilità costituzionale</a:t>
            </a:r>
            <a:endParaRPr lang="it-IT" dirty="0" smtClean="0"/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art. 24, comma 2, e 111 Cost. – l’accertatore compie un </a:t>
            </a:r>
            <a:r>
              <a:rPr lang="it-IT" u="sng" dirty="0" smtClean="0"/>
              <a:t>atto di impulso</a:t>
            </a:r>
            <a:r>
              <a:rPr lang="it-IT" dirty="0" smtClean="0"/>
              <a:t> (estraneo al contraddittorio) e, sostanzialmente, pone il contravventore di fronte ad una scelta: aderire (ed evitare il processo) o andare avanti;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art. 27, comma 2, Cost. – </a:t>
            </a:r>
            <a:r>
              <a:rPr lang="it-IT" u="sng" dirty="0" smtClean="0"/>
              <a:t>presunzione di non colpevolezza</a:t>
            </a:r>
            <a:r>
              <a:rPr lang="it-IT" dirty="0" smtClean="0"/>
              <a:t> (il contravventore che aderisca si dichiara colpevole).</a:t>
            </a:r>
            <a:endParaRPr lang="it-IT" dirty="0"/>
          </a:p>
        </p:txBody>
      </p:sp>
      <p:cxnSp>
        <p:nvCxnSpPr>
          <p:cNvPr id="15" name="Connettore 2 14"/>
          <p:cNvCxnSpPr>
            <a:stCxn id="13" idx="1"/>
          </p:cNvCxnSpPr>
          <p:nvPr/>
        </p:nvCxnSpPr>
        <p:spPr>
          <a:xfrm flipH="1" flipV="1">
            <a:off x="5087094" y="3717033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262558" y="2996952"/>
            <a:ext cx="4824536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È come la </a:t>
            </a:r>
            <a:r>
              <a:rPr lang="it-IT" b="1" dirty="0" smtClean="0"/>
              <a:t>dichiarazione di apertura del procedimento amministrativo</a:t>
            </a:r>
            <a:r>
              <a:rPr lang="it-IT" dirty="0" smtClean="0"/>
              <a:t> (art. 7 l. 241/1990)???? Diversità quanto al livello di </a:t>
            </a:r>
            <a:r>
              <a:rPr lang="it-IT" u="sng" dirty="0" smtClean="0"/>
              <a:t>coinvolgimento dell’interessato</a:t>
            </a:r>
            <a:r>
              <a:rPr lang="it-IT" dirty="0" smtClean="0"/>
              <a:t>.</a:t>
            </a:r>
            <a:endParaRPr lang="it-IT" dirty="0"/>
          </a:p>
        </p:txBody>
      </p:sp>
      <p:sp>
        <p:nvSpPr>
          <p:cNvPr id="17" name="CasellaDiTesto 16"/>
          <p:cNvSpPr txBox="1"/>
          <p:nvPr/>
        </p:nvSpPr>
        <p:spPr>
          <a:xfrm>
            <a:off x="262558" y="4293096"/>
            <a:ext cx="4824536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L’adempimento è più simile ad una </a:t>
            </a:r>
            <a:r>
              <a:rPr lang="it-IT" b="1" dirty="0" smtClean="0"/>
              <a:t>condizione di procedibilità</a:t>
            </a:r>
            <a:r>
              <a:rPr lang="it-IT" dirty="0" smtClean="0"/>
              <a:t> (o, meglio, di </a:t>
            </a:r>
            <a:r>
              <a:rPr lang="it-IT" b="1" dirty="0" smtClean="0"/>
              <a:t>non procedibilità</a:t>
            </a:r>
            <a:r>
              <a:rPr lang="it-IT" dirty="0" smtClean="0"/>
              <a:t>), ammissibile se si adotta una lettura estensiva dell’art. 112 Cost. e si inserisce la prescrizione tra le possibili “reazioni” con cui l’ordinamento risponde al reato.</a:t>
            </a:r>
            <a:endParaRPr lang="it-IT" dirty="0"/>
          </a:p>
        </p:txBody>
      </p:sp>
      <p:cxnSp>
        <p:nvCxnSpPr>
          <p:cNvPr id="22" name="Connettore 1 21"/>
          <p:cNvCxnSpPr/>
          <p:nvPr/>
        </p:nvCxnSpPr>
        <p:spPr>
          <a:xfrm>
            <a:off x="6815286" y="4941168"/>
            <a:ext cx="0" cy="6480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ttore 2 25"/>
          <p:cNvCxnSpPr/>
          <p:nvPr/>
        </p:nvCxnSpPr>
        <p:spPr>
          <a:xfrm>
            <a:off x="6815286" y="5589240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asellaDiTesto 26"/>
          <p:cNvSpPr txBox="1"/>
          <p:nvPr/>
        </p:nvSpPr>
        <p:spPr>
          <a:xfrm>
            <a:off x="7535366" y="5445224"/>
            <a:ext cx="424847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Compatibilità </a:t>
            </a:r>
            <a:r>
              <a:rPr lang="it-IT" i="1" dirty="0" err="1" smtClean="0"/>
              <a:t>restorative</a:t>
            </a:r>
            <a:r>
              <a:rPr lang="it-IT" i="1" dirty="0" smtClean="0"/>
              <a:t> </a:t>
            </a:r>
            <a:r>
              <a:rPr lang="it-IT" i="1" dirty="0" err="1" smtClean="0"/>
              <a:t>justice</a:t>
            </a:r>
            <a:r>
              <a:rPr lang="it-IT" dirty="0" smtClean="0"/>
              <a:t> / presunzione di non colpevolezza.</a:t>
            </a:r>
            <a:endParaRPr lang="it-IT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Meccanismo estintivo e accertamento penale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Deroghe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alla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segretezza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delle</a:t>
            </a:r>
            <a:r>
              <a:rPr lang="en-US" sz="3600" b="1" dirty="0" smtClean="0">
                <a:solidFill>
                  <a:schemeClr val="tx2"/>
                </a:solidFill>
              </a:rPr>
              <a:t> </a:t>
            </a:r>
            <a:r>
              <a:rPr lang="en-US" sz="3600" b="1" dirty="0" err="1" smtClean="0">
                <a:solidFill>
                  <a:schemeClr val="tx2"/>
                </a:solidFill>
              </a:rPr>
              <a:t>indagini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06574" y="764704"/>
            <a:ext cx="3960440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Disciplina codicistica</a:t>
            </a:r>
          </a:p>
          <a:p>
            <a:pPr algn="just"/>
            <a:r>
              <a:rPr lang="it-IT" dirty="0" smtClean="0"/>
              <a:t>Le indagini sono segrete perché …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si vuole proteggere l’attività degli inquirenti da ingerenze esterne (dell’indagato, ma pure del pubblico: giornalisti, politica, terzi interessati …)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si vuole proteggere l’indagato dallo </a:t>
            </a:r>
            <a:r>
              <a:rPr lang="it-IT" i="1" dirty="0" err="1" smtClean="0"/>
              <a:t>strepitus</a:t>
            </a:r>
            <a:r>
              <a:rPr lang="it-IT" i="1" dirty="0" smtClean="0"/>
              <a:t> fori</a:t>
            </a:r>
            <a:r>
              <a:rPr lang="it-IT" dirty="0" smtClean="0"/>
              <a:t>.</a:t>
            </a:r>
            <a:endParaRPr lang="it-IT" dirty="0"/>
          </a:p>
        </p:txBody>
      </p:sp>
      <p:cxnSp>
        <p:nvCxnSpPr>
          <p:cNvPr id="9" name="Connettore 2 8"/>
          <p:cNvCxnSpPr>
            <a:stCxn id="7" idx="3"/>
          </p:cNvCxnSpPr>
          <p:nvPr/>
        </p:nvCxnSpPr>
        <p:spPr>
          <a:xfrm flipV="1">
            <a:off x="4367014" y="1916832"/>
            <a:ext cx="1728192" cy="20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sellaDiTesto 9"/>
          <p:cNvSpPr txBox="1"/>
          <p:nvPr/>
        </p:nvSpPr>
        <p:spPr>
          <a:xfrm>
            <a:off x="6095206" y="1340768"/>
            <a:ext cx="4536504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Con la prescrizione, gli </a:t>
            </a:r>
            <a:r>
              <a:rPr lang="it-IT" b="1" dirty="0" smtClean="0"/>
              <a:t>accertatori</a:t>
            </a:r>
            <a:r>
              <a:rPr lang="it-IT" dirty="0" smtClean="0"/>
              <a:t> informano l’indagato dell’indagine. Si tratta di contesti in cui </a:t>
            </a:r>
            <a:r>
              <a:rPr lang="it-IT" u="sng" dirty="0" smtClean="0"/>
              <a:t>non c’è pericolo di alterazione delle indagini</a:t>
            </a:r>
            <a:r>
              <a:rPr lang="it-IT" dirty="0" smtClean="0"/>
              <a:t> (presunzione di legge).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7817788" y="2636912"/>
            <a:ext cx="702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b="1" i="1" dirty="0" smtClean="0"/>
              <a:t>m</a:t>
            </a:r>
            <a:r>
              <a:rPr lang="it-IT" b="1" i="1" dirty="0" smtClean="0"/>
              <a:t>a …</a:t>
            </a:r>
            <a:endParaRPr lang="it-IT" b="1" i="1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6095206" y="3068960"/>
            <a:ext cx="4536504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Gli accertatori hanno l’obbligo di mostrare l’intero contenuto degli atti di indagine assieme alla prescrizione??? 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Le norme in materia </a:t>
            </a:r>
            <a:r>
              <a:rPr lang="it-IT" u="sng" dirty="0" smtClean="0"/>
              <a:t>nulla dicono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Potrebbe esserci l’esigenza di </a:t>
            </a:r>
            <a:r>
              <a:rPr lang="it-IT" u="sng" dirty="0" smtClean="0"/>
              <a:t>mantenere segreta una parte dell’indagine</a:t>
            </a:r>
            <a:r>
              <a:rPr lang="it-IT" dirty="0" smtClean="0"/>
              <a:t> nell’ipotesi di mancata regolarizzazione;</a:t>
            </a:r>
          </a:p>
          <a:p>
            <a:pPr algn="just"/>
            <a:r>
              <a:rPr lang="it-IT" dirty="0" smtClean="0"/>
              <a:t>Ne deriva una </a:t>
            </a:r>
            <a:r>
              <a:rPr lang="it-IT" b="1" dirty="0" smtClean="0"/>
              <a:t>risposta negativa</a:t>
            </a:r>
            <a:r>
              <a:rPr lang="it-IT" dirty="0" smtClean="0"/>
              <a:t>.</a:t>
            </a:r>
            <a:endParaRPr lang="it-IT" dirty="0"/>
          </a:p>
        </p:txBody>
      </p:sp>
      <p:cxnSp>
        <p:nvCxnSpPr>
          <p:cNvPr id="14" name="Connettore 2 13"/>
          <p:cNvCxnSpPr>
            <a:stCxn id="12" idx="1"/>
          </p:cNvCxnSpPr>
          <p:nvPr/>
        </p:nvCxnSpPr>
        <p:spPr>
          <a:xfrm flipH="1" flipV="1">
            <a:off x="4439022" y="4221088"/>
            <a:ext cx="1656184" cy="20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asellaDiTesto 14"/>
          <p:cNvSpPr txBox="1"/>
          <p:nvPr/>
        </p:nvSpPr>
        <p:spPr>
          <a:xfrm>
            <a:off x="406574" y="3501008"/>
            <a:ext cx="3960440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Caso: </a:t>
            </a:r>
            <a:r>
              <a:rPr lang="it-IT" dirty="0" smtClean="0"/>
              <a:t>l’imprenditore non regolarizza. Le indagini riprendono. Il pubblico ministero deve inviare l’avviso di conclusione delle indagini preliminari? </a:t>
            </a:r>
            <a:r>
              <a:rPr lang="it-IT" b="1" dirty="0" smtClean="0"/>
              <a:t>Sì, e solo in quel momento ha l’obbligo di </a:t>
            </a:r>
            <a:r>
              <a:rPr lang="it-IT" b="1" i="1" dirty="0" err="1" smtClean="0"/>
              <a:t>discovery</a:t>
            </a:r>
            <a:r>
              <a:rPr lang="it-IT" b="1" dirty="0" smtClean="0"/>
              <a:t> </a:t>
            </a:r>
            <a:r>
              <a:rPr lang="it-IT" dirty="0" smtClean="0"/>
              <a:t>(piena condivisione degli atti di indagine).</a:t>
            </a:r>
            <a:endParaRPr lang="it-IT" b="1" dirty="0"/>
          </a:p>
        </p:txBody>
      </p:sp>
      <p:sp>
        <p:nvSpPr>
          <p:cNvPr id="16" name="CasellaDiTesto 15"/>
          <p:cNvSpPr txBox="1"/>
          <p:nvPr/>
        </p:nvSpPr>
        <p:spPr>
          <a:xfrm>
            <a:off x="262558" y="5661248"/>
            <a:ext cx="1173730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In definitiva,</a:t>
            </a:r>
            <a:r>
              <a:rPr lang="it-IT" dirty="0" smtClean="0"/>
              <a:t> con la prescrizione cade il segreto </a:t>
            </a:r>
            <a:r>
              <a:rPr lang="it-IT" i="1" dirty="0" smtClean="0"/>
              <a:t>sull’esistenza dell’indagine</a:t>
            </a:r>
            <a:r>
              <a:rPr lang="it-IT" dirty="0" smtClean="0"/>
              <a:t> </a:t>
            </a:r>
            <a:r>
              <a:rPr lang="it-IT" dirty="0" smtClean="0"/>
              <a:t>e non obbligatoriamente su tutti i suoi contenuti.</a:t>
            </a:r>
            <a:endParaRPr lang="it-IT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 txBox="1">
            <a:spLocks/>
          </p:cNvSpPr>
          <p:nvPr/>
        </p:nvSpPr>
        <p:spPr>
          <a:xfrm>
            <a:off x="87603" y="2121"/>
            <a:ext cx="11703151" cy="749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Rapporti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tra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gli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accertatori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 </a:t>
            </a:r>
            <a:r>
              <a:rPr kumimoji="0" lang="en-US" sz="3600" b="1" i="0" u="none" strike="noStrike" kern="120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il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pubblico</a:t>
            </a:r>
            <a:r>
              <a:rPr kumimoji="0" lang="en-US" sz="36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ministero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Meccanismo estintivo e accertamento penale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334566" y="836712"/>
            <a:ext cx="1166529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Gli accertatori agiscono come soggetti di </a:t>
            </a:r>
            <a:r>
              <a:rPr lang="it-IT" b="1" dirty="0" smtClean="0"/>
              <a:t>polizia giudiziaria</a:t>
            </a:r>
            <a:r>
              <a:rPr lang="it-IT" dirty="0" smtClean="0"/>
              <a:t>; devono, quindi, rapportarsi al pubblico ministero. Presa notizia del reato, debbono comunicargliela. </a:t>
            </a:r>
          </a:p>
          <a:p>
            <a:pPr algn="just"/>
            <a:r>
              <a:rPr lang="it-IT" dirty="0" smtClean="0"/>
              <a:t>Il pubblico ministero ha varie possibilità.</a:t>
            </a:r>
            <a:endParaRPr lang="it-IT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2276872"/>
            <a:ext cx="4608512" cy="147732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1.-</a:t>
            </a:r>
            <a:r>
              <a:rPr lang="it-IT" dirty="0" smtClean="0"/>
              <a:t> Condivide la scelta degli accertatori: ritiene, cioè: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che il fatto abbia </a:t>
            </a:r>
            <a:r>
              <a:rPr lang="it-IT" b="1" dirty="0" smtClean="0"/>
              <a:t>rilievo penale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che possa essere attivato il </a:t>
            </a:r>
            <a:r>
              <a:rPr lang="it-IT" b="1" dirty="0" smtClean="0"/>
              <a:t>meccanismo di estinzione</a:t>
            </a:r>
            <a:r>
              <a:rPr lang="it-IT" dirty="0" smtClean="0"/>
              <a:t> per condotte </a:t>
            </a:r>
            <a:r>
              <a:rPr lang="it-IT" dirty="0" err="1" smtClean="0"/>
              <a:t>riparatorie</a:t>
            </a:r>
            <a:r>
              <a:rPr lang="it-IT" dirty="0" smtClean="0"/>
              <a:t>. </a:t>
            </a:r>
            <a:endParaRPr lang="it-IT" b="1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006974" y="4797152"/>
            <a:ext cx="460851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2</a:t>
            </a:r>
            <a:r>
              <a:rPr lang="it-IT" b="1" dirty="0" smtClean="0"/>
              <a:t>.-</a:t>
            </a:r>
            <a:r>
              <a:rPr lang="it-IT" dirty="0" smtClean="0"/>
              <a:t> Diversamente dagli accertatori, </a:t>
            </a:r>
            <a:r>
              <a:rPr lang="it-IT" b="1" dirty="0" smtClean="0"/>
              <a:t>non</a:t>
            </a:r>
            <a:r>
              <a:rPr lang="it-IT" dirty="0" smtClean="0"/>
              <a:t> ritiene che il fatto abbia </a:t>
            </a:r>
            <a:r>
              <a:rPr lang="it-IT" b="1" dirty="0" smtClean="0"/>
              <a:t>rilievo penale</a:t>
            </a:r>
            <a:r>
              <a:rPr lang="it-IT" dirty="0" smtClean="0"/>
              <a:t>.</a:t>
            </a:r>
            <a:endParaRPr lang="it-IT" b="1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7319342" y="2276872"/>
            <a:ext cx="4608512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3.-</a:t>
            </a:r>
            <a:r>
              <a:rPr lang="it-IT" dirty="0" smtClean="0"/>
              <a:t> Come gli accertatori ritiene che il fatto abbia rilievo penale, ma </a:t>
            </a:r>
            <a:r>
              <a:rPr lang="it-IT" b="1" dirty="0" smtClean="0"/>
              <a:t>non che possa essere attivato il meccanismo di estinzione</a:t>
            </a:r>
            <a:r>
              <a:rPr lang="it-IT" dirty="0" smtClean="0"/>
              <a:t> per condotte </a:t>
            </a:r>
            <a:r>
              <a:rPr lang="it-IT" dirty="0" err="1" smtClean="0"/>
              <a:t>riparatorie</a:t>
            </a:r>
            <a:r>
              <a:rPr lang="it-IT" dirty="0" smtClean="0"/>
              <a:t>. </a:t>
            </a:r>
            <a:endParaRPr lang="it-IT" b="1" dirty="0"/>
          </a:p>
        </p:txBody>
      </p:sp>
      <p:cxnSp>
        <p:nvCxnSpPr>
          <p:cNvPr id="12" name="Connettore 2 11"/>
          <p:cNvCxnSpPr>
            <a:stCxn id="7" idx="2"/>
            <a:endCxn id="8" idx="0"/>
          </p:cNvCxnSpPr>
          <p:nvPr/>
        </p:nvCxnSpPr>
        <p:spPr>
          <a:xfrm flipH="1">
            <a:off x="2566814" y="1760042"/>
            <a:ext cx="3600400" cy="5168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>
            <a:stCxn id="7" idx="2"/>
            <a:endCxn id="10" idx="0"/>
          </p:cNvCxnSpPr>
          <p:nvPr/>
        </p:nvCxnSpPr>
        <p:spPr>
          <a:xfrm>
            <a:off x="6167214" y="1760042"/>
            <a:ext cx="3456384" cy="5168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ttore 2 19"/>
          <p:cNvCxnSpPr>
            <a:stCxn id="7" idx="2"/>
            <a:endCxn id="9" idx="0"/>
          </p:cNvCxnSpPr>
          <p:nvPr/>
        </p:nvCxnSpPr>
        <p:spPr>
          <a:xfrm>
            <a:off x="6167214" y="1760042"/>
            <a:ext cx="0" cy="30371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sellaDiTesto 20"/>
          <p:cNvSpPr txBox="1"/>
          <p:nvPr/>
        </p:nvSpPr>
        <p:spPr>
          <a:xfrm>
            <a:off x="4006974" y="5589240"/>
            <a:ext cx="460851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i="1" dirty="0" smtClean="0"/>
              <a:t>Procedimento di archiviazione</a:t>
            </a:r>
            <a:endParaRPr lang="it-IT" i="1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7319342" y="3573016"/>
            <a:ext cx="4608512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i="1" dirty="0" smtClean="0"/>
              <a:t>Iscrizione del fatto con un </a:t>
            </a:r>
            <a:r>
              <a:rPr lang="it-IT" dirty="0" err="1" smtClean="0"/>
              <a:t>nomen</a:t>
            </a:r>
            <a:r>
              <a:rPr lang="it-IT" dirty="0" smtClean="0"/>
              <a:t> </a:t>
            </a:r>
            <a:r>
              <a:rPr lang="it-IT" dirty="0" err="1" smtClean="0"/>
              <a:t>juris</a:t>
            </a:r>
            <a:r>
              <a:rPr lang="it-IT" i="1" dirty="0" smtClean="0"/>
              <a:t> diverso per cui non è possibile il meccanismo estintivo</a:t>
            </a:r>
            <a:r>
              <a:rPr lang="it-IT" dirty="0" smtClean="0"/>
              <a:t> (è dovuta una comunicazione all’indagato?)</a:t>
            </a:r>
            <a:endParaRPr lang="it-IT" i="1" dirty="0"/>
          </a:p>
        </p:txBody>
      </p:sp>
      <p:sp>
        <p:nvSpPr>
          <p:cNvPr id="24" name="CasellaDiTesto 23"/>
          <p:cNvSpPr txBox="1"/>
          <p:nvPr/>
        </p:nvSpPr>
        <p:spPr>
          <a:xfrm>
            <a:off x="262558" y="3861048"/>
            <a:ext cx="460851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i="1" dirty="0" smtClean="0"/>
              <a:t>Il meccanismo estintivo trova piena applicazione</a:t>
            </a:r>
            <a:endParaRPr lang="it-IT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L’estinzione di alcuni reati per condotte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riparatorie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 txBox="1">
            <a:spLocks/>
          </p:cNvSpPr>
          <p:nvPr/>
        </p:nvSpPr>
        <p:spPr>
          <a:xfrm>
            <a:off x="87603" y="2121"/>
            <a:ext cx="11703151" cy="749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Ancora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sulle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notitiae</a:t>
            </a:r>
            <a:r>
              <a:rPr kumimoji="0" lang="en-US" sz="3600" b="1" i="1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non </a:t>
            </a:r>
            <a:r>
              <a:rPr kumimoji="0" lang="en-US" sz="3600" b="1" u="none" strike="noStrike" kern="120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pervenute</a:t>
            </a:r>
            <a:r>
              <a:rPr kumimoji="0" lang="en-US" sz="3600" b="1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US" sz="3600" b="1" u="none" strike="noStrike" kern="120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dall’accertatore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34566" y="908720"/>
            <a:ext cx="273630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Pubblico ministero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8543478" y="908720"/>
            <a:ext cx="273630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Polizia giudiziaria</a:t>
            </a:r>
          </a:p>
        </p:txBody>
      </p:sp>
      <p:cxnSp>
        <p:nvCxnSpPr>
          <p:cNvPr id="12" name="Connettore 2 11"/>
          <p:cNvCxnSpPr>
            <a:stCxn id="7" idx="3"/>
            <a:endCxn id="8" idx="1"/>
          </p:cNvCxnSpPr>
          <p:nvPr/>
        </p:nvCxnSpPr>
        <p:spPr>
          <a:xfrm>
            <a:off x="3070870" y="1093386"/>
            <a:ext cx="547260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asellaDiTesto 12"/>
          <p:cNvSpPr txBox="1"/>
          <p:nvPr/>
        </p:nvSpPr>
        <p:spPr>
          <a:xfrm>
            <a:off x="3142878" y="764704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Il PM comunica la notizia alla PG perché avvii il meccanismo estintivo</a:t>
            </a:r>
            <a:endParaRPr lang="it-IT" sz="1400" dirty="0"/>
          </a:p>
        </p:txBody>
      </p:sp>
      <p:cxnSp>
        <p:nvCxnSpPr>
          <p:cNvPr id="15" name="Connettore 2 14"/>
          <p:cNvCxnSpPr/>
          <p:nvPr/>
        </p:nvCxnSpPr>
        <p:spPr>
          <a:xfrm flipH="1">
            <a:off x="3070870" y="1268760"/>
            <a:ext cx="547260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asellaDiTesto 15"/>
          <p:cNvSpPr txBox="1"/>
          <p:nvPr/>
        </p:nvSpPr>
        <p:spPr>
          <a:xfrm>
            <a:off x="3214886" y="1268760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La PG, </a:t>
            </a:r>
            <a:r>
              <a:rPr lang="it-IT" sz="1400" b="1" u="sng" dirty="0" smtClean="0"/>
              <a:t>entro 60 giorni</a:t>
            </a:r>
            <a:r>
              <a:rPr lang="it-IT" sz="1400" dirty="0" smtClean="0"/>
              <a:t>, comunica al PM l’attività svolta, compresa la comunicazione della prescrizione all’indagato.</a:t>
            </a:r>
          </a:p>
        </p:txBody>
      </p:sp>
      <p:cxnSp>
        <p:nvCxnSpPr>
          <p:cNvPr id="18" name="Connettore 2 17"/>
          <p:cNvCxnSpPr/>
          <p:nvPr/>
        </p:nvCxnSpPr>
        <p:spPr>
          <a:xfrm>
            <a:off x="4295006" y="1484784"/>
            <a:ext cx="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/>
          <p:cNvSpPr txBox="1"/>
          <p:nvPr/>
        </p:nvSpPr>
        <p:spPr>
          <a:xfrm>
            <a:off x="3286894" y="1844824"/>
            <a:ext cx="52565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Ragionevole durata (corollario del giusto processo)</a:t>
            </a:r>
          </a:p>
        </p:txBody>
      </p:sp>
      <p:cxnSp>
        <p:nvCxnSpPr>
          <p:cNvPr id="21" name="Connettore 1 20"/>
          <p:cNvCxnSpPr/>
          <p:nvPr/>
        </p:nvCxnSpPr>
        <p:spPr>
          <a:xfrm>
            <a:off x="0" y="2564904"/>
            <a:ext cx="12190413" cy="0"/>
          </a:xfrm>
          <a:prstGeom prst="line">
            <a:avLst/>
          </a:prstGeom>
          <a:ln w="254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asellaDiTesto 21"/>
          <p:cNvSpPr txBox="1"/>
          <p:nvPr/>
        </p:nvSpPr>
        <p:spPr>
          <a:xfrm>
            <a:off x="262558" y="2708920"/>
            <a:ext cx="11521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i="1" dirty="0" smtClean="0"/>
              <a:t>E se la comunicazione tarda?????</a:t>
            </a:r>
            <a:endParaRPr lang="it-IT" b="1" i="1" dirty="0"/>
          </a:p>
        </p:txBody>
      </p:sp>
      <p:sp>
        <p:nvSpPr>
          <p:cNvPr id="23" name="CasellaDiTesto 22"/>
          <p:cNvSpPr txBox="1"/>
          <p:nvPr/>
        </p:nvSpPr>
        <p:spPr>
          <a:xfrm>
            <a:off x="406574" y="4077072"/>
            <a:ext cx="27363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Il ritardo può essere legato a </a:t>
            </a:r>
            <a:r>
              <a:rPr lang="it-IT" b="1" dirty="0" smtClean="0"/>
              <a:t>varie ragioni </a:t>
            </a:r>
            <a:r>
              <a:rPr lang="it-IT" dirty="0" smtClean="0"/>
              <a:t>…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3646934" y="3212976"/>
            <a:ext cx="273630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La PG </a:t>
            </a:r>
            <a:r>
              <a:rPr lang="it-IT" b="1" dirty="0" smtClean="0"/>
              <a:t>non si è attivata 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3646934" y="4077072"/>
            <a:ext cx="2736304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La PG e il PM </a:t>
            </a:r>
            <a:r>
              <a:rPr lang="it-IT" b="1" dirty="0" smtClean="0"/>
              <a:t>non comunicano bene</a:t>
            </a:r>
          </a:p>
        </p:txBody>
      </p:sp>
      <p:sp>
        <p:nvSpPr>
          <p:cNvPr id="26" name="CasellaDiTesto 25"/>
          <p:cNvSpPr txBox="1"/>
          <p:nvPr/>
        </p:nvSpPr>
        <p:spPr>
          <a:xfrm>
            <a:off x="3646934" y="5157192"/>
            <a:ext cx="2736304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Ci sono </a:t>
            </a:r>
            <a:r>
              <a:rPr lang="it-IT" b="1" dirty="0" smtClean="0"/>
              <a:t>esigenze di approfondimento</a:t>
            </a:r>
            <a:r>
              <a:rPr lang="it-IT" dirty="0" smtClean="0"/>
              <a:t> dell’indagine</a:t>
            </a:r>
          </a:p>
        </p:txBody>
      </p:sp>
      <p:cxnSp>
        <p:nvCxnSpPr>
          <p:cNvPr id="28" name="Connettore 2 27"/>
          <p:cNvCxnSpPr>
            <a:stCxn id="23" idx="3"/>
            <a:endCxn id="24" idx="1"/>
          </p:cNvCxnSpPr>
          <p:nvPr/>
        </p:nvCxnSpPr>
        <p:spPr>
          <a:xfrm flipV="1">
            <a:off x="3142878" y="3397642"/>
            <a:ext cx="504056" cy="10025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ttore 2 33"/>
          <p:cNvCxnSpPr>
            <a:stCxn id="23" idx="3"/>
            <a:endCxn id="25" idx="1"/>
          </p:cNvCxnSpPr>
          <p:nvPr/>
        </p:nvCxnSpPr>
        <p:spPr>
          <a:xfrm>
            <a:off x="3142878" y="4400238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ttore 2 35"/>
          <p:cNvCxnSpPr>
            <a:endCxn id="26" idx="1"/>
          </p:cNvCxnSpPr>
          <p:nvPr/>
        </p:nvCxnSpPr>
        <p:spPr>
          <a:xfrm>
            <a:off x="3142878" y="4437112"/>
            <a:ext cx="504056" cy="11817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asellaDiTesto 37"/>
          <p:cNvSpPr txBox="1"/>
          <p:nvPr/>
        </p:nvSpPr>
        <p:spPr>
          <a:xfrm>
            <a:off x="6599262" y="3068960"/>
            <a:ext cx="5256584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La mancata attivazione ha impedito all’indagato di rimediare al reato e di beneficiare degli effetti del meccanismo estintivo </a:t>
            </a:r>
            <a:r>
              <a:rPr lang="it-IT" sz="1400" dirty="0" smtClean="0">
                <a:sym typeface="Wingdings" pitchFamily="2" charset="2"/>
              </a:rPr>
              <a:t> </a:t>
            </a:r>
            <a:r>
              <a:rPr lang="it-IT" sz="1400" b="1" dirty="0" smtClean="0">
                <a:sym typeface="Wingdings" pitchFamily="2" charset="2"/>
              </a:rPr>
              <a:t>Nullità</a:t>
            </a:r>
            <a:r>
              <a:rPr lang="it-IT" sz="1400" dirty="0" smtClean="0">
                <a:sym typeface="Wingdings" pitchFamily="2" charset="2"/>
              </a:rPr>
              <a:t> degli atti successivi alla mancata attivazione della PG.</a:t>
            </a:r>
            <a:endParaRPr lang="it-IT" sz="1400" dirty="0" smtClean="0"/>
          </a:p>
        </p:txBody>
      </p:sp>
      <p:sp>
        <p:nvSpPr>
          <p:cNvPr id="39" name="CasellaDiTesto 38"/>
          <p:cNvSpPr txBox="1"/>
          <p:nvPr/>
        </p:nvSpPr>
        <p:spPr>
          <a:xfrm>
            <a:off x="6599262" y="4005064"/>
            <a:ext cx="5256584" cy="95410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La PG ha inviato correttamente la prescrizione all’indagato, ma non ha comunicato al PM di averlo fatto. </a:t>
            </a:r>
            <a:r>
              <a:rPr lang="it-IT" sz="1400" b="1" dirty="0" smtClean="0"/>
              <a:t>Non ci sono pericoli per l’esercizio del diritto di difesa</a:t>
            </a:r>
            <a:r>
              <a:rPr lang="it-IT" sz="1400" dirty="0" smtClean="0"/>
              <a:t>: l’indagato, infatti, può adempiere alla prescrizione.</a:t>
            </a:r>
          </a:p>
        </p:txBody>
      </p:sp>
      <p:sp>
        <p:nvSpPr>
          <p:cNvPr id="40" name="CasellaDiTesto 39"/>
          <p:cNvSpPr txBox="1"/>
          <p:nvPr/>
        </p:nvSpPr>
        <p:spPr>
          <a:xfrm>
            <a:off x="6599262" y="5373216"/>
            <a:ext cx="525658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400" dirty="0" smtClean="0"/>
              <a:t>Se ci sono esigenze di approfondimento, il meccanismo estintivo non opera e, quindi, </a:t>
            </a:r>
            <a:r>
              <a:rPr lang="it-IT" sz="1400" b="1" dirty="0" smtClean="0"/>
              <a:t>il procedimento riprende il proprio corso</a:t>
            </a:r>
            <a:r>
              <a:rPr lang="it-IT" sz="1400" dirty="0" smtClean="0"/>
              <a:t>.</a:t>
            </a:r>
          </a:p>
        </p:txBody>
      </p:sp>
      <p:cxnSp>
        <p:nvCxnSpPr>
          <p:cNvPr id="46" name="Connettore 1 45"/>
          <p:cNvCxnSpPr>
            <a:stCxn id="24" idx="3"/>
            <a:endCxn id="38" idx="1"/>
          </p:cNvCxnSpPr>
          <p:nvPr/>
        </p:nvCxnSpPr>
        <p:spPr>
          <a:xfrm>
            <a:off x="6383238" y="3397642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ttore 1 46"/>
          <p:cNvCxnSpPr/>
          <p:nvPr/>
        </p:nvCxnSpPr>
        <p:spPr>
          <a:xfrm>
            <a:off x="6383238" y="4437112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nettore 1 47"/>
          <p:cNvCxnSpPr/>
          <p:nvPr/>
        </p:nvCxnSpPr>
        <p:spPr>
          <a:xfrm>
            <a:off x="6383238" y="566124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>
            <a:extLst>
              <a:ext uri="{FF2B5EF4-FFF2-40B4-BE49-F238E27FC236}">
                <a16:creationId xmlns:a16="http://schemas.microsoft.com/office/drawing/2014/main" xmlns="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L’estinzione di alcuni reati per condotte </a:t>
            </a:r>
            <a:r>
              <a:rPr lang="it-IT" sz="1500" b="1" dirty="0" err="1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riparatorie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xmlns="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784C2CA7-DE91-4FC9-826F-218A18D433E4}"/>
              </a:ext>
            </a:extLst>
          </p:cNvPr>
          <p:cNvSpPr txBox="1">
            <a:spLocks/>
          </p:cNvSpPr>
          <p:nvPr/>
        </p:nvSpPr>
        <p:spPr>
          <a:xfrm>
            <a:off x="87603" y="2121"/>
            <a:ext cx="11703151" cy="7490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noProof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Ancora</a:t>
            </a:r>
            <a:r>
              <a:rPr lang="en-US" sz="3600" b="1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b="1" noProof="0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sul</a:t>
            </a:r>
            <a:r>
              <a:rPr lang="en-US" sz="3600" b="1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b="1" i="1" noProof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favor </a:t>
            </a:r>
            <a:r>
              <a:rPr lang="en-US" sz="36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per la </a:t>
            </a:r>
            <a:r>
              <a:rPr lang="en-US" sz="3600" b="1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regolarizzazione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406574" y="980728"/>
            <a:ext cx="4896544" cy="313932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Lavoro di pubblica utilità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Possibilità offerta al </a:t>
            </a:r>
            <a:r>
              <a:rPr lang="it-IT" i="1" dirty="0" smtClean="0"/>
              <a:t>“contravventore che, </a:t>
            </a:r>
            <a:r>
              <a:rPr lang="it-IT" i="1" u="sng" dirty="0" smtClean="0"/>
              <a:t>per le proprie condizioni economiche o patrimoniali</a:t>
            </a:r>
            <a:r>
              <a:rPr lang="it-IT" i="1" dirty="0" smtClean="0"/>
              <a:t>, sia impossibilitato a provvedere al pagamento della somma di denaro”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Quindi il reato si estingue se ricorre la duplice condizione dell’</a:t>
            </a:r>
            <a:r>
              <a:rPr lang="it-IT" u="sng" dirty="0" smtClean="0"/>
              <a:t>adempimento alla prescrizione</a:t>
            </a:r>
            <a:r>
              <a:rPr lang="it-IT" dirty="0" smtClean="0"/>
              <a:t> e del </a:t>
            </a:r>
            <a:r>
              <a:rPr lang="it-IT" u="sng" dirty="0" smtClean="0"/>
              <a:t>lavoro di pubblica utilità</a:t>
            </a:r>
            <a:r>
              <a:rPr lang="it-IT" dirty="0" smtClean="0"/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Si tratta di </a:t>
            </a:r>
            <a:r>
              <a:rPr lang="it-IT" u="sng" dirty="0" smtClean="0"/>
              <a:t>prestazioni non retribuite, di utilità sociali</a:t>
            </a:r>
            <a:r>
              <a:rPr lang="it-IT" dirty="0" smtClean="0"/>
              <a:t> (normalmente intese come pena sostitutiva – art. 20-</a:t>
            </a:r>
            <a:r>
              <a:rPr lang="it-IT" i="1" dirty="0" smtClean="0"/>
              <a:t>bis</a:t>
            </a:r>
            <a:r>
              <a:rPr lang="it-IT" dirty="0" smtClean="0"/>
              <a:t> c.p.)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6311230" y="2924944"/>
            <a:ext cx="4896544" cy="258532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/>
              <a:t>Adempimento imperfetto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Si tratta di adempimenti tardivi o parziali;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Non comporta l’estinzione del reato (cfr. la disciplina </a:t>
            </a:r>
            <a:r>
              <a:rPr lang="it-IT" dirty="0" err="1" smtClean="0"/>
              <a:t>giuslavoristica</a:t>
            </a:r>
            <a:r>
              <a:rPr lang="it-IT" dirty="0" smtClean="0"/>
              <a:t> – art. 24 d.lgs. 758/1994);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Il giudice può, però, </a:t>
            </a:r>
            <a:r>
              <a:rPr lang="it-IT" u="sng" dirty="0" smtClean="0"/>
              <a:t>tenerne conto per ammettere l’interessato all’oblazione, per l’applicazione delle attenuanti generiche, per il proscioglimento per tenuità del fatto o anche solo per contenere la pena nel minimo edittale</a:t>
            </a:r>
            <a:r>
              <a:rPr lang="it-IT" dirty="0" smtClean="0"/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2093</TotalTime>
  <Words>918</Words>
  <Application>Microsoft Office PowerPoint</Application>
  <PresentationFormat>Personalizzato</PresentationFormat>
  <Paragraphs>74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Meccanismo estintivo e  accertamento penale</vt:lpstr>
      <vt:lpstr>L’adempimento: condizione di (non) procedibilità</vt:lpstr>
      <vt:lpstr>Deroghe alla segretezza delle indagini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311</cp:revision>
  <dcterms:created xsi:type="dcterms:W3CDTF">2023-10-03T16:19:00Z</dcterms:created>
  <dcterms:modified xsi:type="dcterms:W3CDTF">2024-04-16T10:01:33Z</dcterms:modified>
</cp:coreProperties>
</file>