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2" r:id="rId5"/>
    <p:sldId id="259" r:id="rId6"/>
    <p:sldId id="260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03/04/2024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Il </a:t>
            </a:r>
            <a:r>
              <a:rPr lang="en-US" dirty="0" err="1" smtClean="0">
                <a:solidFill>
                  <a:srgbClr val="002060"/>
                </a:solidFill>
              </a:rPr>
              <a:t>processo</a:t>
            </a:r>
            <a:r>
              <a:rPr lang="en-US" dirty="0" smtClean="0">
                <a:solidFill>
                  <a:srgbClr val="002060"/>
                </a:solidFill>
              </a:rPr>
              <a:t> e le </a:t>
            </a:r>
            <a:r>
              <a:rPr lang="en-US" dirty="0" err="1" smtClean="0">
                <a:solidFill>
                  <a:srgbClr val="002060"/>
                </a:solidFill>
              </a:rPr>
              <a:t>impugnazioni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3924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4 </a:t>
            </a:r>
            <a:r>
              <a:rPr lang="it-IT" dirty="0" smtClean="0"/>
              <a:t>aprile 2024, ore </a:t>
            </a:r>
            <a:r>
              <a:rPr lang="it-IT" dirty="0" smtClean="0"/>
              <a:t>18.00 </a:t>
            </a:r>
            <a:r>
              <a:rPr lang="it-IT" dirty="0" smtClean="0"/>
              <a:t>– </a:t>
            </a:r>
            <a:r>
              <a:rPr lang="it-IT" dirty="0" smtClean="0"/>
              <a:t>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12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La </a:t>
            </a:r>
            <a:r>
              <a:rPr lang="en-US" sz="3600" b="1" dirty="0" err="1" smtClean="0">
                <a:solidFill>
                  <a:schemeClr val="tx2"/>
                </a:solidFill>
              </a:rPr>
              <a:t>struttura</a:t>
            </a:r>
            <a:r>
              <a:rPr lang="en-US" sz="3600" b="1" dirty="0" smtClean="0">
                <a:solidFill>
                  <a:schemeClr val="tx2"/>
                </a:solidFill>
              </a:rPr>
              <a:t> del </a:t>
            </a:r>
            <a:r>
              <a:rPr lang="en-US" sz="3600" b="1" dirty="0" err="1" smtClean="0">
                <a:solidFill>
                  <a:schemeClr val="tx2"/>
                </a:solidFill>
              </a:rPr>
              <a:t>processo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processo e le impugnazioni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334566" y="836712"/>
            <a:ext cx="1137726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… ma prima, qualche definizione … </a:t>
            </a:r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processo</a:t>
            </a:r>
            <a:r>
              <a:rPr lang="it-IT" dirty="0" smtClean="0"/>
              <a:t> è la fase dell’accertamento penale caratterizzata dalla contestuale presenza di due parti (l’accusa e la difesa) dinanzi ad un soggetto, terzo ed imparziale (giudice), che discutono attorno ad un oggetto comune (la regiudicanda); il </a:t>
            </a:r>
            <a:r>
              <a:rPr lang="it-IT" dirty="0" smtClean="0">
                <a:solidFill>
                  <a:srgbClr val="FF0000"/>
                </a:solidFill>
              </a:rPr>
              <a:t>contraddittorio</a:t>
            </a:r>
            <a:r>
              <a:rPr lang="it-IT" dirty="0" smtClean="0"/>
              <a:t>, ossia la dimensione dialogica del processo, è il metodo attraverso il quale il giudice arriva alla decisione ed è, allo stesso tempo, un diritto delle parti; le </a:t>
            </a:r>
            <a:r>
              <a:rPr lang="it-IT" dirty="0" smtClean="0">
                <a:solidFill>
                  <a:srgbClr val="FF0000"/>
                </a:solidFill>
              </a:rPr>
              <a:t>prove</a:t>
            </a:r>
            <a:r>
              <a:rPr lang="it-IT" dirty="0" smtClean="0"/>
              <a:t> sono entità acquisite nel contraddittorio, utili alla dimostrazione di uno o più fatti. </a:t>
            </a:r>
            <a:endParaRPr lang="it-IT" dirty="0" smtClean="0"/>
          </a:p>
        </p:txBody>
      </p:sp>
      <p:cxnSp>
        <p:nvCxnSpPr>
          <p:cNvPr id="14" name="Connettore 1 13"/>
          <p:cNvCxnSpPr/>
          <p:nvPr/>
        </p:nvCxnSpPr>
        <p:spPr>
          <a:xfrm>
            <a:off x="0" y="2996952"/>
            <a:ext cx="121904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>
            <a:off x="0" y="4365104"/>
            <a:ext cx="121904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1 21"/>
          <p:cNvCxnSpPr/>
          <p:nvPr/>
        </p:nvCxnSpPr>
        <p:spPr>
          <a:xfrm>
            <a:off x="1702718" y="2996952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1 23"/>
          <p:cNvCxnSpPr/>
          <p:nvPr/>
        </p:nvCxnSpPr>
        <p:spPr>
          <a:xfrm>
            <a:off x="4150990" y="2996952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/>
          <p:cNvSpPr txBox="1"/>
          <p:nvPr/>
        </p:nvSpPr>
        <p:spPr>
          <a:xfrm>
            <a:off x="190550" y="335699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/>
              <a:t>Attività preliminare</a:t>
            </a:r>
            <a:endParaRPr lang="it-IT" sz="1400" b="1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2206774" y="3356992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/>
              <a:t>Atti introduttivi</a:t>
            </a:r>
            <a:endParaRPr lang="it-IT" sz="1400" b="1" dirty="0"/>
          </a:p>
        </p:txBody>
      </p:sp>
      <p:sp>
        <p:nvSpPr>
          <p:cNvPr id="27" name="CasellaDiTesto 26"/>
          <p:cNvSpPr txBox="1"/>
          <p:nvPr/>
        </p:nvSpPr>
        <p:spPr>
          <a:xfrm>
            <a:off x="5879182" y="3356992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/>
              <a:t>Istruttoria</a:t>
            </a:r>
            <a:endParaRPr lang="it-IT" sz="1400" b="1" dirty="0"/>
          </a:p>
        </p:txBody>
      </p:sp>
      <p:cxnSp>
        <p:nvCxnSpPr>
          <p:cNvPr id="28" name="Connettore 1 27"/>
          <p:cNvCxnSpPr/>
          <p:nvPr/>
        </p:nvCxnSpPr>
        <p:spPr>
          <a:xfrm>
            <a:off x="8543478" y="2996952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9047534" y="3356992"/>
            <a:ext cx="14401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/>
              <a:t>Discussione (conclusioni delle parti)</a:t>
            </a:r>
            <a:endParaRPr lang="it-IT" sz="1400" b="1" dirty="0"/>
          </a:p>
        </p:txBody>
      </p:sp>
      <p:cxnSp>
        <p:nvCxnSpPr>
          <p:cNvPr id="30" name="Connettore 1 29"/>
          <p:cNvCxnSpPr/>
          <p:nvPr/>
        </p:nvCxnSpPr>
        <p:spPr>
          <a:xfrm>
            <a:off x="10847734" y="2996952"/>
            <a:ext cx="0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asellaDiTesto 31"/>
          <p:cNvSpPr txBox="1"/>
          <p:nvPr/>
        </p:nvSpPr>
        <p:spPr>
          <a:xfrm>
            <a:off x="10991750" y="3356992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smtClean="0"/>
              <a:t>Decisione</a:t>
            </a:r>
            <a:endParaRPr lang="it-IT" sz="1400" b="1" dirty="0"/>
          </a:p>
        </p:txBody>
      </p:sp>
      <p:cxnSp>
        <p:nvCxnSpPr>
          <p:cNvPr id="34" name="Connettore 2 33"/>
          <p:cNvCxnSpPr/>
          <p:nvPr/>
        </p:nvCxnSpPr>
        <p:spPr>
          <a:xfrm>
            <a:off x="766614" y="3861048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sellaDiTesto 34"/>
          <p:cNvSpPr txBox="1"/>
          <p:nvPr/>
        </p:nvSpPr>
        <p:spPr>
          <a:xfrm>
            <a:off x="190550" y="4581128"/>
            <a:ext cx="1656184" cy="16004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Atti compiuti </a:t>
            </a:r>
            <a:r>
              <a:rPr lang="it-IT" sz="1400" u="sng" dirty="0" smtClean="0"/>
              <a:t>prima dell’inizio del processo</a:t>
            </a:r>
            <a:r>
              <a:rPr lang="it-IT" sz="1400" dirty="0" smtClean="0"/>
              <a:t> per ragioni d’</a:t>
            </a:r>
            <a:r>
              <a:rPr lang="it-IT" sz="1400" b="1" dirty="0" smtClean="0"/>
              <a:t>urgenza</a:t>
            </a:r>
            <a:r>
              <a:rPr lang="it-IT" sz="1400" dirty="0" smtClean="0"/>
              <a:t> o di necessaria </a:t>
            </a:r>
            <a:r>
              <a:rPr lang="it-IT" sz="1400" b="1" dirty="0" smtClean="0"/>
              <a:t>anticipazione dei loro contenuti</a:t>
            </a:r>
            <a:r>
              <a:rPr lang="it-IT" sz="1400" dirty="0" smtClean="0"/>
              <a:t>.</a:t>
            </a:r>
            <a:endParaRPr lang="it-IT" sz="1400" dirty="0"/>
          </a:p>
        </p:txBody>
      </p:sp>
      <p:cxnSp>
        <p:nvCxnSpPr>
          <p:cNvPr id="38" name="Connettore 2 37"/>
          <p:cNvCxnSpPr/>
          <p:nvPr/>
        </p:nvCxnSpPr>
        <p:spPr>
          <a:xfrm>
            <a:off x="3142878" y="3645024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asellaDiTesto 39"/>
          <p:cNvSpPr txBox="1"/>
          <p:nvPr/>
        </p:nvSpPr>
        <p:spPr>
          <a:xfrm>
            <a:off x="2062758" y="4581128"/>
            <a:ext cx="1872208" cy="16004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Atti compiuti </a:t>
            </a:r>
            <a:r>
              <a:rPr lang="it-IT" sz="1400" u="sng" dirty="0" smtClean="0"/>
              <a:t>all’inizio del processo</a:t>
            </a:r>
            <a:r>
              <a:rPr lang="it-IT" sz="1400" dirty="0" smtClean="0"/>
              <a:t>, propedeutici alla </a:t>
            </a:r>
            <a:r>
              <a:rPr lang="it-IT" sz="1400" b="1" dirty="0" smtClean="0"/>
              <a:t>corretta organizzazione</a:t>
            </a:r>
            <a:r>
              <a:rPr lang="it-IT" sz="1400" dirty="0" smtClean="0"/>
              <a:t> dell’attività del giudice e delle parti.</a:t>
            </a:r>
            <a:endParaRPr lang="it-IT" sz="1400" dirty="0"/>
          </a:p>
        </p:txBody>
      </p:sp>
      <p:sp>
        <p:nvSpPr>
          <p:cNvPr id="41" name="CasellaDiTesto 40"/>
          <p:cNvSpPr txBox="1"/>
          <p:nvPr/>
        </p:nvSpPr>
        <p:spPr>
          <a:xfrm>
            <a:off x="2638822" y="242088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DICHIARAZIONE </a:t>
            </a:r>
            <a:r>
              <a:rPr lang="it-IT" sz="1400" b="1" dirty="0" err="1" smtClean="0"/>
              <a:t>DI</a:t>
            </a:r>
            <a:r>
              <a:rPr lang="it-IT" sz="1400" b="1" dirty="0" smtClean="0"/>
              <a:t> APERTURA DEL DIBATTIMENTO </a:t>
            </a:r>
            <a:endParaRPr lang="it-IT" sz="1400" b="1" dirty="0"/>
          </a:p>
        </p:txBody>
      </p:sp>
      <p:cxnSp>
        <p:nvCxnSpPr>
          <p:cNvPr id="43" name="Connettore 2 42"/>
          <p:cNvCxnSpPr>
            <a:endCxn id="41" idx="2"/>
          </p:cNvCxnSpPr>
          <p:nvPr/>
        </p:nvCxnSpPr>
        <p:spPr>
          <a:xfrm flipV="1">
            <a:off x="4150990" y="2944108"/>
            <a:ext cx="0" cy="142099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/>
          <p:cNvSpPr txBox="1"/>
          <p:nvPr/>
        </p:nvSpPr>
        <p:spPr>
          <a:xfrm>
            <a:off x="4367014" y="4581128"/>
            <a:ext cx="3960440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Fase nella quale le parti </a:t>
            </a:r>
            <a:r>
              <a:rPr lang="it-IT" sz="1400" b="1" dirty="0" smtClean="0"/>
              <a:t>chiedono l’ammissione delle prove</a:t>
            </a:r>
            <a:r>
              <a:rPr lang="it-IT" sz="1400" dirty="0" smtClean="0"/>
              <a:t>; il giudice le </a:t>
            </a:r>
            <a:r>
              <a:rPr lang="it-IT" sz="1400" b="1" dirty="0" smtClean="0"/>
              <a:t>ammette</a:t>
            </a:r>
            <a:r>
              <a:rPr lang="it-IT" sz="1400" dirty="0" smtClean="0"/>
              <a:t> e, poi, le </a:t>
            </a:r>
            <a:r>
              <a:rPr lang="it-IT" sz="1400" b="1" dirty="0" smtClean="0"/>
              <a:t>acquisisce</a:t>
            </a:r>
            <a:r>
              <a:rPr lang="it-IT" sz="1400" dirty="0" smtClean="0"/>
              <a:t> (es. sente un testimone; legge un documento).</a:t>
            </a:r>
            <a:endParaRPr lang="it-IT" sz="1400" dirty="0"/>
          </a:p>
        </p:txBody>
      </p:sp>
      <p:cxnSp>
        <p:nvCxnSpPr>
          <p:cNvPr id="46" name="Connettore 2 45"/>
          <p:cNvCxnSpPr/>
          <p:nvPr/>
        </p:nvCxnSpPr>
        <p:spPr>
          <a:xfrm flipV="1">
            <a:off x="8543478" y="2924944"/>
            <a:ext cx="0" cy="142099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asellaDiTesto 46"/>
          <p:cNvSpPr txBox="1"/>
          <p:nvPr/>
        </p:nvSpPr>
        <p:spPr>
          <a:xfrm>
            <a:off x="7103318" y="242088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DICHIARAZIONE </a:t>
            </a:r>
            <a:r>
              <a:rPr lang="it-IT" sz="1400" b="1" dirty="0" err="1" smtClean="0"/>
              <a:t>DI</a:t>
            </a:r>
            <a:r>
              <a:rPr lang="it-IT" sz="1400" b="1" dirty="0" smtClean="0"/>
              <a:t> CHIUSURA DEL DIBATTIMENTO </a:t>
            </a:r>
            <a:endParaRPr lang="it-IT" sz="1400" b="1" dirty="0"/>
          </a:p>
        </p:txBody>
      </p:sp>
      <p:cxnSp>
        <p:nvCxnSpPr>
          <p:cNvPr id="48" name="Connettore 2 47"/>
          <p:cNvCxnSpPr/>
          <p:nvPr/>
        </p:nvCxnSpPr>
        <p:spPr>
          <a:xfrm>
            <a:off x="6455246" y="3645024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ttore 2 48"/>
          <p:cNvCxnSpPr/>
          <p:nvPr/>
        </p:nvCxnSpPr>
        <p:spPr>
          <a:xfrm>
            <a:off x="9695606" y="4005064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asellaDiTesto 50"/>
          <p:cNvSpPr txBox="1"/>
          <p:nvPr/>
        </p:nvSpPr>
        <p:spPr>
          <a:xfrm>
            <a:off x="8759502" y="4581128"/>
            <a:ext cx="1872208" cy="16004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Fase che si pone </a:t>
            </a:r>
            <a:r>
              <a:rPr lang="it-IT" sz="1400" u="sng" dirty="0" smtClean="0"/>
              <a:t>alla fine del processo</a:t>
            </a:r>
            <a:r>
              <a:rPr lang="it-IT" sz="1400" dirty="0" smtClean="0"/>
              <a:t>.</a:t>
            </a:r>
          </a:p>
          <a:p>
            <a:pPr algn="just"/>
            <a:r>
              <a:rPr lang="it-IT" sz="1400" dirty="0" smtClean="0"/>
              <a:t>Le parti articolano le proprie </a:t>
            </a:r>
            <a:r>
              <a:rPr lang="it-IT" sz="1400" b="1" dirty="0" smtClean="0"/>
              <a:t>conclusioni</a:t>
            </a:r>
            <a:r>
              <a:rPr lang="it-IT" sz="1400" dirty="0" smtClean="0"/>
              <a:t>, indicando gli elementi, in fatto o in diritto, sui quali si fondano.</a:t>
            </a:r>
            <a:endParaRPr lang="it-IT" sz="1400" dirty="0"/>
          </a:p>
        </p:txBody>
      </p:sp>
      <p:cxnSp>
        <p:nvCxnSpPr>
          <p:cNvPr id="52" name="Connettore 2 51"/>
          <p:cNvCxnSpPr/>
          <p:nvPr/>
        </p:nvCxnSpPr>
        <p:spPr>
          <a:xfrm>
            <a:off x="11423798" y="3645024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asellaDiTesto 52"/>
          <p:cNvSpPr txBox="1"/>
          <p:nvPr/>
        </p:nvSpPr>
        <p:spPr>
          <a:xfrm>
            <a:off x="10919742" y="4581128"/>
            <a:ext cx="108012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Sentenza</a:t>
            </a:r>
            <a:r>
              <a:rPr lang="it-IT" sz="1400" dirty="0" smtClean="0"/>
              <a:t> del giudice.</a:t>
            </a:r>
            <a:endParaRPr lang="it-IT" sz="1400" b="1" dirty="0"/>
          </a:p>
        </p:txBody>
      </p:sp>
    </p:spTree>
    <p:extLst>
      <p:ext uri="{BB962C8B-B14F-4D97-AF65-F5344CB8AC3E}">
        <p14:creationId xmlns:p14="http://schemas.microsoft.com/office/powerpoint/2010/main" xmlns="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processo e le impugnazioni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L’istruttoria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78582" y="1124744"/>
            <a:ext cx="705678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Richiesta</a:t>
            </a:r>
            <a:r>
              <a:rPr lang="it-IT" dirty="0" smtClean="0"/>
              <a:t> </a:t>
            </a:r>
            <a:r>
              <a:rPr lang="it-IT" b="1" dirty="0" smtClean="0"/>
              <a:t>delle </a:t>
            </a:r>
            <a:r>
              <a:rPr lang="it-IT" b="1" u="sng" dirty="0" smtClean="0"/>
              <a:t>prove</a:t>
            </a:r>
            <a:r>
              <a:rPr lang="it-IT" dirty="0" smtClean="0"/>
              <a:t>, formulata dalla parte che ha interesse all’acquisizione di determinati elementi a dimostrazione di fatti a proprio vantaggio. </a:t>
            </a:r>
            <a:endParaRPr lang="it-IT" b="1" dirty="0"/>
          </a:p>
        </p:txBody>
      </p:sp>
      <p:cxnSp>
        <p:nvCxnSpPr>
          <p:cNvPr id="24" name="Connettore 1 23"/>
          <p:cNvCxnSpPr/>
          <p:nvPr/>
        </p:nvCxnSpPr>
        <p:spPr>
          <a:xfrm flipV="1">
            <a:off x="2566814" y="90872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ttore 2 27"/>
          <p:cNvCxnSpPr/>
          <p:nvPr/>
        </p:nvCxnSpPr>
        <p:spPr>
          <a:xfrm>
            <a:off x="2566814" y="90872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3070870" y="620688"/>
            <a:ext cx="4464496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La richiesta di prove dichiarative (testimonianze, consulenze, ecc.) è preceduta da una </a:t>
            </a:r>
            <a:r>
              <a:rPr lang="it-IT" sz="1400" b="1" dirty="0" smtClean="0"/>
              <a:t>lista testimoniale</a:t>
            </a:r>
            <a:endParaRPr lang="it-IT" sz="1400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7895406" y="404664"/>
            <a:ext cx="4032448" cy="1815882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7030A0"/>
                </a:solidFill>
              </a:rPr>
              <a:t>Lista testimoniale </a:t>
            </a:r>
            <a:r>
              <a:rPr lang="it-IT" sz="1600" dirty="0" smtClean="0">
                <a:solidFill>
                  <a:srgbClr val="7030A0"/>
                </a:solidFill>
              </a:rPr>
              <a:t>– </a:t>
            </a:r>
            <a:r>
              <a:rPr lang="it-IT" sz="1600" dirty="0" smtClean="0"/>
              <a:t>elenco dei nominativi dei testimoni e dei consulenti che ciascuna parte intende sentire, con le circostanze sulle quali essi verranno esaminati. Ha funzione di </a:t>
            </a:r>
            <a:r>
              <a:rPr lang="it-IT" sz="1600" b="1" i="1" dirty="0" err="1" smtClean="0"/>
              <a:t>discovery</a:t>
            </a:r>
            <a:r>
              <a:rPr lang="it-IT" sz="1600" dirty="0" smtClean="0"/>
              <a:t>. Deve essere depositata nella cancelleria del giudice </a:t>
            </a:r>
            <a:r>
              <a:rPr lang="it-IT" sz="1600" u="sng" dirty="0" smtClean="0"/>
              <a:t>almeno 7 giorni prima del dibattimento</a:t>
            </a:r>
            <a:r>
              <a:rPr lang="it-IT" sz="1600" dirty="0" smtClean="0"/>
              <a:t> </a:t>
            </a:r>
            <a:r>
              <a:rPr lang="it-IT" sz="1600" dirty="0" smtClean="0"/>
              <a:t>(a</a:t>
            </a:r>
            <a:r>
              <a:rPr lang="it-IT" sz="1600" i="1" dirty="0" smtClean="0"/>
              <a:t>tto preliminare</a:t>
            </a:r>
            <a:r>
              <a:rPr lang="it-IT" sz="1600" dirty="0" smtClean="0"/>
              <a:t>).</a:t>
            </a:r>
            <a:endParaRPr lang="it-IT" sz="1600" dirty="0">
              <a:solidFill>
                <a:srgbClr val="7030A0"/>
              </a:solidFill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478582" y="2132856"/>
            <a:ext cx="705678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Ammissione delle prove</a:t>
            </a:r>
            <a:r>
              <a:rPr lang="it-IT" dirty="0" smtClean="0"/>
              <a:t>, provvedimento (</a:t>
            </a:r>
            <a:r>
              <a:rPr lang="it-IT" i="1" dirty="0" smtClean="0"/>
              <a:t>ordinanza</a:t>
            </a:r>
            <a:r>
              <a:rPr lang="it-IT" dirty="0" smtClean="0"/>
              <a:t>) con cui il giudice “fa entrare” le prove nel processo, escludendo quelle </a:t>
            </a:r>
            <a:r>
              <a:rPr lang="it-IT" b="1" dirty="0" smtClean="0"/>
              <a:t>vietate dalla legge, manifestamente superflue</a:t>
            </a:r>
            <a:r>
              <a:rPr lang="it-IT" dirty="0" smtClean="0"/>
              <a:t> o </a:t>
            </a:r>
            <a:r>
              <a:rPr lang="it-IT" b="1" dirty="0" smtClean="0"/>
              <a:t>non rilevanti</a:t>
            </a:r>
            <a:r>
              <a:rPr lang="it-IT" dirty="0" smtClean="0"/>
              <a:t> (</a:t>
            </a:r>
            <a:r>
              <a:rPr lang="it-IT" i="1" dirty="0" smtClean="0"/>
              <a:t>presunzione relativa di ammissibilità</a:t>
            </a:r>
            <a:r>
              <a:rPr lang="it-IT" dirty="0" smtClean="0"/>
              <a:t> – art. 190 c.p.p.).</a:t>
            </a:r>
            <a:endParaRPr lang="it-IT" b="1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478582" y="3429000"/>
            <a:ext cx="705678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Assunzione (o acquisizione) delle prove</a:t>
            </a:r>
            <a:r>
              <a:rPr lang="it-IT" dirty="0" smtClean="0"/>
              <a:t>, fase nella quale il giudice, con il contributo delle parti, “fa proprio” il contenuto delle prove, ad esempio </a:t>
            </a:r>
            <a:r>
              <a:rPr lang="it-IT" u="sng" dirty="0" smtClean="0"/>
              <a:t>ascoltando un testimone</a:t>
            </a:r>
            <a:r>
              <a:rPr lang="it-IT" dirty="0" smtClean="0"/>
              <a:t> o leggendo un documento.</a:t>
            </a:r>
            <a:endParaRPr lang="it-IT" b="1" dirty="0"/>
          </a:p>
        </p:txBody>
      </p:sp>
      <p:cxnSp>
        <p:nvCxnSpPr>
          <p:cNvPr id="36" name="Connettore 2 35"/>
          <p:cNvCxnSpPr>
            <a:stCxn id="32" idx="3"/>
          </p:cNvCxnSpPr>
          <p:nvPr/>
        </p:nvCxnSpPr>
        <p:spPr>
          <a:xfrm flipV="1">
            <a:off x="7535366" y="3861048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sellaDiTesto 36"/>
          <p:cNvSpPr txBox="1"/>
          <p:nvPr/>
        </p:nvSpPr>
        <p:spPr>
          <a:xfrm>
            <a:off x="7895406" y="2492896"/>
            <a:ext cx="4032448" cy="353943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7030A0"/>
                </a:solidFill>
              </a:rPr>
              <a:t>Esame incrociato (o </a:t>
            </a:r>
            <a:r>
              <a:rPr lang="it-IT" sz="1600" b="1" i="1" dirty="0" smtClean="0">
                <a:solidFill>
                  <a:srgbClr val="7030A0"/>
                </a:solidFill>
              </a:rPr>
              <a:t>cross </a:t>
            </a:r>
            <a:r>
              <a:rPr lang="it-IT" sz="1600" b="1" i="1" dirty="0" err="1" smtClean="0">
                <a:solidFill>
                  <a:srgbClr val="7030A0"/>
                </a:solidFill>
              </a:rPr>
              <a:t>examination</a:t>
            </a:r>
            <a:r>
              <a:rPr lang="it-IT" sz="1600" b="1" dirty="0" smtClean="0">
                <a:solidFill>
                  <a:srgbClr val="7030A0"/>
                </a:solidFill>
              </a:rPr>
              <a:t>)</a:t>
            </a:r>
            <a:r>
              <a:rPr lang="it-IT" sz="1600" dirty="0" smtClean="0">
                <a:solidFill>
                  <a:srgbClr val="7030A0"/>
                </a:solidFill>
              </a:rPr>
              <a:t> – </a:t>
            </a:r>
            <a:r>
              <a:rPr lang="it-IT" sz="1600" dirty="0" smtClean="0"/>
              <a:t>modalità di acquisizione delle prove dichiarative.</a:t>
            </a:r>
          </a:p>
          <a:p>
            <a:pPr algn="just"/>
            <a:r>
              <a:rPr lang="it-IT" sz="1600" dirty="0" smtClean="0"/>
              <a:t>La parte che ha interesse al testimone o al consulente gli rivolge una prima serie di domande (</a:t>
            </a:r>
            <a:r>
              <a:rPr lang="it-IT" sz="1600" b="1" dirty="0" smtClean="0"/>
              <a:t>esame</a:t>
            </a:r>
            <a:r>
              <a:rPr lang="it-IT" sz="1600" dirty="0" smtClean="0"/>
              <a:t>); la parte avversaria gli rivolge una seconda serie di domande, volte a screditarlo (</a:t>
            </a:r>
            <a:r>
              <a:rPr lang="it-IT" sz="1600" b="1" dirty="0" smtClean="0"/>
              <a:t>controesame</a:t>
            </a:r>
            <a:r>
              <a:rPr lang="it-IT" sz="1600" dirty="0" smtClean="0"/>
              <a:t>); la prima può formulare ulteriori domande sulle circostanze emerse nel controesame (</a:t>
            </a:r>
            <a:r>
              <a:rPr lang="it-IT" sz="1600" b="1" dirty="0" smtClean="0"/>
              <a:t>riesame</a:t>
            </a:r>
            <a:r>
              <a:rPr lang="it-IT" sz="1600" dirty="0" smtClean="0"/>
              <a:t>). A conclusione, se lo ritiene, il giudice può formulare a propria volta delle domande.</a:t>
            </a:r>
          </a:p>
          <a:p>
            <a:pPr algn="just"/>
            <a:r>
              <a:rPr lang="it-IT" sz="1600" b="1" dirty="0" err="1" smtClean="0"/>
              <a:t>NB</a:t>
            </a:r>
            <a:r>
              <a:rPr lang="it-IT" sz="1600" b="1" dirty="0" smtClean="0"/>
              <a:t>.</a:t>
            </a:r>
            <a:r>
              <a:rPr lang="it-IT" sz="1600" dirty="0" smtClean="0"/>
              <a:t> </a:t>
            </a:r>
            <a:r>
              <a:rPr lang="it-IT" sz="1600" u="sng" dirty="0" smtClean="0"/>
              <a:t>Domande suggestive sono ammesse solo in controesame</a:t>
            </a:r>
            <a:r>
              <a:rPr lang="it-IT" sz="1600" dirty="0" smtClean="0"/>
              <a:t>. 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478582" y="4509120"/>
            <a:ext cx="705678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Valutazione delle prove</a:t>
            </a:r>
            <a:r>
              <a:rPr lang="it-IT" dirty="0" smtClean="0"/>
              <a:t>, compiuta dal giudice secondo il principio del </a:t>
            </a:r>
            <a:r>
              <a:rPr lang="it-IT" b="1" dirty="0" smtClean="0"/>
              <a:t>libero convincimento</a:t>
            </a:r>
            <a:r>
              <a:rPr lang="it-IT" dirty="0" smtClean="0"/>
              <a:t>.</a:t>
            </a:r>
            <a:endParaRPr lang="it-IT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L’istruttoria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processo e le impugnazioni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262558" y="692696"/>
            <a:ext cx="116652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Un paio di esempi … la lista testimoniale e l’esame incrociato.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1196752"/>
            <a:ext cx="5328592" cy="480131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 smtClean="0">
                <a:latin typeface="Times New Roman" pitchFamily="18" charset="0"/>
                <a:cs typeface="Times New Roman" pitchFamily="18" charset="0"/>
              </a:rPr>
              <a:t>TRIBUNALE </a:t>
            </a:r>
            <a:r>
              <a:rPr lang="it-IT" sz="1200" b="1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it-IT" sz="1200" b="1" dirty="0" smtClean="0">
                <a:latin typeface="Times New Roman" pitchFamily="18" charset="0"/>
                <a:cs typeface="Times New Roman" pitchFamily="18" charset="0"/>
              </a:rPr>
              <a:t> …</a:t>
            </a:r>
          </a:p>
          <a:p>
            <a:pPr algn="ctr"/>
            <a:r>
              <a:rPr lang="it-IT" sz="1200" b="1" dirty="0" smtClean="0">
                <a:latin typeface="Times New Roman" pitchFamily="18" charset="0"/>
                <a:cs typeface="Times New Roman" pitchFamily="18" charset="0"/>
              </a:rPr>
              <a:t>Proc. pen. n. … RGNR - … RGDIB</a:t>
            </a:r>
          </a:p>
          <a:p>
            <a:pPr algn="just"/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Imputati:</a:t>
            </a:r>
            <a:r>
              <a:rPr lang="it-IT" sz="1200" cap="small" dirty="0" smtClean="0">
                <a:latin typeface="Times New Roman" pitchFamily="18" charset="0"/>
                <a:cs typeface="Times New Roman" pitchFamily="18" charset="0"/>
              </a:rPr>
              <a:t> G.T.; M.E.</a:t>
            </a:r>
            <a:endParaRPr lang="it-IT" sz="1200" b="1" cap="small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Ente: 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H.H. S.p.A.</a:t>
            </a:r>
            <a:endParaRPr lang="it-IT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Udienza: </a:t>
            </a:r>
            <a:r>
              <a:rPr lang="it-IT" sz="1200" cap="small" dirty="0" smtClean="0">
                <a:latin typeface="Times New Roman" pitchFamily="18" charset="0"/>
                <a:cs typeface="Times New Roman" pitchFamily="18" charset="0"/>
              </a:rPr>
              <a:t>29.4.2022, ore 9.30</a:t>
            </a:r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 	Giudice:</a:t>
            </a:r>
            <a:r>
              <a:rPr lang="it-IT" sz="1200" cap="small" dirty="0" smtClean="0">
                <a:latin typeface="Times New Roman" pitchFamily="18" charset="0"/>
                <a:cs typeface="Times New Roman" pitchFamily="18" charset="0"/>
              </a:rPr>
              <a:t> Mario Rossi</a:t>
            </a:r>
            <a:endParaRPr lang="it-IT" sz="1200" b="1" cap="small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it-IT" sz="1200" b="1" cap="small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Oggetto: </a:t>
            </a:r>
            <a:r>
              <a:rPr lang="it-IT" sz="1200" cap="small" dirty="0" smtClean="0">
                <a:latin typeface="Times New Roman" pitchFamily="18" charset="0"/>
                <a:cs typeface="Times New Roman" pitchFamily="18" charset="0"/>
              </a:rPr>
              <a:t>Lista testimoniale nell’interesse dell’ente costituito</a:t>
            </a:r>
          </a:p>
          <a:p>
            <a:pPr algn="just"/>
            <a:endParaRPr lang="it-IT" sz="1200" b="1" cap="small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it-IT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Il sottoscritto Avv. … del Foro di … con Studio a …, in via …, n. …, difensore di H.H. S.p.A., con sede a …, in via …, n. …, in persona del legale rappresentante </a:t>
            </a:r>
            <a:r>
              <a:rPr lang="it-IT" sz="1200" i="1" dirty="0" smtClean="0">
                <a:latin typeface="Times New Roman" pitchFamily="18" charset="0"/>
                <a:cs typeface="Times New Roman" pitchFamily="18" charset="0"/>
              </a:rPr>
              <a:t>pro tempore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, giusta procura versata in atti, unitamente all’atto costitutivo </a:t>
            </a:r>
            <a:r>
              <a:rPr lang="it-IT" sz="1200" i="1" dirty="0" smtClean="0">
                <a:latin typeface="Times New Roman" pitchFamily="18" charset="0"/>
                <a:cs typeface="Times New Roman" pitchFamily="18" charset="0"/>
              </a:rPr>
              <a:t>ex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 art. 39 d.lgs. 231/2001, deposita la presente</a:t>
            </a:r>
          </a:p>
          <a:p>
            <a:pPr algn="ctr"/>
            <a:r>
              <a:rPr lang="it-IT" sz="1200" b="1" dirty="0" smtClean="0">
                <a:latin typeface="Times New Roman" pitchFamily="18" charset="0"/>
                <a:cs typeface="Times New Roman" pitchFamily="18" charset="0"/>
              </a:rPr>
              <a:t>LISTA TESTIMONIALE</a:t>
            </a:r>
          </a:p>
          <a:p>
            <a:pPr algn="just"/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e, visto l’art. 468, comma 1, c.p.p. indica il seguente teste sulle circostanze appresso indicate.</a:t>
            </a:r>
          </a:p>
          <a:p>
            <a:pPr marL="228600" indent="-228600" algn="just">
              <a:buAutoNum type="arabicPeriod"/>
            </a:pPr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Andrea Bianchi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, nato a … il … e residente a …, via …, n. …, testimone da sentirsi sull’accessibilità a chiunque e gratuitamente, tramite siti internet quali </a:t>
            </a:r>
            <a:r>
              <a:rPr lang="it-IT" sz="1200" i="1" dirty="0" err="1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it-IT" sz="1200" i="1" dirty="0" err="1" smtClean="0">
                <a:latin typeface="Times New Roman" pitchFamily="18" charset="0"/>
                <a:cs typeface="Times New Roman" pitchFamily="18" charset="0"/>
              </a:rPr>
              <a:t>ikipedia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 o </a:t>
            </a:r>
            <a:r>
              <a:rPr lang="it-IT" sz="1200" i="1" dirty="0" err="1" smtClean="0">
                <a:latin typeface="Times New Roman" pitchFamily="18" charset="0"/>
                <a:cs typeface="Times New Roman" pitchFamily="18" charset="0"/>
              </a:rPr>
              <a:t>Tesionline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, dei materiali di cui al capo d’imputazione dei quali la persona offesa afferma la </a:t>
            </a:r>
            <a:r>
              <a:rPr lang="it-IT" sz="1200" dirty="0" err="1" smtClean="0">
                <a:latin typeface="Times New Roman" pitchFamily="18" charset="0"/>
                <a:cs typeface="Times New Roman" pitchFamily="18" charset="0"/>
              </a:rPr>
              <a:t>partenità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228600" indent="-228600" algn="just"/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Ai sensi dell’art. 468, comma 2, c.p.p. si chiede a Codesto Giudice l’</a:t>
            </a:r>
            <a:r>
              <a:rPr lang="it-IT" sz="1200" b="1" cap="small" dirty="0" smtClean="0">
                <a:latin typeface="Times New Roman" pitchFamily="18" charset="0"/>
                <a:cs typeface="Times New Roman" pitchFamily="18" charset="0"/>
              </a:rPr>
              <a:t>autorizzazione a citare</a:t>
            </a:r>
            <a:r>
              <a:rPr lang="it-IT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il predetto teste per l’udienza istruttoria.</a:t>
            </a:r>
          </a:p>
          <a:p>
            <a:pPr marL="228600" indent="-228600" algn="just"/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Con osservanza,</a:t>
            </a:r>
          </a:p>
          <a:p>
            <a:pPr marL="228600" indent="-228600" algn="just"/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(data/luogo)</a:t>
            </a:r>
          </a:p>
          <a:p>
            <a:pPr algn="r"/>
            <a:r>
              <a:rPr lang="it-IT" sz="1200" dirty="0" smtClean="0">
                <a:latin typeface="Times New Roman" pitchFamily="18" charset="0"/>
                <a:cs typeface="Times New Roman" pitchFamily="18" charset="0"/>
              </a:rPr>
              <a:t>Avv. …</a:t>
            </a:r>
            <a:endParaRPr lang="it-IT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5807174" y="1412776"/>
            <a:ext cx="6192688" cy="440120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… dal verbale </a:t>
            </a:r>
            <a:r>
              <a:rPr lang="it-IT" sz="1400" dirty="0" err="1" smtClean="0"/>
              <a:t>stenotipico</a:t>
            </a:r>
            <a:r>
              <a:rPr lang="it-IT" sz="1400" dirty="0" smtClean="0"/>
              <a:t> di un’udienza istruttoria …</a:t>
            </a:r>
          </a:p>
          <a:p>
            <a:pPr algn="just"/>
            <a:endParaRPr lang="it-IT" sz="1400" dirty="0" smtClean="0"/>
          </a:p>
          <a:p>
            <a:pPr algn="just"/>
            <a:r>
              <a:rPr lang="it-IT" sz="1400" dirty="0" err="1" smtClean="0">
                <a:latin typeface="Times New Roman" pitchFamily="18" charset="0"/>
                <a:cs typeface="Times New Roman" pitchFamily="18" charset="0"/>
              </a:rPr>
              <a:t>AVV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 … (DIFESA) – Buongiorno, giusto qualche domanda. Avv. … per la società costituita.</a:t>
            </a:r>
          </a:p>
          <a:p>
            <a:pPr algn="just"/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TESTIMONE … – Buongiorno.</a:t>
            </a:r>
          </a:p>
          <a:p>
            <a:pPr algn="just"/>
            <a:r>
              <a:rPr lang="it-IT" sz="1400" dirty="0" err="1" smtClean="0">
                <a:latin typeface="Times New Roman" pitchFamily="18" charset="0"/>
                <a:cs typeface="Times New Roman" pitchFamily="18" charset="0"/>
              </a:rPr>
              <a:t>AVV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 … (DIFESA) – Al pubblico ministero Lei ha detto che ha prestato servizio presso la società per tre anni, fino al 15 marzo 2021.</a:t>
            </a:r>
          </a:p>
          <a:p>
            <a:pPr algn="just"/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TESTIMONE …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– Confermo.</a:t>
            </a:r>
          </a:p>
          <a:p>
            <a:pPr algn="just"/>
            <a:r>
              <a:rPr lang="it-IT" sz="1400" dirty="0" err="1" smtClean="0">
                <a:latin typeface="Times New Roman" pitchFamily="18" charset="0"/>
                <a:cs typeface="Times New Roman" pitchFamily="18" charset="0"/>
              </a:rPr>
              <a:t>AVV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 … (DIFESA) – Dopodiché se ne è andato spontaneamente, per avere ricevuto un’offerta di lavoro più vantaggiosa, giusto?</a:t>
            </a:r>
          </a:p>
          <a:p>
            <a:pPr algn="just"/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PUBBLICO MINISTERO – Lo ha già detto. Andiamo avanti.</a:t>
            </a:r>
          </a:p>
          <a:p>
            <a:pPr algn="just"/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GIUDICE – Lasciamo finire. Avvocato, arrivi al punto.</a:t>
            </a:r>
          </a:p>
          <a:p>
            <a:pPr algn="just"/>
            <a:r>
              <a:rPr lang="it-IT" sz="1400" dirty="0" err="1" smtClean="0">
                <a:latin typeface="Times New Roman" pitchFamily="18" charset="0"/>
                <a:cs typeface="Times New Roman" pitchFamily="18" charset="0"/>
              </a:rPr>
              <a:t>AVV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 … (DIFESA) – Grazie, Signor Giudice. Sig. … risponda: se ne è andato spontaneamente, conferma?</a:t>
            </a:r>
          </a:p>
          <a:p>
            <a:pPr algn="just"/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TESTIMONE … 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– Confermo anche questo.</a:t>
            </a:r>
          </a:p>
          <a:p>
            <a:pPr algn="just"/>
            <a:r>
              <a:rPr lang="it-IT" sz="1400" dirty="0" err="1" smtClean="0">
                <a:latin typeface="Times New Roman" pitchFamily="18" charset="0"/>
                <a:cs typeface="Times New Roman" pitchFamily="18" charset="0"/>
              </a:rPr>
              <a:t>AVV</a:t>
            </a:r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. … (DIFESA) – Giudice, vorrei esibire al teste questo documento, ovviamente prima facendolo vedere a Lei, al Pubblico Ministero e agli altri Avvocati. È una lettera di licenziamento disciplinare che la società indirizzava al teste, diciamo, per avere rubato in azienda. Ve la mostro e poi chiedo al teste se la riconosce.</a:t>
            </a:r>
          </a:p>
          <a:p>
            <a:pPr algn="just"/>
            <a:r>
              <a:rPr lang="it-IT" sz="1400" dirty="0" smtClean="0">
                <a:latin typeface="Times New Roman" pitchFamily="18" charset="0"/>
                <a:cs typeface="Times New Roman" pitchFamily="18" charset="0"/>
              </a:rPr>
              <a:t>GIUDICE – Mi faccia vedere. Ok. La mostri pure al teste. </a:t>
            </a:r>
            <a:endParaRPr lang="it-IT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La </a:t>
            </a:r>
            <a:r>
              <a:rPr lang="en-US" sz="3600" b="1" dirty="0" err="1" smtClean="0">
                <a:solidFill>
                  <a:schemeClr val="tx2"/>
                </a:solidFill>
              </a:rPr>
              <a:t>decisione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processo e le impugnazioni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4078982" y="980728"/>
            <a:ext cx="403244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Sentenza</a:t>
            </a:r>
            <a:endParaRPr lang="it-IT" b="1" cap="small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1270670" y="1988840"/>
            <a:ext cx="28083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Proscioglimento</a:t>
            </a:r>
            <a:endParaRPr lang="it-IT" b="1" cap="small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7463358" y="1988840"/>
            <a:ext cx="28083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Condanna</a:t>
            </a:r>
            <a:endParaRPr lang="it-IT" b="1" cap="small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7463358" y="2492896"/>
            <a:ext cx="2808312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Indicazione delle </a:t>
            </a:r>
            <a:r>
              <a:rPr lang="it-IT" sz="1600" b="1" dirty="0" smtClean="0"/>
              <a:t>sanzioni</a:t>
            </a:r>
            <a:r>
              <a:rPr lang="it-IT" sz="1600" dirty="0" smtClean="0"/>
              <a:t> e, in caso di vicende modificative dell’ente, dei </a:t>
            </a:r>
            <a:r>
              <a:rPr lang="it-IT" sz="1600" b="1" dirty="0" smtClean="0"/>
              <a:t>soggetti coinvolti dall’applicazione della sanzione</a:t>
            </a:r>
            <a:r>
              <a:rPr lang="it-IT" sz="1600" dirty="0" smtClean="0"/>
              <a:t>.</a:t>
            </a:r>
            <a:endParaRPr lang="it-IT" sz="1600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190550" y="2996952"/>
            <a:ext cx="3024336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b="1" cap="small" dirty="0" smtClean="0"/>
              <a:t>Non doversi procedere: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Prescrizione dell’illecito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Prescrizione del reato presupposto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Ogni altra questione in rito che determini l’inapplicabilità della sanzione</a:t>
            </a:r>
            <a:endParaRPr lang="it-IT" sz="1600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3574926" y="2996952"/>
            <a:ext cx="3024336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b="1" cap="small" dirty="0" smtClean="0"/>
              <a:t>Assoluzione: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Il fatto non sussiste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L’ente non ha commesso il fatto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Il fatto non costituisce reato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Il fatto non è previsto dalla legge come reato</a:t>
            </a:r>
            <a:endParaRPr lang="it-IT" sz="1600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190550" y="5013176"/>
            <a:ext cx="64087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Estinzione delle misure cautelari eventualmente disposte</a:t>
            </a:r>
            <a:endParaRPr lang="it-IT" u="sng" dirty="0"/>
          </a:p>
        </p:txBody>
      </p:sp>
      <p:cxnSp>
        <p:nvCxnSpPr>
          <p:cNvPr id="20" name="Connettore 2 19"/>
          <p:cNvCxnSpPr>
            <a:stCxn id="12" idx="2"/>
            <a:endCxn id="13" idx="0"/>
          </p:cNvCxnSpPr>
          <p:nvPr/>
        </p:nvCxnSpPr>
        <p:spPr>
          <a:xfrm flipH="1">
            <a:off x="2674826" y="1350060"/>
            <a:ext cx="3420380" cy="638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>
            <a:endCxn id="14" idx="0"/>
          </p:cNvCxnSpPr>
          <p:nvPr/>
        </p:nvCxnSpPr>
        <p:spPr>
          <a:xfrm>
            <a:off x="6095206" y="1340768"/>
            <a:ext cx="277230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>
            <a:stCxn id="13" idx="2"/>
            <a:endCxn id="16" idx="0"/>
          </p:cNvCxnSpPr>
          <p:nvPr/>
        </p:nvCxnSpPr>
        <p:spPr>
          <a:xfrm flipH="1">
            <a:off x="1702718" y="2358172"/>
            <a:ext cx="972108" cy="638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/>
          <p:cNvCxnSpPr/>
          <p:nvPr/>
        </p:nvCxnSpPr>
        <p:spPr>
          <a:xfrm>
            <a:off x="2710830" y="2348880"/>
            <a:ext cx="244827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7031310" y="4077072"/>
            <a:ext cx="4896544" cy="132343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Domanda – </a:t>
            </a:r>
            <a:r>
              <a:rPr lang="it-IT" sz="1600" dirty="0" smtClean="0"/>
              <a:t>il </a:t>
            </a:r>
            <a:r>
              <a:rPr lang="it-IT" sz="1600" i="1" dirty="0" err="1" smtClean="0"/>
              <a:t>simultaneus</a:t>
            </a:r>
            <a:r>
              <a:rPr lang="it-IT" sz="1600" i="1" dirty="0" smtClean="0"/>
              <a:t> </a:t>
            </a:r>
            <a:r>
              <a:rPr lang="it-IT" sz="1600" i="1" dirty="0" err="1" smtClean="0"/>
              <a:t>processus</a:t>
            </a:r>
            <a:r>
              <a:rPr lang="it-IT" sz="1600" i="1" dirty="0" smtClean="0"/>
              <a:t> </a:t>
            </a:r>
            <a:r>
              <a:rPr lang="it-IT" sz="1600" dirty="0" smtClean="0"/>
              <a:t>implica che, in caso di condanna dell’imprenditore, l’ente venga condannato o viceversa? </a:t>
            </a:r>
            <a:r>
              <a:rPr lang="it-IT" sz="1600" b="1" dirty="0" smtClean="0"/>
              <a:t>No: diversi sono i criteri di valutazione delle responsabilità e, a monte, c’è un diverso apprezzamento del fatto.</a:t>
            </a:r>
            <a:endParaRPr lang="it-IT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Cenni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alle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impugnazioni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processo e le impugnazioni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334566" y="1052736"/>
            <a:ext cx="1152128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Applicabilità del </a:t>
            </a:r>
            <a:r>
              <a:rPr lang="it-IT" i="1" u="sng" dirty="0" err="1" smtClean="0"/>
              <a:t>simultaneus</a:t>
            </a:r>
            <a:r>
              <a:rPr lang="it-IT" i="1" u="sng" dirty="0" smtClean="0"/>
              <a:t> </a:t>
            </a:r>
            <a:r>
              <a:rPr lang="it-IT" i="1" u="sng" dirty="0" err="1" smtClean="0"/>
              <a:t>processus</a:t>
            </a:r>
            <a:r>
              <a:rPr lang="it-IT" dirty="0" smtClean="0"/>
              <a:t> (ovvero … le regole per le impugnazioni dell’imputato si applicano anche all’ente</a:t>
            </a:r>
            <a:r>
              <a:rPr lang="it-IT" dirty="0" smtClean="0"/>
              <a:t>). Come altre volte, le regole del d.lgs. 231/2001 sono poche e tendono a richiamare quelle del c.p.p. (libro IX).</a:t>
            </a:r>
            <a:endParaRPr lang="it-IT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334566" y="1916832"/>
            <a:ext cx="1152128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Estensione</a:t>
            </a:r>
            <a:r>
              <a:rPr lang="it-IT" dirty="0" smtClean="0"/>
              <a:t> all’ente delle impugnazioni dell’imputato (</a:t>
            </a:r>
            <a:r>
              <a:rPr lang="it-IT" b="1" i="1" dirty="0" smtClean="0"/>
              <a:t>tranne</a:t>
            </a:r>
            <a:r>
              <a:rPr lang="it-IT" dirty="0" smtClean="0"/>
              <a:t> nei casi in cui l’impugnazione dell’imputato sia motivata da </a:t>
            </a:r>
            <a:r>
              <a:rPr lang="it-IT" b="1" dirty="0" smtClean="0"/>
              <a:t>ragioni </a:t>
            </a:r>
            <a:r>
              <a:rPr lang="it-IT" b="1" i="1" dirty="0" smtClean="0"/>
              <a:t>esclusivamente personali</a:t>
            </a:r>
            <a:r>
              <a:rPr lang="it-IT" dirty="0" smtClean="0"/>
              <a:t>) </a:t>
            </a:r>
            <a:endParaRPr lang="it-IT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334566" y="2780928"/>
            <a:ext cx="11521280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Quali impugnazioni???</a:t>
            </a:r>
          </a:p>
          <a:p>
            <a:pPr algn="just"/>
            <a:r>
              <a:rPr lang="it-IT" b="1" dirty="0" smtClean="0"/>
              <a:t>Impugnazioni </a:t>
            </a:r>
            <a:r>
              <a:rPr lang="it-IT" b="1" dirty="0" smtClean="0"/>
              <a:t>ordinarie: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Appello </a:t>
            </a:r>
            <a:r>
              <a:rPr lang="it-IT" dirty="0" smtClean="0"/>
              <a:t>(obiettivo: ottenere una valutazione dei fatti e un’applicazione delle norme diversa da quelle compiute dal giudice del primo grado</a:t>
            </a:r>
            <a:r>
              <a:rPr lang="it-IT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Ricorso per Cassazione </a:t>
            </a:r>
            <a:r>
              <a:rPr lang="it-IT" dirty="0" smtClean="0"/>
              <a:t>(obiettivo: censurare una cattiva gestione della legge da parte dei magistrati di merito)</a:t>
            </a:r>
            <a:endParaRPr lang="it-IT" dirty="0" smtClean="0"/>
          </a:p>
          <a:p>
            <a:pPr algn="just"/>
            <a:r>
              <a:rPr lang="it-IT" b="1" dirty="0" smtClean="0"/>
              <a:t>Impugnazioni </a:t>
            </a:r>
            <a:r>
              <a:rPr lang="it-IT" b="1" dirty="0" smtClean="0"/>
              <a:t>straordinarie (cioè in grado di “rompere” il giudicato e proponibili, per ciò, a sentenza definitiva):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Revisione (condanna </a:t>
            </a:r>
            <a:r>
              <a:rPr lang="it-IT" dirty="0" smtClean="0">
                <a:sym typeface="Wingdings" pitchFamily="2" charset="2"/>
              </a:rPr>
              <a:t> proscioglimento)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Le altre previste dal </a:t>
            </a:r>
            <a:r>
              <a:rPr lang="it-IT" dirty="0" err="1" smtClean="0"/>
              <a:t>c.p.p.</a:t>
            </a:r>
            <a:r>
              <a:rPr lang="it-IT" dirty="0" smtClean="0"/>
              <a:t> (ricorso straordinario per cassazione e rescissione del giudicato) </a:t>
            </a:r>
            <a:r>
              <a:rPr lang="it-IT" dirty="0" smtClean="0"/>
              <a:t>???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La </a:t>
            </a:r>
            <a:r>
              <a:rPr lang="it-IT" b="1" dirty="0" smtClean="0"/>
              <a:t>riforma Cartabia</a:t>
            </a:r>
            <a:r>
              <a:rPr lang="it-IT" dirty="0" smtClean="0"/>
              <a:t> ha introdotto una forma di ricorso straordinario per cassazione, proponibile quando la sentenza impugnata violi la CEDU nell’interpretazione data dalla Corte europea dei diritti dell’uomo. </a:t>
            </a:r>
            <a:r>
              <a:rPr lang="it-IT" i="1" dirty="0" smtClean="0"/>
              <a:t>Si applica all’ente??? (non ci sono indicazioni in merito, ma si può ritenere di sì, data la cogenza della CEDU</a:t>
            </a:r>
            <a:r>
              <a:rPr lang="it-IT" dirty="0" smtClean="0"/>
              <a:t>).</a:t>
            </a:r>
            <a:endParaRPr lang="it-IT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1945</TotalTime>
  <Words>1172</Words>
  <Application>Microsoft Office PowerPoint</Application>
  <PresentationFormat>Personalizzato</PresentationFormat>
  <Paragraphs>106</Paragraphs>
  <Slides>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Il processo e le impugnazioni</vt:lpstr>
      <vt:lpstr>La struttura del processo</vt:lpstr>
      <vt:lpstr>L’istruttoria</vt:lpstr>
      <vt:lpstr>Diapositiva 4</vt:lpstr>
      <vt:lpstr>La decisione</vt:lpstr>
      <vt:lpstr>Cenni alle impugnazioni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289</cp:revision>
  <dcterms:created xsi:type="dcterms:W3CDTF">2023-10-03T16:19:00Z</dcterms:created>
  <dcterms:modified xsi:type="dcterms:W3CDTF">2024-04-03T11:37:45Z</dcterms:modified>
</cp:coreProperties>
</file>