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81BB0E5-7A7E-4907-8119-6FC586371B0E}" type="datetimeFigureOut">
              <a:rPr lang="it-IT" smtClean="0"/>
              <a:pPr/>
              <a:t>30/04/2023</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2155E7A-242A-46F2-8385-C7B608616373}"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42155E7A-242A-46F2-8385-C7B608616373}" type="slidenum">
              <a:rPr lang="it-IT" smtClean="0"/>
              <a:pPr/>
              <a:t>4</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23" name="Rettangolo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ttangolo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ttangolo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ttangolo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ttangolo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ettangolo arrotondato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ettangolo arrotondato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ttangolo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ttangolo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ttangolo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ttangolo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olo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28" name="Segnaposto data 27"/>
          <p:cNvSpPr>
            <a:spLocks noGrp="1"/>
          </p:cNvSpPr>
          <p:nvPr>
            <p:ph type="dt" sz="half" idx="10"/>
          </p:nvPr>
        </p:nvSpPr>
        <p:spPr>
          <a:xfrm>
            <a:off x="6705600" y="4206240"/>
            <a:ext cx="960120" cy="457200"/>
          </a:xfrm>
        </p:spPr>
        <p:txBody>
          <a:bodyPr/>
          <a:lstStyle/>
          <a:p>
            <a:fld id="{A191FFCA-963B-4DC2-87AB-C2EFE23C69C4}" type="datetimeFigureOut">
              <a:rPr lang="it-IT" smtClean="0"/>
              <a:pPr/>
              <a:t>30/04/2023</a:t>
            </a:fld>
            <a:endParaRPr lang="it-IT"/>
          </a:p>
        </p:txBody>
      </p:sp>
      <p:sp>
        <p:nvSpPr>
          <p:cNvPr id="17" name="Segnaposto piè di pagina 16"/>
          <p:cNvSpPr>
            <a:spLocks noGrp="1"/>
          </p:cNvSpPr>
          <p:nvPr>
            <p:ph type="ftr" sz="quarter" idx="11"/>
          </p:nvPr>
        </p:nvSpPr>
        <p:spPr>
          <a:xfrm>
            <a:off x="5410200" y="4205288"/>
            <a:ext cx="1295400" cy="457200"/>
          </a:xfrm>
        </p:spPr>
        <p:txBody>
          <a:bodyPr/>
          <a:lstStyle/>
          <a:p>
            <a:endParaRPr lang="it-IT"/>
          </a:p>
        </p:txBody>
      </p:sp>
      <p:sp>
        <p:nvSpPr>
          <p:cNvPr id="29" name="Segnaposto numero diapositiva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7ADF9EA1-B0C1-480B-9BB9-CB0CD13ED7FB}"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contenuto 2"/>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A191FFCA-963B-4DC2-87AB-C2EFE23C69C4}" type="datetimeFigureOut">
              <a:rPr lang="it-IT" smtClean="0"/>
              <a:pPr/>
              <a:t>30/04/2023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p:txBody>
          <a:bodyPr/>
          <a:lstStyle/>
          <a:p>
            <a:fld id="{A191FFCA-963B-4DC2-87AB-C2EFE23C69C4}" type="datetimeFigureOut">
              <a:rPr lang="it-IT" smtClean="0"/>
              <a:pPr/>
              <a:t>30/04/2023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contenuto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contenuto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A191FFCA-963B-4DC2-87AB-C2EFE23C69C4}" type="datetimeFigureOut">
              <a:rPr lang="it-IT" smtClean="0"/>
              <a:pPr/>
              <a:t>30/04/2023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381000" y="1143000"/>
            <a:ext cx="8382000" cy="1069848"/>
          </a:xfrm>
        </p:spPr>
        <p:txBody>
          <a:bodyPr anchor="ctr"/>
          <a:lstStyle>
            <a:lvl1pPr>
              <a:defRPr sz="4000" b="0" i="0" cap="none" baseline="0"/>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5" name="Segnaposto contenuto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6" name="Segnaposto contenuto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6" name="Segnaposto data 25"/>
          <p:cNvSpPr>
            <a:spLocks noGrp="1"/>
          </p:cNvSpPr>
          <p:nvPr>
            <p:ph type="dt" sz="half" idx="10"/>
          </p:nvPr>
        </p:nvSpPr>
        <p:spPr/>
        <p:txBody>
          <a:bodyPr rtlCol="0"/>
          <a:lstStyle/>
          <a:p>
            <a:fld id="{A191FFCA-963B-4DC2-87AB-C2EFE23C69C4}" type="datetimeFigureOut">
              <a:rPr lang="it-IT" smtClean="0"/>
              <a:pPr/>
              <a:t>30/04/2023</a:t>
            </a:fld>
            <a:endParaRPr lang="it-IT"/>
          </a:p>
        </p:txBody>
      </p:sp>
      <p:sp>
        <p:nvSpPr>
          <p:cNvPr id="27" name="Segnaposto numero diapositiva 26"/>
          <p:cNvSpPr>
            <a:spLocks noGrp="1"/>
          </p:cNvSpPr>
          <p:nvPr>
            <p:ph type="sldNum" sz="quarter" idx="11"/>
          </p:nvPr>
        </p:nvSpPr>
        <p:spPr/>
        <p:txBody>
          <a:bodyPr rtlCol="0"/>
          <a:lstStyle/>
          <a:p>
            <a:fld id="{7ADF9EA1-B0C1-480B-9BB9-CB0CD13ED7FB}" type="slidenum">
              <a:rPr lang="it-IT" smtClean="0"/>
              <a:pPr/>
              <a:t>‹N›</a:t>
            </a:fld>
            <a:endParaRPr lang="it-IT"/>
          </a:p>
        </p:txBody>
      </p:sp>
      <p:sp>
        <p:nvSpPr>
          <p:cNvPr id="28" name="Segnaposto piè di pagina 27"/>
          <p:cNvSpPr>
            <a:spLocks noGrp="1"/>
          </p:cNvSpPr>
          <p:nvPr>
            <p:ph type="ftr" sz="quarter" idx="12"/>
          </p:nvPr>
        </p:nvSpPr>
        <p:spPr/>
        <p:txBody>
          <a:bodyPr rtlCol="0"/>
          <a:lstStyle/>
          <a:p>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it-IT" smtClean="0"/>
              <a:t>Fare clic per modificare lo stile del titolo</a:t>
            </a:r>
            <a:endParaRPr kumimoji="0" lang="en-US"/>
          </a:p>
        </p:txBody>
      </p:sp>
      <p:sp>
        <p:nvSpPr>
          <p:cNvPr id="3" name="Segnaposto data 2"/>
          <p:cNvSpPr>
            <a:spLocks noGrp="1"/>
          </p:cNvSpPr>
          <p:nvPr>
            <p:ph type="dt" sz="half" idx="10"/>
          </p:nvPr>
        </p:nvSpPr>
        <p:spPr>
          <a:xfrm>
            <a:off x="6583680" y="612648"/>
            <a:ext cx="957264" cy="457200"/>
          </a:xfrm>
        </p:spPr>
        <p:txBody>
          <a:bodyPr/>
          <a:lstStyle/>
          <a:p>
            <a:fld id="{A191FFCA-963B-4DC2-87AB-C2EFE23C69C4}" type="datetimeFigureOut">
              <a:rPr lang="it-IT" smtClean="0"/>
              <a:pPr/>
              <a:t>30/04/2023</a:t>
            </a:fld>
            <a:endParaRPr lang="it-IT"/>
          </a:p>
        </p:txBody>
      </p:sp>
      <p:sp>
        <p:nvSpPr>
          <p:cNvPr id="4" name="Segnaposto piè di pagina 3"/>
          <p:cNvSpPr>
            <a:spLocks noGrp="1"/>
          </p:cNvSpPr>
          <p:nvPr>
            <p:ph type="ftr" sz="quarter" idx="11"/>
          </p:nvPr>
        </p:nvSpPr>
        <p:spPr>
          <a:xfrm>
            <a:off x="5257800" y="612648"/>
            <a:ext cx="1325880" cy="457200"/>
          </a:xfrm>
        </p:spPr>
        <p:txBody>
          <a:bodyPr/>
          <a:lstStyle/>
          <a:p>
            <a:endParaRPr lang="it-IT"/>
          </a:p>
        </p:txBody>
      </p:sp>
      <p:sp>
        <p:nvSpPr>
          <p:cNvPr id="5" name="Segnaposto numero diapositiva 4"/>
          <p:cNvSpPr>
            <a:spLocks noGrp="1"/>
          </p:cNvSpPr>
          <p:nvPr>
            <p:ph type="sldNum" sz="quarter" idx="12"/>
          </p:nvPr>
        </p:nvSpPr>
        <p:spPr>
          <a:xfrm>
            <a:off x="8174736" y="2272"/>
            <a:ext cx="762000" cy="365760"/>
          </a:xfrm>
        </p:spPr>
        <p:txBody>
          <a:bodyPr/>
          <a:lstStyle/>
          <a:p>
            <a:fld id="{7ADF9EA1-B0C1-480B-9BB9-CB0CD13ED7FB}"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191FFCA-963B-4DC2-87AB-C2EFE23C69C4}" type="datetimeFigureOut">
              <a:rPr lang="it-IT" smtClean="0"/>
              <a:pPr/>
              <a:t>30/04/2023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5353496" y="1101970"/>
            <a:ext cx="3383280" cy="877824"/>
          </a:xfrm>
        </p:spPr>
        <p:txBody>
          <a:bodyPr anchor="b"/>
          <a:lstStyle>
            <a:lvl1pPr algn="l">
              <a:buNone/>
              <a:defRPr sz="1800" b="1"/>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4" name="Segnaposto contenuto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A191FFCA-963B-4DC2-87AB-C2EFE23C69C4}" type="datetimeFigureOut">
              <a:rPr lang="it-IT" smtClean="0"/>
              <a:pPr/>
              <a:t>30/04/2023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it-IT" smtClean="0"/>
              <a:t>Fare clic per modificare stili del testo dello schema</a:t>
            </a:r>
          </a:p>
        </p:txBody>
      </p:sp>
      <p:sp>
        <p:nvSpPr>
          <p:cNvPr id="5" name="Segnaposto data 4"/>
          <p:cNvSpPr>
            <a:spLocks noGrp="1"/>
          </p:cNvSpPr>
          <p:nvPr>
            <p:ph type="dt" sz="half" idx="10"/>
          </p:nvPr>
        </p:nvSpPr>
        <p:spPr/>
        <p:txBody>
          <a:bodyPr/>
          <a:lstStyle/>
          <a:p>
            <a:fld id="{A191FFCA-963B-4DC2-87AB-C2EFE23C69C4}" type="datetimeFigureOut">
              <a:rPr lang="it-IT" smtClean="0"/>
              <a:pPr/>
              <a:t>30/04/2023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A191FFCA-963B-4DC2-87AB-C2EFE23C69C4}" type="datetimeFigureOut">
              <a:rPr lang="it-IT" smtClean="0"/>
              <a:pPr/>
              <a:t>30/04/2023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781800" y="1143000"/>
            <a:ext cx="1905000" cy="5486400"/>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1143000"/>
            <a:ext cx="6248400" cy="5486400"/>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A191FFCA-963B-4DC2-87AB-C2EFE23C69C4}" type="datetimeFigureOut">
              <a:rPr lang="it-IT" smtClean="0"/>
              <a:pPr/>
              <a:t>30/04/2023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ADF9EA1-B0C1-480B-9BB9-CB0CD13ED7FB}"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ttangolo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ttangolo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ttangolo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ttangolo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ttangolo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ettangolo arrotondato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ettangolo arrotondato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ttangolo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ttangolo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ttangolo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ttangolo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ttangolo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ttangolo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Segnaposto titolo 21"/>
          <p:cNvSpPr>
            <a:spLocks noGrp="1"/>
          </p:cNvSpPr>
          <p:nvPr>
            <p:ph type="title"/>
          </p:nvPr>
        </p:nvSpPr>
        <p:spPr>
          <a:xfrm>
            <a:off x="457200" y="1143000"/>
            <a:ext cx="8229600" cy="1066800"/>
          </a:xfrm>
          <a:prstGeom prst="rect">
            <a:avLst/>
          </a:prstGeom>
        </p:spPr>
        <p:txBody>
          <a:bodyPr vert="horz" anchor="ctr">
            <a:normAutofit/>
          </a:body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4" name="Segnaposto data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A191FFCA-963B-4DC2-87AB-C2EFE23C69C4}" type="datetimeFigureOut">
              <a:rPr lang="it-IT" smtClean="0"/>
              <a:pPr/>
              <a:t>30/04/2023</a:t>
            </a:fld>
            <a:endParaRPr lang="it-IT"/>
          </a:p>
        </p:txBody>
      </p:sp>
      <p:sp>
        <p:nvSpPr>
          <p:cNvPr id="3" name="Segnaposto piè di pagina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it-IT"/>
          </a:p>
        </p:txBody>
      </p:sp>
      <p:sp>
        <p:nvSpPr>
          <p:cNvPr id="23" name="Segnaposto numero diapositiva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7ADF9EA1-B0C1-480B-9BB9-CB0CD13ED7FB}"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467544" y="1988840"/>
            <a:ext cx="8458200" cy="1470025"/>
          </a:xfrm>
        </p:spPr>
        <p:txBody>
          <a:bodyPr/>
          <a:lstStyle/>
          <a:p>
            <a:pPr algn="just"/>
            <a:r>
              <a:rPr lang="it-IT" dirty="0" smtClean="0"/>
              <a:t>Processo e impugnazioni</a:t>
            </a:r>
            <a:endParaRPr lang="it-IT" dirty="0"/>
          </a:p>
        </p:txBody>
      </p:sp>
      <p:sp>
        <p:nvSpPr>
          <p:cNvPr id="3" name="Sottotitolo 2"/>
          <p:cNvSpPr>
            <a:spLocks noGrp="1"/>
          </p:cNvSpPr>
          <p:nvPr>
            <p:ph type="subTitle" idx="1"/>
          </p:nvPr>
        </p:nvSpPr>
        <p:spPr/>
        <p:txBody>
          <a:bodyPr>
            <a:normAutofit fontScale="92500" lnSpcReduction="10000"/>
          </a:bodyPr>
          <a:lstStyle/>
          <a:p>
            <a:r>
              <a:rPr lang="it-IT" b="1" dirty="0" smtClean="0"/>
              <a:t>Modelli organizzativi e responsabilità d’impresa / B (</a:t>
            </a:r>
            <a:r>
              <a:rPr lang="it-IT" b="1" dirty="0" err="1" smtClean="0"/>
              <a:t>GIUR.INN.</a:t>
            </a:r>
            <a:r>
              <a:rPr lang="it-IT" b="1" dirty="0" smtClean="0"/>
              <a:t>)</a:t>
            </a:r>
          </a:p>
          <a:p>
            <a:r>
              <a:rPr lang="it-IT" dirty="0" smtClean="0"/>
              <a:t>Prof. Francesco </a:t>
            </a:r>
            <a:r>
              <a:rPr lang="it-IT" dirty="0" err="1" smtClean="0"/>
              <a:t>Trapella</a:t>
            </a:r>
            <a:endParaRPr lang="it-IT" dirty="0" smtClean="0"/>
          </a:p>
          <a:p>
            <a:r>
              <a:rPr lang="it-IT" dirty="0" smtClean="0"/>
              <a:t>Lezione n. </a:t>
            </a:r>
            <a:r>
              <a:rPr lang="it-IT" dirty="0" smtClean="0"/>
              <a:t>16 </a:t>
            </a:r>
            <a:r>
              <a:rPr lang="it-IT" dirty="0" smtClean="0"/>
              <a:t>– </a:t>
            </a:r>
            <a:r>
              <a:rPr lang="it-IT" dirty="0" smtClean="0"/>
              <a:t>3 </a:t>
            </a:r>
            <a:r>
              <a:rPr lang="it-IT" dirty="0" smtClean="0"/>
              <a:t>maggio 2023</a:t>
            </a:r>
          </a:p>
          <a:p>
            <a:endParaRPr lang="it-IT" dirty="0" smtClean="0"/>
          </a:p>
          <a:p>
            <a:endParaRPr lang="it-IT" dirty="0" smtClean="0"/>
          </a:p>
          <a:p>
            <a:endParaRPr lang="it-IT" dirty="0"/>
          </a:p>
        </p:txBody>
      </p:sp>
      <p:pic>
        <p:nvPicPr>
          <p:cNvPr id="4" name="Picture 11"/>
          <p:cNvPicPr>
            <a:picLocks noChangeAspect="1" noChangeArrowheads="1"/>
          </p:cNvPicPr>
          <p:nvPr/>
        </p:nvPicPr>
        <p:blipFill>
          <a:blip r:embed="rId2" cstate="print"/>
          <a:srcRect/>
          <a:stretch>
            <a:fillRect/>
          </a:stretch>
        </p:blipFill>
        <p:spPr bwMode="auto">
          <a:xfrm>
            <a:off x="7092280" y="4149080"/>
            <a:ext cx="1584176" cy="1584176"/>
          </a:xfrm>
          <a:prstGeom prst="rect">
            <a:avLst/>
          </a:prstGeom>
          <a:noFill/>
          <a:ln w="9525">
            <a:noFill/>
            <a:miter lim="800000"/>
            <a:headEnd/>
            <a:tailEnd/>
          </a:ln>
        </p:spPr>
      </p:pic>
      <p:pic>
        <p:nvPicPr>
          <p:cNvPr id="1026" name="Picture 2"/>
          <p:cNvPicPr>
            <a:picLocks noChangeAspect="1" noChangeArrowheads="1"/>
          </p:cNvPicPr>
          <p:nvPr/>
        </p:nvPicPr>
        <p:blipFill>
          <a:blip r:embed="rId3" cstate="print"/>
          <a:srcRect/>
          <a:stretch>
            <a:fillRect/>
          </a:stretch>
        </p:blipFill>
        <p:spPr bwMode="auto">
          <a:xfrm>
            <a:off x="7380312" y="5805264"/>
            <a:ext cx="1009650" cy="504825"/>
          </a:xfrm>
          <a:prstGeom prst="rect">
            <a:avLst/>
          </a:prstGeom>
          <a:noFill/>
          <a:ln w="9525">
            <a:noFill/>
            <a:miter lim="800000"/>
            <a:headEnd/>
            <a:tailEnd/>
          </a:ln>
          <a:effectLst/>
        </p:spPr>
      </p:pic>
      <p:sp>
        <p:nvSpPr>
          <p:cNvPr id="6" name="CasellaDiTesto 5"/>
          <p:cNvSpPr txBox="1"/>
          <p:nvPr/>
        </p:nvSpPr>
        <p:spPr>
          <a:xfrm>
            <a:off x="5436096" y="3501008"/>
            <a:ext cx="3707904" cy="369332"/>
          </a:xfrm>
          <a:prstGeom prst="rect">
            <a:avLst/>
          </a:prstGeom>
          <a:noFill/>
          <a:ln>
            <a:solidFill>
              <a:schemeClr val="bg1"/>
            </a:solidFill>
          </a:ln>
        </p:spPr>
        <p:txBody>
          <a:bodyPr wrap="square" rtlCol="0">
            <a:spAutoFit/>
          </a:bodyPr>
          <a:lstStyle/>
          <a:p>
            <a:pPr algn="just"/>
            <a:r>
              <a:rPr lang="it-IT" b="1" dirty="0" err="1" smtClean="0">
                <a:solidFill>
                  <a:schemeClr val="bg1"/>
                </a:solidFill>
              </a:rPr>
              <a:t>Process</a:t>
            </a:r>
            <a:r>
              <a:rPr lang="it-IT" b="1" dirty="0" smtClean="0">
                <a:solidFill>
                  <a:schemeClr val="bg1"/>
                </a:solidFill>
              </a:rPr>
              <a:t> and </a:t>
            </a:r>
            <a:r>
              <a:rPr lang="it-IT" b="1" dirty="0" err="1" smtClean="0">
                <a:solidFill>
                  <a:schemeClr val="bg1"/>
                </a:solidFill>
              </a:rPr>
              <a:t>appeals</a:t>
            </a:r>
            <a:endParaRPr lang="it-IT" b="1"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Processo</a:t>
            </a:r>
            <a:endParaRPr lang="it-IT" b="1" dirty="0"/>
          </a:p>
        </p:txBody>
      </p:sp>
      <p:sp>
        <p:nvSpPr>
          <p:cNvPr id="3" name="Segnaposto contenuto 2"/>
          <p:cNvSpPr>
            <a:spLocks noGrp="1"/>
          </p:cNvSpPr>
          <p:nvPr>
            <p:ph idx="1"/>
          </p:nvPr>
        </p:nvSpPr>
        <p:spPr/>
        <p:txBody>
          <a:bodyPr>
            <a:normAutofit/>
          </a:bodyPr>
          <a:lstStyle/>
          <a:p>
            <a:pPr algn="just">
              <a:buNone/>
            </a:pPr>
            <a:r>
              <a:rPr lang="it-IT" sz="1400" b="1" dirty="0" err="1" smtClean="0">
                <a:solidFill>
                  <a:schemeClr val="accent2"/>
                </a:solidFill>
              </a:rPr>
              <a:t>Process</a:t>
            </a:r>
            <a:endParaRPr lang="it-IT" sz="1400" b="1" dirty="0">
              <a:solidFill>
                <a:schemeClr val="accent2"/>
              </a:solidFill>
            </a:endParaRPr>
          </a:p>
        </p:txBody>
      </p:sp>
      <p:cxnSp>
        <p:nvCxnSpPr>
          <p:cNvPr id="8" name="Connettore 1 7"/>
          <p:cNvCxnSpPr/>
          <p:nvPr/>
        </p:nvCxnSpPr>
        <p:spPr>
          <a:xfrm>
            <a:off x="323528" y="3429000"/>
            <a:ext cx="835292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Connettore 1 9"/>
          <p:cNvCxnSpPr/>
          <p:nvPr/>
        </p:nvCxnSpPr>
        <p:spPr>
          <a:xfrm>
            <a:off x="323528" y="3429000"/>
            <a:ext cx="0" cy="504056"/>
          </a:xfrm>
          <a:prstGeom prst="line">
            <a:avLst/>
          </a:prstGeom>
        </p:spPr>
        <p:style>
          <a:lnRef idx="1">
            <a:schemeClr val="accent1"/>
          </a:lnRef>
          <a:fillRef idx="0">
            <a:schemeClr val="accent1"/>
          </a:fillRef>
          <a:effectRef idx="0">
            <a:schemeClr val="accent1"/>
          </a:effectRef>
          <a:fontRef idx="minor">
            <a:schemeClr val="tx1"/>
          </a:fontRef>
        </p:style>
      </p:cxnSp>
      <p:sp>
        <p:nvSpPr>
          <p:cNvPr id="11" name="CasellaDiTesto 10"/>
          <p:cNvSpPr txBox="1"/>
          <p:nvPr/>
        </p:nvSpPr>
        <p:spPr>
          <a:xfrm>
            <a:off x="179512" y="3933056"/>
            <a:ext cx="3672408" cy="2031325"/>
          </a:xfrm>
          <a:prstGeom prst="rect">
            <a:avLst/>
          </a:prstGeom>
          <a:noFill/>
          <a:ln>
            <a:solidFill>
              <a:schemeClr val="accent1"/>
            </a:solidFill>
          </a:ln>
        </p:spPr>
        <p:txBody>
          <a:bodyPr wrap="square" rtlCol="0">
            <a:spAutoFit/>
          </a:bodyPr>
          <a:lstStyle/>
          <a:p>
            <a:pPr algn="just"/>
            <a:r>
              <a:rPr lang="it-IT" u="sng" dirty="0" smtClean="0"/>
              <a:t>Dichiarazione di apertura del dibattimento</a:t>
            </a:r>
            <a:r>
              <a:rPr lang="it-IT" dirty="0" smtClean="0"/>
              <a:t>.</a:t>
            </a:r>
          </a:p>
          <a:p>
            <a:pPr algn="just"/>
            <a:r>
              <a:rPr lang="it-IT" dirty="0" smtClean="0"/>
              <a:t>Termine finale per:</a:t>
            </a:r>
          </a:p>
          <a:p>
            <a:pPr algn="just"/>
            <a:r>
              <a:rPr lang="it-IT" dirty="0" smtClean="0"/>
              <a:t>1 – Chiedere i riti alternativi (se non c’è l’udienza preliminare);</a:t>
            </a:r>
          </a:p>
          <a:p>
            <a:pPr algn="just"/>
            <a:r>
              <a:rPr lang="it-IT" dirty="0" smtClean="0"/>
              <a:t>2 – Adeguarsi alle prescrizioni degli artt. 12 e 17 </a:t>
            </a:r>
            <a:r>
              <a:rPr lang="it-IT" dirty="0" err="1" smtClean="0"/>
              <a:t>D.Lgs.</a:t>
            </a:r>
            <a:r>
              <a:rPr lang="it-IT" dirty="0" smtClean="0"/>
              <a:t> 231/2001</a:t>
            </a:r>
            <a:endParaRPr lang="it-IT" dirty="0"/>
          </a:p>
        </p:txBody>
      </p:sp>
      <p:cxnSp>
        <p:nvCxnSpPr>
          <p:cNvPr id="12" name="Connettore 1 11"/>
          <p:cNvCxnSpPr/>
          <p:nvPr/>
        </p:nvCxnSpPr>
        <p:spPr>
          <a:xfrm>
            <a:off x="8676456" y="3429000"/>
            <a:ext cx="0" cy="504056"/>
          </a:xfrm>
          <a:prstGeom prst="line">
            <a:avLst/>
          </a:prstGeom>
        </p:spPr>
        <p:style>
          <a:lnRef idx="1">
            <a:schemeClr val="accent1"/>
          </a:lnRef>
          <a:fillRef idx="0">
            <a:schemeClr val="accent1"/>
          </a:fillRef>
          <a:effectRef idx="0">
            <a:schemeClr val="accent1"/>
          </a:effectRef>
          <a:fontRef idx="minor">
            <a:schemeClr val="tx1"/>
          </a:fontRef>
        </p:style>
      </p:cxnSp>
      <p:sp>
        <p:nvSpPr>
          <p:cNvPr id="13" name="CasellaDiTesto 12"/>
          <p:cNvSpPr txBox="1"/>
          <p:nvPr/>
        </p:nvSpPr>
        <p:spPr>
          <a:xfrm>
            <a:off x="7812360" y="3933056"/>
            <a:ext cx="1111202" cy="369332"/>
          </a:xfrm>
          <a:prstGeom prst="rect">
            <a:avLst/>
          </a:prstGeom>
          <a:noFill/>
          <a:ln>
            <a:solidFill>
              <a:schemeClr val="accent1"/>
            </a:solidFill>
          </a:ln>
        </p:spPr>
        <p:txBody>
          <a:bodyPr wrap="none" rtlCol="0">
            <a:spAutoFit/>
          </a:bodyPr>
          <a:lstStyle/>
          <a:p>
            <a:pPr algn="just"/>
            <a:r>
              <a:rPr lang="it-IT" u="sng" dirty="0" smtClean="0"/>
              <a:t>Sentenza</a:t>
            </a:r>
            <a:endParaRPr lang="it-IT" u="sng" dirty="0"/>
          </a:p>
        </p:txBody>
      </p:sp>
      <p:cxnSp>
        <p:nvCxnSpPr>
          <p:cNvPr id="15" name="Connettore 2 14"/>
          <p:cNvCxnSpPr>
            <a:stCxn id="13" idx="2"/>
          </p:cNvCxnSpPr>
          <p:nvPr/>
        </p:nvCxnSpPr>
        <p:spPr>
          <a:xfrm flipH="1">
            <a:off x="7164288" y="4302388"/>
            <a:ext cx="1203673" cy="4227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 name="CasellaDiTesto 15"/>
          <p:cNvSpPr txBox="1"/>
          <p:nvPr/>
        </p:nvSpPr>
        <p:spPr>
          <a:xfrm>
            <a:off x="6012160" y="4725144"/>
            <a:ext cx="2016224" cy="369332"/>
          </a:xfrm>
          <a:prstGeom prst="rect">
            <a:avLst/>
          </a:prstGeom>
          <a:noFill/>
          <a:ln>
            <a:solidFill>
              <a:schemeClr val="accent1"/>
            </a:solidFill>
          </a:ln>
        </p:spPr>
        <p:txBody>
          <a:bodyPr wrap="square" rtlCol="0">
            <a:spAutoFit/>
          </a:bodyPr>
          <a:lstStyle/>
          <a:p>
            <a:r>
              <a:rPr lang="it-IT" dirty="0" smtClean="0"/>
              <a:t>Proscioglimento</a:t>
            </a:r>
            <a:endParaRPr lang="it-IT" dirty="0"/>
          </a:p>
        </p:txBody>
      </p:sp>
      <p:cxnSp>
        <p:nvCxnSpPr>
          <p:cNvPr id="18" name="Connettore 2 17"/>
          <p:cNvCxnSpPr>
            <a:stCxn id="16" idx="2"/>
          </p:cNvCxnSpPr>
          <p:nvPr/>
        </p:nvCxnSpPr>
        <p:spPr>
          <a:xfrm flipH="1">
            <a:off x="5508104" y="5094476"/>
            <a:ext cx="1512168" cy="4947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Connettore 2 19"/>
          <p:cNvCxnSpPr/>
          <p:nvPr/>
        </p:nvCxnSpPr>
        <p:spPr>
          <a:xfrm>
            <a:off x="6948264" y="5085184"/>
            <a:ext cx="576064"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CasellaDiTesto 21"/>
          <p:cNvSpPr txBox="1"/>
          <p:nvPr/>
        </p:nvSpPr>
        <p:spPr>
          <a:xfrm>
            <a:off x="4860032" y="5589240"/>
            <a:ext cx="1656184" cy="923330"/>
          </a:xfrm>
          <a:prstGeom prst="rect">
            <a:avLst/>
          </a:prstGeom>
          <a:noFill/>
          <a:ln>
            <a:solidFill>
              <a:schemeClr val="accent1"/>
            </a:solidFill>
          </a:ln>
        </p:spPr>
        <p:txBody>
          <a:bodyPr wrap="square" rtlCol="0">
            <a:spAutoFit/>
          </a:bodyPr>
          <a:lstStyle/>
          <a:p>
            <a:pPr algn="just"/>
            <a:r>
              <a:rPr lang="it-IT" dirty="0" smtClean="0"/>
              <a:t>In rito (</a:t>
            </a:r>
            <a:r>
              <a:rPr lang="it-IT" u="sng" dirty="0" smtClean="0"/>
              <a:t>non doversi procedere</a:t>
            </a:r>
            <a:r>
              <a:rPr lang="it-IT" dirty="0" smtClean="0"/>
              <a:t>)</a:t>
            </a:r>
            <a:endParaRPr lang="it-IT" dirty="0"/>
          </a:p>
        </p:txBody>
      </p:sp>
      <p:sp>
        <p:nvSpPr>
          <p:cNvPr id="23" name="CasellaDiTesto 22"/>
          <p:cNvSpPr txBox="1"/>
          <p:nvPr/>
        </p:nvSpPr>
        <p:spPr>
          <a:xfrm>
            <a:off x="6588224" y="5589240"/>
            <a:ext cx="1584176" cy="646331"/>
          </a:xfrm>
          <a:prstGeom prst="rect">
            <a:avLst/>
          </a:prstGeom>
          <a:noFill/>
          <a:ln>
            <a:solidFill>
              <a:schemeClr val="accent1"/>
            </a:solidFill>
          </a:ln>
        </p:spPr>
        <p:txBody>
          <a:bodyPr wrap="square" rtlCol="0">
            <a:spAutoFit/>
          </a:bodyPr>
          <a:lstStyle/>
          <a:p>
            <a:pPr algn="just"/>
            <a:r>
              <a:rPr lang="it-IT" dirty="0" smtClean="0"/>
              <a:t>In merito (</a:t>
            </a:r>
            <a:r>
              <a:rPr lang="it-IT" u="sng" dirty="0" smtClean="0"/>
              <a:t>assoluzione</a:t>
            </a:r>
            <a:r>
              <a:rPr lang="it-IT" dirty="0" smtClean="0"/>
              <a:t>)</a:t>
            </a:r>
            <a:endParaRPr lang="it-IT" dirty="0"/>
          </a:p>
        </p:txBody>
      </p:sp>
      <p:cxnSp>
        <p:nvCxnSpPr>
          <p:cNvPr id="24" name="Connettore 2 23"/>
          <p:cNvCxnSpPr/>
          <p:nvPr/>
        </p:nvCxnSpPr>
        <p:spPr>
          <a:xfrm>
            <a:off x="8439970" y="4293096"/>
            <a:ext cx="236486" cy="10081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6" name="CasellaDiTesto 25"/>
          <p:cNvSpPr txBox="1"/>
          <p:nvPr/>
        </p:nvSpPr>
        <p:spPr>
          <a:xfrm>
            <a:off x="8316416" y="5301208"/>
            <a:ext cx="648072" cy="923330"/>
          </a:xfrm>
          <a:prstGeom prst="rect">
            <a:avLst/>
          </a:prstGeom>
          <a:noFill/>
          <a:ln>
            <a:solidFill>
              <a:schemeClr val="accent1"/>
            </a:solidFill>
          </a:ln>
        </p:spPr>
        <p:txBody>
          <a:bodyPr wrap="square" rtlCol="0">
            <a:spAutoFit/>
          </a:bodyPr>
          <a:lstStyle/>
          <a:p>
            <a:r>
              <a:rPr lang="it-IT" dirty="0" smtClean="0"/>
              <a:t>Condanna</a:t>
            </a:r>
            <a:endParaRPr lang="it-IT" dirty="0"/>
          </a:p>
        </p:txBody>
      </p:sp>
      <p:sp>
        <p:nvSpPr>
          <p:cNvPr id="27" name="CasellaDiTesto 26"/>
          <p:cNvSpPr txBox="1"/>
          <p:nvPr/>
        </p:nvSpPr>
        <p:spPr>
          <a:xfrm>
            <a:off x="2051720" y="2996952"/>
            <a:ext cx="4680520" cy="369332"/>
          </a:xfrm>
          <a:prstGeom prst="rect">
            <a:avLst/>
          </a:prstGeom>
          <a:noFill/>
          <a:ln>
            <a:solidFill>
              <a:schemeClr val="accent1"/>
            </a:solidFill>
          </a:ln>
        </p:spPr>
        <p:txBody>
          <a:bodyPr wrap="square" rtlCol="0">
            <a:spAutoFit/>
          </a:bodyPr>
          <a:lstStyle/>
          <a:p>
            <a:r>
              <a:rPr lang="it-IT" dirty="0" smtClean="0"/>
              <a:t>ISTRUTTORIA (procedimento probatorio)</a:t>
            </a:r>
            <a:endParaRPr lang="it-IT"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Processo</a:t>
            </a:r>
            <a:endParaRPr lang="it-IT" b="1" dirty="0"/>
          </a:p>
        </p:txBody>
      </p:sp>
      <p:sp>
        <p:nvSpPr>
          <p:cNvPr id="3" name="Segnaposto contenuto 2"/>
          <p:cNvSpPr>
            <a:spLocks noGrp="1"/>
          </p:cNvSpPr>
          <p:nvPr>
            <p:ph idx="1"/>
          </p:nvPr>
        </p:nvSpPr>
        <p:spPr/>
        <p:txBody>
          <a:bodyPr>
            <a:normAutofit/>
          </a:bodyPr>
          <a:lstStyle/>
          <a:p>
            <a:pPr algn="just">
              <a:buNone/>
            </a:pPr>
            <a:r>
              <a:rPr lang="it-IT" sz="1400" b="1" dirty="0" err="1" smtClean="0">
                <a:solidFill>
                  <a:schemeClr val="accent2"/>
                </a:solidFill>
              </a:rPr>
              <a:t>Process</a:t>
            </a:r>
            <a:endParaRPr lang="it-IT" sz="1400" dirty="0"/>
          </a:p>
        </p:txBody>
      </p:sp>
      <p:sp>
        <p:nvSpPr>
          <p:cNvPr id="4" name="CasellaDiTesto 3"/>
          <p:cNvSpPr txBox="1"/>
          <p:nvPr/>
        </p:nvSpPr>
        <p:spPr>
          <a:xfrm>
            <a:off x="323528" y="2708920"/>
            <a:ext cx="8568952" cy="3693319"/>
          </a:xfrm>
          <a:prstGeom prst="rect">
            <a:avLst/>
          </a:prstGeom>
          <a:noFill/>
          <a:ln>
            <a:solidFill>
              <a:schemeClr val="accent1"/>
            </a:solidFill>
          </a:ln>
        </p:spPr>
        <p:txBody>
          <a:bodyPr wrap="square" rtlCol="0">
            <a:spAutoFit/>
          </a:bodyPr>
          <a:lstStyle/>
          <a:p>
            <a:pPr algn="just"/>
            <a:r>
              <a:rPr lang="it-IT" b="1" cap="small" dirty="0" smtClean="0"/>
              <a:t>Procedimento probatorio</a:t>
            </a:r>
            <a:r>
              <a:rPr lang="it-IT" dirty="0" smtClean="0"/>
              <a:t> – serie di adempimenti </a:t>
            </a:r>
            <a:r>
              <a:rPr lang="it-IT" u="sng" dirty="0" smtClean="0"/>
              <a:t>necessari</a:t>
            </a:r>
            <a:r>
              <a:rPr lang="it-IT" dirty="0" smtClean="0"/>
              <a:t> all’acquisizione e alla successiva valutazione della prova nel giudizio.</a:t>
            </a:r>
          </a:p>
          <a:p>
            <a:pPr algn="just">
              <a:buFont typeface="Arial" pitchFamily="34" charset="0"/>
              <a:buChar char="•"/>
            </a:pPr>
            <a:r>
              <a:rPr lang="it-IT" b="1" dirty="0" smtClean="0"/>
              <a:t> </a:t>
            </a:r>
            <a:r>
              <a:rPr lang="it-IT" b="1" dirty="0" smtClean="0"/>
              <a:t>Richiesta – </a:t>
            </a:r>
            <a:r>
              <a:rPr lang="it-IT" dirty="0" smtClean="0"/>
              <a:t>la parte domanda al giudice di acquisire le prove di cui ha interesse (es. l’ente chiede di acquisire la testimonianza del consulente che ha predisposto il MOG nel quale erano dettate le linee guida per evitare il reato in addebito; l’ente chiede di acquisire il MOG quale prova documentale).</a:t>
            </a:r>
          </a:p>
          <a:p>
            <a:pPr algn="just">
              <a:buFont typeface="Arial" pitchFamily="34" charset="0"/>
              <a:buChar char="•"/>
            </a:pPr>
            <a:r>
              <a:rPr lang="it-IT" b="1" dirty="0" smtClean="0"/>
              <a:t> </a:t>
            </a:r>
            <a:r>
              <a:rPr lang="it-IT" b="1" dirty="0" smtClean="0"/>
              <a:t>Ammissione </a:t>
            </a:r>
            <a:r>
              <a:rPr lang="it-IT" dirty="0" smtClean="0"/>
              <a:t>– il giudice fa entrare nel processo le prove </a:t>
            </a:r>
            <a:r>
              <a:rPr lang="it-IT" u="sng" dirty="0" smtClean="0"/>
              <a:t>non irrilevanti, non superflue e non vietate dalla legge</a:t>
            </a:r>
            <a:r>
              <a:rPr lang="it-IT" dirty="0" smtClean="0"/>
              <a:t> (art. 190 </a:t>
            </a:r>
            <a:r>
              <a:rPr lang="it-IT" dirty="0" err="1" smtClean="0"/>
              <a:t>c.p.p.</a:t>
            </a:r>
            <a:r>
              <a:rPr lang="it-IT" dirty="0" smtClean="0"/>
              <a:t>).</a:t>
            </a:r>
          </a:p>
          <a:p>
            <a:pPr algn="just">
              <a:buFont typeface="Arial" pitchFamily="34" charset="0"/>
              <a:buChar char="•"/>
            </a:pPr>
            <a:r>
              <a:rPr lang="it-IT" dirty="0" smtClean="0"/>
              <a:t> </a:t>
            </a:r>
            <a:r>
              <a:rPr lang="it-IT" b="1" dirty="0" smtClean="0"/>
              <a:t>Acquisizione (o assunzione)</a:t>
            </a:r>
            <a:r>
              <a:rPr lang="it-IT" dirty="0" smtClean="0"/>
              <a:t> – il giudice fa proprio il contenuto della prova, ascoltando i dichiaranti o leggendo gli scritti di cui è stata chiesta (ed ottenuta) l’ammissione.</a:t>
            </a:r>
          </a:p>
          <a:p>
            <a:pPr algn="just">
              <a:buFont typeface="Arial" pitchFamily="34" charset="0"/>
              <a:buChar char="•"/>
            </a:pPr>
            <a:r>
              <a:rPr lang="it-IT" dirty="0" smtClean="0"/>
              <a:t> </a:t>
            </a:r>
            <a:r>
              <a:rPr lang="it-IT" b="1" dirty="0" smtClean="0"/>
              <a:t>Valutazione</a:t>
            </a:r>
            <a:r>
              <a:rPr lang="it-IT" dirty="0" smtClean="0"/>
              <a:t> – il giudice attribuisce un segno alla prova acquisita secondo il proprio </a:t>
            </a:r>
            <a:r>
              <a:rPr lang="it-IT" u="sng" dirty="0" smtClean="0"/>
              <a:t>libero convincimento</a:t>
            </a:r>
            <a:r>
              <a:rPr lang="it-IT" dirty="0" smtClean="0"/>
              <a:t>. </a:t>
            </a:r>
            <a:endParaRPr lang="it-IT"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Processo</a:t>
            </a:r>
            <a:endParaRPr lang="it-IT" b="1" dirty="0"/>
          </a:p>
        </p:txBody>
      </p:sp>
      <p:sp>
        <p:nvSpPr>
          <p:cNvPr id="3" name="Segnaposto contenuto 2"/>
          <p:cNvSpPr>
            <a:spLocks noGrp="1"/>
          </p:cNvSpPr>
          <p:nvPr>
            <p:ph idx="1"/>
          </p:nvPr>
        </p:nvSpPr>
        <p:spPr/>
        <p:txBody>
          <a:bodyPr>
            <a:normAutofit/>
          </a:bodyPr>
          <a:lstStyle/>
          <a:p>
            <a:pPr algn="just">
              <a:buNone/>
            </a:pPr>
            <a:r>
              <a:rPr lang="it-IT" sz="1400" b="1" dirty="0" err="1" smtClean="0">
                <a:solidFill>
                  <a:schemeClr val="accent2"/>
                </a:solidFill>
              </a:rPr>
              <a:t>Process</a:t>
            </a:r>
            <a:endParaRPr lang="it-IT" sz="1400" dirty="0"/>
          </a:p>
        </p:txBody>
      </p:sp>
      <p:sp>
        <p:nvSpPr>
          <p:cNvPr id="4" name="CasellaDiTesto 3"/>
          <p:cNvSpPr txBox="1"/>
          <p:nvPr/>
        </p:nvSpPr>
        <p:spPr>
          <a:xfrm>
            <a:off x="2843808" y="2780928"/>
            <a:ext cx="4032448" cy="369332"/>
          </a:xfrm>
          <a:prstGeom prst="rect">
            <a:avLst/>
          </a:prstGeom>
          <a:noFill/>
          <a:ln>
            <a:solidFill>
              <a:schemeClr val="accent1"/>
            </a:solidFill>
          </a:ln>
        </p:spPr>
        <p:txBody>
          <a:bodyPr wrap="square" rtlCol="0">
            <a:spAutoFit/>
          </a:bodyPr>
          <a:lstStyle/>
          <a:p>
            <a:pPr algn="ctr"/>
            <a:r>
              <a:rPr lang="it-IT" b="1" cap="small" dirty="0" smtClean="0"/>
              <a:t>Sentenza</a:t>
            </a:r>
            <a:endParaRPr lang="it-IT" b="1" cap="small" dirty="0"/>
          </a:p>
        </p:txBody>
      </p:sp>
      <p:cxnSp>
        <p:nvCxnSpPr>
          <p:cNvPr id="5" name="Connettore 2 4"/>
          <p:cNvCxnSpPr/>
          <p:nvPr/>
        </p:nvCxnSpPr>
        <p:spPr>
          <a:xfrm flipH="1">
            <a:off x="3419872" y="3140968"/>
            <a:ext cx="1203673" cy="4227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CasellaDiTesto 5"/>
          <p:cNvSpPr txBox="1"/>
          <p:nvPr/>
        </p:nvSpPr>
        <p:spPr>
          <a:xfrm>
            <a:off x="1259632" y="3573016"/>
            <a:ext cx="2808312" cy="369332"/>
          </a:xfrm>
          <a:prstGeom prst="rect">
            <a:avLst/>
          </a:prstGeom>
          <a:noFill/>
          <a:ln>
            <a:solidFill>
              <a:schemeClr val="accent1"/>
            </a:solidFill>
          </a:ln>
        </p:spPr>
        <p:txBody>
          <a:bodyPr wrap="square" rtlCol="0">
            <a:spAutoFit/>
          </a:bodyPr>
          <a:lstStyle/>
          <a:p>
            <a:pPr algn="ctr"/>
            <a:r>
              <a:rPr lang="it-IT" b="1" cap="small" dirty="0" smtClean="0"/>
              <a:t>Proscioglimento</a:t>
            </a:r>
            <a:endParaRPr lang="it-IT" b="1" cap="small" dirty="0"/>
          </a:p>
        </p:txBody>
      </p:sp>
      <p:sp>
        <p:nvSpPr>
          <p:cNvPr id="7" name="CasellaDiTesto 6"/>
          <p:cNvSpPr txBox="1"/>
          <p:nvPr/>
        </p:nvSpPr>
        <p:spPr>
          <a:xfrm>
            <a:off x="4860032" y="3573016"/>
            <a:ext cx="2808312" cy="369332"/>
          </a:xfrm>
          <a:prstGeom prst="rect">
            <a:avLst/>
          </a:prstGeom>
          <a:noFill/>
          <a:ln>
            <a:solidFill>
              <a:schemeClr val="accent1"/>
            </a:solidFill>
          </a:ln>
        </p:spPr>
        <p:txBody>
          <a:bodyPr wrap="square" rtlCol="0">
            <a:spAutoFit/>
          </a:bodyPr>
          <a:lstStyle/>
          <a:p>
            <a:pPr algn="ctr"/>
            <a:r>
              <a:rPr lang="it-IT" b="1" cap="small" dirty="0" smtClean="0"/>
              <a:t>Condanna</a:t>
            </a:r>
            <a:endParaRPr lang="it-IT" b="1" cap="small" dirty="0"/>
          </a:p>
        </p:txBody>
      </p:sp>
      <p:cxnSp>
        <p:nvCxnSpPr>
          <p:cNvPr id="8" name="Connettore 2 7"/>
          <p:cNvCxnSpPr>
            <a:endCxn id="7" idx="0"/>
          </p:cNvCxnSpPr>
          <p:nvPr/>
        </p:nvCxnSpPr>
        <p:spPr>
          <a:xfrm>
            <a:off x="4572000" y="3140968"/>
            <a:ext cx="1692188"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Connettore 2 10"/>
          <p:cNvCxnSpPr/>
          <p:nvPr/>
        </p:nvCxnSpPr>
        <p:spPr>
          <a:xfrm flipH="1">
            <a:off x="1403648" y="3933056"/>
            <a:ext cx="1203673" cy="4227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Connettore 2 11"/>
          <p:cNvCxnSpPr/>
          <p:nvPr/>
        </p:nvCxnSpPr>
        <p:spPr>
          <a:xfrm>
            <a:off x="2679330" y="3933056"/>
            <a:ext cx="1460622"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CasellaDiTesto 12"/>
          <p:cNvSpPr txBox="1"/>
          <p:nvPr/>
        </p:nvSpPr>
        <p:spPr>
          <a:xfrm>
            <a:off x="179512" y="4365104"/>
            <a:ext cx="3024336" cy="1815882"/>
          </a:xfrm>
          <a:prstGeom prst="rect">
            <a:avLst/>
          </a:prstGeom>
          <a:noFill/>
          <a:ln>
            <a:solidFill>
              <a:schemeClr val="accent1"/>
            </a:solidFill>
          </a:ln>
        </p:spPr>
        <p:txBody>
          <a:bodyPr wrap="square" rtlCol="0">
            <a:spAutoFit/>
          </a:bodyPr>
          <a:lstStyle/>
          <a:p>
            <a:pPr algn="ctr"/>
            <a:r>
              <a:rPr lang="it-IT" sz="1600" b="1" cap="small" dirty="0" smtClean="0"/>
              <a:t>Non doversi procedere:</a:t>
            </a:r>
          </a:p>
          <a:p>
            <a:pPr algn="just">
              <a:buFont typeface="Arial" pitchFamily="34" charset="0"/>
              <a:buChar char="•"/>
            </a:pPr>
            <a:r>
              <a:rPr lang="it-IT" sz="1600" dirty="0" smtClean="0"/>
              <a:t> </a:t>
            </a:r>
            <a:r>
              <a:rPr lang="it-IT" sz="1600" dirty="0" smtClean="0"/>
              <a:t>Prescrizione dell’illecito</a:t>
            </a:r>
          </a:p>
          <a:p>
            <a:pPr algn="just">
              <a:buFont typeface="Arial" pitchFamily="34" charset="0"/>
              <a:buChar char="•"/>
            </a:pPr>
            <a:r>
              <a:rPr lang="it-IT" sz="1600" dirty="0" smtClean="0"/>
              <a:t> </a:t>
            </a:r>
            <a:r>
              <a:rPr lang="it-IT" sz="1600" dirty="0" smtClean="0"/>
              <a:t>Prescrizione del reato presupposto</a:t>
            </a:r>
          </a:p>
          <a:p>
            <a:pPr algn="just">
              <a:buFont typeface="Arial" pitchFamily="34" charset="0"/>
              <a:buChar char="•"/>
            </a:pPr>
            <a:r>
              <a:rPr lang="it-IT" sz="1600" dirty="0" smtClean="0"/>
              <a:t> </a:t>
            </a:r>
            <a:r>
              <a:rPr lang="it-IT" sz="1600" dirty="0" smtClean="0"/>
              <a:t>Ogni altra questione in rito che determini l’inapplicabilità della sanzione</a:t>
            </a:r>
            <a:endParaRPr lang="it-IT" sz="1600" dirty="0"/>
          </a:p>
        </p:txBody>
      </p:sp>
      <p:sp>
        <p:nvSpPr>
          <p:cNvPr id="15" name="CasellaDiTesto 14"/>
          <p:cNvSpPr txBox="1"/>
          <p:nvPr/>
        </p:nvSpPr>
        <p:spPr>
          <a:xfrm>
            <a:off x="3419872" y="4365104"/>
            <a:ext cx="3024336" cy="1815882"/>
          </a:xfrm>
          <a:prstGeom prst="rect">
            <a:avLst/>
          </a:prstGeom>
          <a:noFill/>
          <a:ln>
            <a:solidFill>
              <a:schemeClr val="accent1"/>
            </a:solidFill>
          </a:ln>
        </p:spPr>
        <p:txBody>
          <a:bodyPr wrap="square" rtlCol="0">
            <a:spAutoFit/>
          </a:bodyPr>
          <a:lstStyle/>
          <a:p>
            <a:pPr algn="ctr"/>
            <a:r>
              <a:rPr lang="it-IT" sz="1600" b="1" cap="small" dirty="0" smtClean="0"/>
              <a:t>Assoluzione:</a:t>
            </a:r>
          </a:p>
          <a:p>
            <a:pPr algn="just">
              <a:buFont typeface="Arial" pitchFamily="34" charset="0"/>
              <a:buChar char="•"/>
            </a:pPr>
            <a:r>
              <a:rPr lang="it-IT" sz="1600" dirty="0" smtClean="0"/>
              <a:t> </a:t>
            </a:r>
            <a:r>
              <a:rPr lang="it-IT" sz="1600" dirty="0" smtClean="0"/>
              <a:t>Il fatto non sussiste</a:t>
            </a:r>
          </a:p>
          <a:p>
            <a:pPr algn="just">
              <a:buFont typeface="Arial" pitchFamily="34" charset="0"/>
              <a:buChar char="•"/>
            </a:pPr>
            <a:r>
              <a:rPr lang="it-IT" sz="1600" dirty="0" smtClean="0"/>
              <a:t> </a:t>
            </a:r>
            <a:r>
              <a:rPr lang="it-IT" sz="1600" dirty="0" smtClean="0"/>
              <a:t>L’ente non ha commesso il fatto</a:t>
            </a:r>
          </a:p>
          <a:p>
            <a:pPr algn="just">
              <a:buFont typeface="Arial" pitchFamily="34" charset="0"/>
              <a:buChar char="•"/>
            </a:pPr>
            <a:r>
              <a:rPr lang="it-IT" sz="1600" dirty="0" smtClean="0"/>
              <a:t> </a:t>
            </a:r>
            <a:r>
              <a:rPr lang="it-IT" sz="1600" dirty="0" smtClean="0"/>
              <a:t>Il fatto non costituisce reato</a:t>
            </a:r>
          </a:p>
          <a:p>
            <a:pPr algn="just">
              <a:buFont typeface="Arial" pitchFamily="34" charset="0"/>
              <a:buChar char="•"/>
            </a:pPr>
            <a:r>
              <a:rPr lang="it-IT" sz="1600" dirty="0" smtClean="0"/>
              <a:t> </a:t>
            </a:r>
            <a:r>
              <a:rPr lang="it-IT" sz="1600" dirty="0" smtClean="0"/>
              <a:t>Il fatto non è previsto dalla legge come reato</a:t>
            </a:r>
            <a:endParaRPr lang="it-IT" sz="1600" dirty="0"/>
          </a:p>
        </p:txBody>
      </p:sp>
      <p:sp>
        <p:nvSpPr>
          <p:cNvPr id="16" name="CasellaDiTesto 15"/>
          <p:cNvSpPr txBox="1"/>
          <p:nvPr/>
        </p:nvSpPr>
        <p:spPr>
          <a:xfrm>
            <a:off x="179512" y="6237312"/>
            <a:ext cx="6264696" cy="369332"/>
          </a:xfrm>
          <a:prstGeom prst="rect">
            <a:avLst/>
          </a:prstGeom>
          <a:noFill/>
          <a:ln>
            <a:solidFill>
              <a:schemeClr val="accent1"/>
            </a:solidFill>
          </a:ln>
        </p:spPr>
        <p:txBody>
          <a:bodyPr wrap="square" rtlCol="0">
            <a:spAutoFit/>
          </a:bodyPr>
          <a:lstStyle/>
          <a:p>
            <a:pPr algn="just"/>
            <a:r>
              <a:rPr lang="it-IT" u="sng" dirty="0" smtClean="0"/>
              <a:t>Estinzione delle misure cautelari eventualmente disposte</a:t>
            </a:r>
            <a:endParaRPr lang="it-IT" u="sng" dirty="0"/>
          </a:p>
        </p:txBody>
      </p:sp>
      <p:cxnSp>
        <p:nvCxnSpPr>
          <p:cNvPr id="18" name="Connettore 2 17"/>
          <p:cNvCxnSpPr/>
          <p:nvPr/>
        </p:nvCxnSpPr>
        <p:spPr>
          <a:xfrm>
            <a:off x="7524328" y="3933056"/>
            <a:ext cx="0"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 name="CasellaDiTesto 18"/>
          <p:cNvSpPr txBox="1"/>
          <p:nvPr/>
        </p:nvSpPr>
        <p:spPr>
          <a:xfrm>
            <a:off x="6732240" y="4365104"/>
            <a:ext cx="2232248" cy="1815882"/>
          </a:xfrm>
          <a:prstGeom prst="rect">
            <a:avLst/>
          </a:prstGeom>
          <a:noFill/>
          <a:ln>
            <a:solidFill>
              <a:schemeClr val="accent1"/>
            </a:solidFill>
          </a:ln>
        </p:spPr>
        <p:txBody>
          <a:bodyPr wrap="square" rtlCol="0">
            <a:spAutoFit/>
          </a:bodyPr>
          <a:lstStyle/>
          <a:p>
            <a:pPr algn="just"/>
            <a:r>
              <a:rPr lang="it-IT" sz="1600" dirty="0" smtClean="0"/>
              <a:t>Indicazione delle </a:t>
            </a:r>
            <a:r>
              <a:rPr lang="it-IT" sz="1600" u="sng" dirty="0" smtClean="0"/>
              <a:t>sanzioni</a:t>
            </a:r>
            <a:r>
              <a:rPr lang="it-IT" sz="1600" dirty="0" smtClean="0"/>
              <a:t> e, in caso di vicende modificative dell’ente, dei </a:t>
            </a:r>
            <a:r>
              <a:rPr lang="it-IT" sz="1600" u="sng" dirty="0" smtClean="0"/>
              <a:t>soggetti coinvolti dall’applicazione della sanzione</a:t>
            </a:r>
            <a:r>
              <a:rPr lang="it-IT" sz="1600" dirty="0" smtClean="0"/>
              <a:t>.</a:t>
            </a:r>
            <a:endParaRPr lang="it-IT" sz="1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Processo</a:t>
            </a:r>
            <a:endParaRPr lang="it-IT" b="1" dirty="0"/>
          </a:p>
        </p:txBody>
      </p:sp>
      <p:pic>
        <p:nvPicPr>
          <p:cNvPr id="1026" name="Picture 2"/>
          <p:cNvPicPr>
            <a:picLocks noChangeAspect="1" noChangeArrowheads="1"/>
          </p:cNvPicPr>
          <p:nvPr/>
        </p:nvPicPr>
        <p:blipFill>
          <a:blip r:embed="rId2" cstate="print"/>
          <a:srcRect/>
          <a:stretch>
            <a:fillRect/>
          </a:stretch>
        </p:blipFill>
        <p:spPr bwMode="auto">
          <a:xfrm>
            <a:off x="539552" y="2132856"/>
            <a:ext cx="3192462" cy="1310013"/>
          </a:xfrm>
          <a:prstGeom prst="rect">
            <a:avLst/>
          </a:prstGeom>
          <a:noFill/>
          <a:ln w="9525">
            <a:solidFill>
              <a:schemeClr val="accent1"/>
            </a:solidFill>
            <a:miter lim="800000"/>
            <a:headEnd/>
            <a:tailEnd/>
          </a:ln>
          <a:effectLst/>
        </p:spPr>
      </p:pic>
      <p:pic>
        <p:nvPicPr>
          <p:cNvPr id="1027" name="Picture 3"/>
          <p:cNvPicPr>
            <a:picLocks noChangeAspect="1" noChangeArrowheads="1"/>
          </p:cNvPicPr>
          <p:nvPr/>
        </p:nvPicPr>
        <p:blipFill>
          <a:blip r:embed="rId3" cstate="print"/>
          <a:srcRect/>
          <a:stretch>
            <a:fillRect/>
          </a:stretch>
        </p:blipFill>
        <p:spPr bwMode="auto">
          <a:xfrm>
            <a:off x="4716016" y="2204864"/>
            <a:ext cx="3922067" cy="1196167"/>
          </a:xfrm>
          <a:prstGeom prst="rect">
            <a:avLst/>
          </a:prstGeom>
          <a:noFill/>
          <a:ln w="9525">
            <a:solidFill>
              <a:schemeClr val="accent1"/>
            </a:solidFill>
            <a:miter lim="800000"/>
            <a:headEnd/>
            <a:tailEnd/>
          </a:ln>
          <a:effectLst/>
        </p:spPr>
      </p:pic>
      <p:pic>
        <p:nvPicPr>
          <p:cNvPr id="1028" name="Picture 4"/>
          <p:cNvPicPr>
            <a:picLocks noChangeAspect="1" noChangeArrowheads="1"/>
          </p:cNvPicPr>
          <p:nvPr/>
        </p:nvPicPr>
        <p:blipFill>
          <a:blip r:embed="rId4" cstate="print"/>
          <a:srcRect/>
          <a:stretch>
            <a:fillRect/>
          </a:stretch>
        </p:blipFill>
        <p:spPr bwMode="auto">
          <a:xfrm>
            <a:off x="539552" y="3789040"/>
            <a:ext cx="3168352" cy="942728"/>
          </a:xfrm>
          <a:prstGeom prst="rect">
            <a:avLst/>
          </a:prstGeom>
          <a:noFill/>
          <a:ln w="9525">
            <a:solidFill>
              <a:schemeClr val="accent1"/>
            </a:solidFill>
            <a:miter lim="800000"/>
            <a:headEnd/>
            <a:tailEnd/>
          </a:ln>
          <a:effectLst/>
        </p:spPr>
      </p:pic>
      <p:pic>
        <p:nvPicPr>
          <p:cNvPr id="1029" name="Picture 5"/>
          <p:cNvPicPr>
            <a:picLocks noChangeAspect="1" noChangeArrowheads="1"/>
          </p:cNvPicPr>
          <p:nvPr/>
        </p:nvPicPr>
        <p:blipFill>
          <a:blip r:embed="rId5" cstate="print"/>
          <a:srcRect/>
          <a:stretch>
            <a:fillRect/>
          </a:stretch>
        </p:blipFill>
        <p:spPr bwMode="auto">
          <a:xfrm>
            <a:off x="4644008" y="3573016"/>
            <a:ext cx="4071066" cy="1035684"/>
          </a:xfrm>
          <a:prstGeom prst="rect">
            <a:avLst/>
          </a:prstGeom>
          <a:noFill/>
          <a:ln w="9525">
            <a:solidFill>
              <a:schemeClr val="accent1"/>
            </a:solidFill>
            <a:miter lim="800000"/>
            <a:headEnd/>
            <a:tailEnd/>
          </a:ln>
          <a:effectLst/>
        </p:spPr>
      </p:pic>
      <p:pic>
        <p:nvPicPr>
          <p:cNvPr id="1030" name="Picture 6"/>
          <p:cNvPicPr>
            <a:picLocks noChangeAspect="1" noChangeArrowheads="1"/>
          </p:cNvPicPr>
          <p:nvPr/>
        </p:nvPicPr>
        <p:blipFill>
          <a:blip r:embed="rId6" cstate="print"/>
          <a:srcRect/>
          <a:stretch>
            <a:fillRect/>
          </a:stretch>
        </p:blipFill>
        <p:spPr bwMode="auto">
          <a:xfrm>
            <a:off x="539552" y="4994214"/>
            <a:ext cx="3168352" cy="1167003"/>
          </a:xfrm>
          <a:prstGeom prst="rect">
            <a:avLst/>
          </a:prstGeom>
          <a:noFill/>
          <a:ln w="9525">
            <a:solidFill>
              <a:schemeClr val="accent1"/>
            </a:solidFill>
            <a:miter lim="800000"/>
            <a:headEnd/>
            <a:tailEnd/>
          </a:ln>
          <a:effectLst/>
        </p:spPr>
      </p:pic>
      <p:pic>
        <p:nvPicPr>
          <p:cNvPr id="1031" name="Picture 7"/>
          <p:cNvPicPr>
            <a:picLocks noChangeAspect="1" noChangeArrowheads="1"/>
          </p:cNvPicPr>
          <p:nvPr/>
        </p:nvPicPr>
        <p:blipFill>
          <a:blip r:embed="rId7" cstate="print"/>
          <a:srcRect/>
          <a:stretch>
            <a:fillRect/>
          </a:stretch>
        </p:blipFill>
        <p:spPr bwMode="auto">
          <a:xfrm>
            <a:off x="4716016" y="4797152"/>
            <a:ext cx="3960440" cy="1809220"/>
          </a:xfrm>
          <a:prstGeom prst="rect">
            <a:avLst/>
          </a:prstGeom>
          <a:noFill/>
          <a:ln w="9525">
            <a:solidFill>
              <a:schemeClr val="accent1"/>
            </a:solid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Impugnazioni</a:t>
            </a:r>
            <a:endParaRPr lang="it-IT" b="1" dirty="0"/>
          </a:p>
        </p:txBody>
      </p:sp>
      <p:sp>
        <p:nvSpPr>
          <p:cNvPr id="3" name="Segnaposto contenuto 2"/>
          <p:cNvSpPr>
            <a:spLocks noGrp="1"/>
          </p:cNvSpPr>
          <p:nvPr>
            <p:ph idx="1"/>
          </p:nvPr>
        </p:nvSpPr>
        <p:spPr/>
        <p:txBody>
          <a:bodyPr>
            <a:normAutofit/>
          </a:bodyPr>
          <a:lstStyle/>
          <a:p>
            <a:pPr algn="just">
              <a:buNone/>
            </a:pPr>
            <a:r>
              <a:rPr lang="it-IT" sz="1400" b="1" dirty="0" err="1" smtClean="0">
                <a:solidFill>
                  <a:schemeClr val="accent2"/>
                </a:solidFill>
              </a:rPr>
              <a:t>Appeals</a:t>
            </a:r>
            <a:endParaRPr lang="it-IT" sz="1400" dirty="0"/>
          </a:p>
        </p:txBody>
      </p:sp>
      <p:sp>
        <p:nvSpPr>
          <p:cNvPr id="4" name="CasellaDiTesto 3"/>
          <p:cNvSpPr txBox="1"/>
          <p:nvPr/>
        </p:nvSpPr>
        <p:spPr>
          <a:xfrm>
            <a:off x="395536" y="2708920"/>
            <a:ext cx="8424936" cy="646331"/>
          </a:xfrm>
          <a:prstGeom prst="rect">
            <a:avLst/>
          </a:prstGeom>
          <a:noFill/>
          <a:ln>
            <a:solidFill>
              <a:schemeClr val="accent1"/>
            </a:solidFill>
          </a:ln>
        </p:spPr>
        <p:txBody>
          <a:bodyPr wrap="square" rtlCol="0">
            <a:spAutoFit/>
          </a:bodyPr>
          <a:lstStyle/>
          <a:p>
            <a:pPr algn="just"/>
            <a:r>
              <a:rPr lang="it-IT" dirty="0" smtClean="0"/>
              <a:t>Applicabilità del </a:t>
            </a:r>
            <a:r>
              <a:rPr lang="it-IT" i="1" u="sng" dirty="0" err="1" smtClean="0"/>
              <a:t>simultaneus</a:t>
            </a:r>
            <a:r>
              <a:rPr lang="it-IT" i="1" u="sng" dirty="0" smtClean="0"/>
              <a:t> </a:t>
            </a:r>
            <a:r>
              <a:rPr lang="it-IT" i="1" u="sng" dirty="0" err="1" smtClean="0"/>
              <a:t>processus</a:t>
            </a:r>
            <a:r>
              <a:rPr lang="it-IT" dirty="0" smtClean="0"/>
              <a:t> (ovvero … le regole per le impugnazioni dell’imputato si applicano anche all’ente)</a:t>
            </a:r>
            <a:endParaRPr lang="it-IT" dirty="0"/>
          </a:p>
        </p:txBody>
      </p:sp>
      <p:sp>
        <p:nvSpPr>
          <p:cNvPr id="5" name="CasellaDiTesto 4"/>
          <p:cNvSpPr txBox="1"/>
          <p:nvPr/>
        </p:nvSpPr>
        <p:spPr>
          <a:xfrm>
            <a:off x="395536" y="3501008"/>
            <a:ext cx="8424936" cy="646331"/>
          </a:xfrm>
          <a:prstGeom prst="rect">
            <a:avLst/>
          </a:prstGeom>
          <a:noFill/>
          <a:ln>
            <a:solidFill>
              <a:schemeClr val="accent1"/>
            </a:solidFill>
          </a:ln>
        </p:spPr>
        <p:txBody>
          <a:bodyPr wrap="square" rtlCol="0">
            <a:spAutoFit/>
          </a:bodyPr>
          <a:lstStyle/>
          <a:p>
            <a:pPr algn="just"/>
            <a:r>
              <a:rPr lang="it-IT" u="sng" dirty="0" smtClean="0"/>
              <a:t>Estensione</a:t>
            </a:r>
            <a:r>
              <a:rPr lang="it-IT" dirty="0" smtClean="0"/>
              <a:t> all’ente delle impugnazioni dell’imputato (</a:t>
            </a:r>
            <a:r>
              <a:rPr lang="it-IT" i="1" dirty="0" smtClean="0"/>
              <a:t>tranne</a:t>
            </a:r>
            <a:r>
              <a:rPr lang="it-IT" dirty="0" smtClean="0"/>
              <a:t> nei casi in cui l’impugnazione dell’imputato sia motivata da ragioni </a:t>
            </a:r>
            <a:r>
              <a:rPr lang="it-IT" i="1" dirty="0" smtClean="0"/>
              <a:t>esclusivamente personali</a:t>
            </a:r>
            <a:r>
              <a:rPr lang="it-IT" dirty="0" smtClean="0"/>
              <a:t>)</a:t>
            </a:r>
            <a:endParaRPr lang="it-IT" dirty="0"/>
          </a:p>
        </p:txBody>
      </p:sp>
      <p:sp>
        <p:nvSpPr>
          <p:cNvPr id="6" name="CasellaDiTesto 5"/>
          <p:cNvSpPr txBox="1"/>
          <p:nvPr/>
        </p:nvSpPr>
        <p:spPr>
          <a:xfrm>
            <a:off x="395536" y="4293096"/>
            <a:ext cx="8424936" cy="2031325"/>
          </a:xfrm>
          <a:prstGeom prst="rect">
            <a:avLst/>
          </a:prstGeom>
          <a:noFill/>
          <a:ln>
            <a:solidFill>
              <a:schemeClr val="accent1"/>
            </a:solidFill>
          </a:ln>
        </p:spPr>
        <p:txBody>
          <a:bodyPr wrap="square" rtlCol="0">
            <a:spAutoFit/>
          </a:bodyPr>
          <a:lstStyle/>
          <a:p>
            <a:pPr algn="just"/>
            <a:r>
              <a:rPr lang="it-IT" b="1" dirty="0" smtClean="0"/>
              <a:t>Impugnazioni ordinarie:</a:t>
            </a:r>
          </a:p>
          <a:p>
            <a:pPr algn="just">
              <a:buFont typeface="Arial" pitchFamily="34" charset="0"/>
              <a:buChar char="•"/>
            </a:pPr>
            <a:r>
              <a:rPr lang="it-IT" dirty="0" smtClean="0"/>
              <a:t> </a:t>
            </a:r>
            <a:r>
              <a:rPr lang="it-IT" dirty="0" smtClean="0"/>
              <a:t>Appello (merito e legittimità)</a:t>
            </a:r>
          </a:p>
          <a:p>
            <a:pPr algn="just">
              <a:buFont typeface="Arial" pitchFamily="34" charset="0"/>
              <a:buChar char="•"/>
            </a:pPr>
            <a:r>
              <a:rPr lang="it-IT" dirty="0" smtClean="0"/>
              <a:t> </a:t>
            </a:r>
            <a:r>
              <a:rPr lang="it-IT" dirty="0" smtClean="0"/>
              <a:t>Ricorso per Cassazione (legittimità)</a:t>
            </a:r>
          </a:p>
          <a:p>
            <a:pPr algn="just"/>
            <a:r>
              <a:rPr lang="it-IT" b="1" dirty="0" smtClean="0"/>
              <a:t>Impugnazioni straordinarie:</a:t>
            </a:r>
          </a:p>
          <a:p>
            <a:pPr algn="just">
              <a:buFont typeface="Arial" pitchFamily="34" charset="0"/>
              <a:buChar char="•"/>
            </a:pPr>
            <a:r>
              <a:rPr lang="it-IT" dirty="0" smtClean="0"/>
              <a:t> </a:t>
            </a:r>
            <a:r>
              <a:rPr lang="it-IT" dirty="0" smtClean="0"/>
              <a:t>Revisione</a:t>
            </a:r>
          </a:p>
          <a:p>
            <a:pPr algn="just">
              <a:buFont typeface="Arial" pitchFamily="34" charset="0"/>
              <a:buChar char="•"/>
            </a:pPr>
            <a:r>
              <a:rPr lang="it-IT" dirty="0" smtClean="0"/>
              <a:t> </a:t>
            </a:r>
            <a:r>
              <a:rPr lang="it-IT" dirty="0" smtClean="0"/>
              <a:t>Le altre previste dal </a:t>
            </a:r>
            <a:r>
              <a:rPr lang="it-IT" dirty="0" err="1" smtClean="0"/>
              <a:t>c.p.p.</a:t>
            </a:r>
            <a:r>
              <a:rPr lang="it-IT" dirty="0" smtClean="0"/>
              <a:t> (ricorso straordinario per cassazione e rescissione del giudicato)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Impugnazioni</a:t>
            </a:r>
            <a:endParaRPr lang="it-IT" b="1" dirty="0"/>
          </a:p>
        </p:txBody>
      </p:sp>
      <p:pic>
        <p:nvPicPr>
          <p:cNvPr id="2050" name="Picture 2"/>
          <p:cNvPicPr>
            <a:picLocks noChangeAspect="1" noChangeArrowheads="1"/>
          </p:cNvPicPr>
          <p:nvPr/>
        </p:nvPicPr>
        <p:blipFill>
          <a:blip r:embed="rId2" cstate="print"/>
          <a:srcRect/>
          <a:stretch>
            <a:fillRect/>
          </a:stretch>
        </p:blipFill>
        <p:spPr bwMode="auto">
          <a:xfrm>
            <a:off x="467544" y="2060848"/>
            <a:ext cx="4454698" cy="2456708"/>
          </a:xfrm>
          <a:prstGeom prst="rect">
            <a:avLst/>
          </a:prstGeom>
          <a:noFill/>
          <a:ln w="9525">
            <a:solidFill>
              <a:schemeClr val="accent1"/>
            </a:solidFill>
            <a:miter lim="800000"/>
            <a:headEnd/>
            <a:tailEnd/>
          </a:ln>
          <a:effectLst/>
        </p:spPr>
      </p:pic>
      <p:pic>
        <p:nvPicPr>
          <p:cNvPr id="2051" name="Picture 3"/>
          <p:cNvPicPr>
            <a:picLocks noChangeAspect="1" noChangeArrowheads="1"/>
          </p:cNvPicPr>
          <p:nvPr/>
        </p:nvPicPr>
        <p:blipFill>
          <a:blip r:embed="rId3" cstate="print"/>
          <a:srcRect/>
          <a:stretch>
            <a:fillRect/>
          </a:stretch>
        </p:blipFill>
        <p:spPr bwMode="auto">
          <a:xfrm>
            <a:off x="4860032" y="4725144"/>
            <a:ext cx="3931592" cy="1119702"/>
          </a:xfrm>
          <a:prstGeom prst="rect">
            <a:avLst/>
          </a:prstGeom>
          <a:noFill/>
          <a:ln w="9525">
            <a:solidFill>
              <a:schemeClr val="accent1"/>
            </a:solidFill>
            <a:miter lim="800000"/>
            <a:headEnd/>
            <a:tailEnd/>
          </a:ln>
          <a:effectLst/>
        </p:spPr>
      </p:pic>
      <p:pic>
        <p:nvPicPr>
          <p:cNvPr id="2052" name="Picture 4"/>
          <p:cNvPicPr>
            <a:picLocks noChangeAspect="1" noChangeArrowheads="1"/>
          </p:cNvPicPr>
          <p:nvPr/>
        </p:nvPicPr>
        <p:blipFill>
          <a:blip r:embed="rId4" cstate="print"/>
          <a:srcRect/>
          <a:stretch>
            <a:fillRect/>
          </a:stretch>
        </p:blipFill>
        <p:spPr bwMode="auto">
          <a:xfrm>
            <a:off x="323528" y="5373216"/>
            <a:ext cx="4119041" cy="1251432"/>
          </a:xfrm>
          <a:prstGeom prst="rect">
            <a:avLst/>
          </a:prstGeom>
          <a:noFill/>
          <a:ln w="9525">
            <a:solidFill>
              <a:schemeClr val="accent1"/>
            </a:solid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323528" y="620688"/>
            <a:ext cx="4384309" cy="3493691"/>
          </a:xfrm>
          <a:prstGeom prst="rect">
            <a:avLst/>
          </a:prstGeom>
          <a:noFill/>
          <a:ln w="9525">
            <a:solidFill>
              <a:schemeClr val="accent1"/>
            </a:solidFill>
            <a:miter lim="800000"/>
            <a:headEnd/>
            <a:tailEnd/>
          </a:ln>
          <a:effectLst/>
        </p:spPr>
      </p:pic>
      <p:pic>
        <p:nvPicPr>
          <p:cNvPr id="3075" name="Picture 3"/>
          <p:cNvPicPr>
            <a:picLocks noChangeAspect="1" noChangeArrowheads="1"/>
          </p:cNvPicPr>
          <p:nvPr/>
        </p:nvPicPr>
        <p:blipFill>
          <a:blip r:embed="rId3" cstate="print"/>
          <a:srcRect/>
          <a:stretch>
            <a:fillRect/>
          </a:stretch>
        </p:blipFill>
        <p:spPr bwMode="auto">
          <a:xfrm>
            <a:off x="4860032" y="2348880"/>
            <a:ext cx="4133608" cy="4105002"/>
          </a:xfrm>
          <a:prstGeom prst="rect">
            <a:avLst/>
          </a:prstGeom>
          <a:noFill/>
          <a:ln w="9525">
            <a:solidFill>
              <a:schemeClr val="accent1"/>
            </a:solid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cstate="print"/>
          <a:srcRect/>
          <a:stretch>
            <a:fillRect/>
          </a:stretch>
        </p:blipFill>
        <p:spPr bwMode="auto">
          <a:xfrm>
            <a:off x="1928813" y="808038"/>
            <a:ext cx="5286375" cy="5248275"/>
          </a:xfrm>
          <a:prstGeom prst="rect">
            <a:avLst/>
          </a:prstGeom>
          <a:noFill/>
          <a:ln w="9525">
            <a:solidFill>
              <a:schemeClr val="accent1"/>
            </a:solidFill>
            <a:miter lim="800000"/>
            <a:headEnd/>
            <a:tailEnd/>
          </a:ln>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ramonto">
  <a:themeElements>
    <a:clrScheme name="Personalizzato 1">
      <a:dk1>
        <a:sysClr val="windowText" lastClr="000000"/>
      </a:dk1>
      <a:lt1>
        <a:sysClr val="window" lastClr="FFFFFF"/>
      </a:lt1>
      <a:dk2>
        <a:srgbClr val="424456"/>
      </a:dk2>
      <a:lt2>
        <a:srgbClr val="DEDEDE"/>
      </a:lt2>
      <a:accent1>
        <a:srgbClr val="53548A"/>
      </a:accent1>
      <a:accent2>
        <a:srgbClr val="78397A"/>
      </a:accent2>
      <a:accent3>
        <a:srgbClr val="A04DA3"/>
      </a:accent3>
      <a:accent4>
        <a:srgbClr val="C4652D"/>
      </a:accent4>
      <a:accent5>
        <a:srgbClr val="8B5D3D"/>
      </a:accent5>
      <a:accent6>
        <a:srgbClr val="5C92B5"/>
      </a:accent6>
      <a:hlink>
        <a:srgbClr val="67AFBD"/>
      </a:hlink>
      <a:folHlink>
        <a:srgbClr val="C2A874"/>
      </a:folHlink>
    </a:clrScheme>
    <a:fontScheme name="Tramonto">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ramonto">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1684</TotalTime>
  <Words>406</Words>
  <Application>Microsoft Office PowerPoint</Application>
  <PresentationFormat>Presentazione su schermo (4:3)</PresentationFormat>
  <Paragraphs>54</Paragraphs>
  <Slides>9</Slides>
  <Notes>1</Notes>
  <HiddenSlides>0</HiddenSlides>
  <MMClips>0</MMClips>
  <ScaleCrop>false</ScaleCrop>
  <HeadingPairs>
    <vt:vector size="4" baseType="variant">
      <vt:variant>
        <vt:lpstr>Tema</vt:lpstr>
      </vt:variant>
      <vt:variant>
        <vt:i4>1</vt:i4>
      </vt:variant>
      <vt:variant>
        <vt:lpstr>Titoli diapositive</vt:lpstr>
      </vt:variant>
      <vt:variant>
        <vt:i4>9</vt:i4>
      </vt:variant>
    </vt:vector>
  </HeadingPairs>
  <TitlesOfParts>
    <vt:vector size="10" baseType="lpstr">
      <vt:lpstr>Tramonto</vt:lpstr>
      <vt:lpstr>Processo e impugnazioni</vt:lpstr>
      <vt:lpstr>Processo</vt:lpstr>
      <vt:lpstr>Processo</vt:lpstr>
      <vt:lpstr>Processo</vt:lpstr>
      <vt:lpstr>Processo</vt:lpstr>
      <vt:lpstr>Impugnazioni</vt:lpstr>
      <vt:lpstr>Impugnazioni</vt:lpstr>
      <vt:lpstr>Diapositiva 8</vt:lpstr>
      <vt:lpstr>Diapositiva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Dal societas delinquere non potest al D.Lgs. 231/2001</dc:title>
  <dc:creator>Francesco Trapella</dc:creator>
  <cp:lastModifiedBy>Francesco Trapella</cp:lastModifiedBy>
  <cp:revision>310</cp:revision>
  <dcterms:created xsi:type="dcterms:W3CDTF">2023-02-26T14:53:05Z</dcterms:created>
  <dcterms:modified xsi:type="dcterms:W3CDTF">2023-04-30T14:07:16Z</dcterms:modified>
</cp:coreProperties>
</file>