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04F1A0B-9B51-4A3E-A194-D2A0EB4B2603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69607654-D84B-4943-9BDF-DB889C10AFE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04F1A0B-9B51-4A3E-A194-D2A0EB4B2603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9607654-D84B-4943-9BDF-DB889C10AFE3}" type="slidenum">
              <a:rPr lang="it-IT" smtClean="0"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04F1A0B-9B51-4A3E-A194-D2A0EB4B2603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9607654-D84B-4943-9BDF-DB889C10AFE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04F1A0B-9B51-4A3E-A194-D2A0EB4B2603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69607654-D84B-4943-9BDF-DB889C10AFE3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francesco.trapella@unich.i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Laboratorio di ricerca giuridica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977334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it-IT" b="1" dirty="0" smtClean="0"/>
              <a:t>Le regole per la corretta redazione della tesi in ambito </a:t>
            </a:r>
          </a:p>
          <a:p>
            <a:pPr algn="r"/>
            <a:r>
              <a:rPr lang="it-IT" b="1" dirty="0" smtClean="0"/>
              <a:t>processuale penale</a:t>
            </a:r>
          </a:p>
          <a:p>
            <a:pPr algn="r"/>
            <a:r>
              <a:rPr lang="it-IT" dirty="0" smtClean="0"/>
              <a:t>15 novembre 2022, 9.30 – 11.00</a:t>
            </a:r>
          </a:p>
          <a:p>
            <a:pPr algn="r"/>
            <a:endParaRPr lang="it-IT" dirty="0" smtClean="0"/>
          </a:p>
          <a:p>
            <a:pPr algn="r"/>
            <a:r>
              <a:rPr lang="it-IT" b="1" dirty="0" smtClean="0"/>
              <a:t>Prof. Francesco </a:t>
            </a:r>
            <a:r>
              <a:rPr lang="it-IT" b="1" dirty="0" err="1" smtClean="0"/>
              <a:t>Trapella</a:t>
            </a:r>
            <a:endParaRPr lang="it-IT" b="1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Contenuti del seminario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it-IT" dirty="0" smtClean="0"/>
          </a:p>
          <a:p>
            <a:pPr algn="just"/>
            <a:r>
              <a:rPr lang="it-IT" dirty="0" smtClean="0"/>
              <a:t>Funzione e struttura della tesi di laurea</a:t>
            </a:r>
          </a:p>
          <a:p>
            <a:pPr algn="just"/>
            <a:r>
              <a:rPr lang="it-IT" dirty="0" smtClean="0"/>
              <a:t>Individuazione dell’argomento e degli obiettivi della ricerca</a:t>
            </a:r>
          </a:p>
          <a:p>
            <a:pPr algn="just"/>
            <a:r>
              <a:rPr lang="it-IT" dirty="0" smtClean="0"/>
              <a:t>Pianificazione del lavoro (tempi, fonti, reperimento dei materiali)</a:t>
            </a:r>
            <a:endParaRPr lang="it-IT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La tesi di laurea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b="1" dirty="0" smtClean="0"/>
              <a:t>Alcune regole generali …</a:t>
            </a:r>
            <a:endParaRPr lang="it-IT" dirty="0" smtClean="0"/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È una </a:t>
            </a:r>
            <a:r>
              <a:rPr lang="it-IT" b="1" dirty="0" smtClean="0">
                <a:solidFill>
                  <a:schemeClr val="tx1"/>
                </a:solidFill>
              </a:rPr>
              <a:t>tesi</a:t>
            </a:r>
            <a:r>
              <a:rPr lang="it-IT" dirty="0" smtClean="0">
                <a:solidFill>
                  <a:schemeClr val="tx1"/>
                </a:solidFill>
              </a:rPr>
              <a:t>, quindi occorre individuare un argomento e prendere posizione in merito ad esso (es. “</a:t>
            </a:r>
            <a:r>
              <a:rPr lang="it-IT" i="1" dirty="0" smtClean="0">
                <a:solidFill>
                  <a:schemeClr val="tx1"/>
                </a:solidFill>
              </a:rPr>
              <a:t>le misure di prevenzione creano una tutela anticipata dell’ordine pubblico, ma la stessa nozione di ordine pubblico è evanescente</a:t>
            </a:r>
            <a:r>
              <a:rPr lang="it-IT" dirty="0" smtClean="0">
                <a:solidFill>
                  <a:schemeClr val="tx1"/>
                </a:solidFill>
              </a:rPr>
              <a:t>”);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La tesi </a:t>
            </a:r>
            <a:r>
              <a:rPr lang="it-IT" b="1" dirty="0" smtClean="0">
                <a:solidFill>
                  <a:schemeClr val="tx1"/>
                </a:solidFill>
              </a:rPr>
              <a:t>non</a:t>
            </a:r>
            <a:r>
              <a:rPr lang="it-IT" dirty="0" smtClean="0">
                <a:solidFill>
                  <a:schemeClr val="tx1"/>
                </a:solidFill>
              </a:rPr>
              <a:t> è il </a:t>
            </a:r>
            <a:r>
              <a:rPr lang="it-IT" b="1" dirty="0" smtClean="0">
                <a:solidFill>
                  <a:schemeClr val="tx1"/>
                </a:solidFill>
              </a:rPr>
              <a:t>riassunto</a:t>
            </a:r>
            <a:r>
              <a:rPr lang="it-IT" dirty="0" smtClean="0">
                <a:solidFill>
                  <a:schemeClr val="tx1"/>
                </a:solidFill>
              </a:rPr>
              <a:t> di cose dette da altri; quello che vari autori hanno detto o sostenuto può essere utilizzato (</a:t>
            </a:r>
            <a:r>
              <a:rPr lang="it-IT" u="sng" dirty="0" smtClean="0">
                <a:solidFill>
                  <a:schemeClr val="tx1"/>
                </a:solidFill>
              </a:rPr>
              <a:t>mai copiato</a:t>
            </a:r>
            <a:r>
              <a:rPr lang="it-IT" dirty="0" smtClean="0">
                <a:solidFill>
                  <a:schemeClr val="tx1"/>
                </a:solidFill>
              </a:rPr>
              <a:t>) in funzione del percorso argomentativo di chi scrive la tesi.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La tesi di laurea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it-IT" b="1" dirty="0" smtClean="0"/>
              <a:t>Quando ci si propone per affrontare il percorso di tesi …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È buona regola proporsi con un tema ben chiaro in mente e con un </a:t>
            </a:r>
            <a:r>
              <a:rPr lang="it-IT" u="sng" dirty="0" smtClean="0">
                <a:solidFill>
                  <a:schemeClr val="tx1"/>
                </a:solidFill>
              </a:rPr>
              <a:t>problema di cui si vuole studiare la soluzione</a:t>
            </a:r>
            <a:r>
              <a:rPr lang="it-IT" dirty="0" smtClean="0">
                <a:solidFill>
                  <a:schemeClr val="tx1"/>
                </a:solidFill>
              </a:rPr>
              <a:t> (es. piuttosto che dire: </a:t>
            </a:r>
            <a:r>
              <a:rPr lang="it-IT" i="1" dirty="0" smtClean="0">
                <a:solidFill>
                  <a:schemeClr val="tx1"/>
                </a:solidFill>
              </a:rPr>
              <a:t>“vorrei scrivere una tesi sul diritto alla salute dei detenuti”</a:t>
            </a:r>
            <a:r>
              <a:rPr lang="it-IT" dirty="0" smtClean="0">
                <a:solidFill>
                  <a:schemeClr val="tx1"/>
                </a:solidFill>
              </a:rPr>
              <a:t> è meglio dire: </a:t>
            </a:r>
            <a:r>
              <a:rPr lang="it-IT" i="1" dirty="0" smtClean="0">
                <a:solidFill>
                  <a:schemeClr val="tx1"/>
                </a:solidFill>
              </a:rPr>
              <a:t>“vorrei affrontare il problema della carente tutela della salute dei detenuti, con specifico riferimento alla ‘riforma’ del 2018”</a:t>
            </a:r>
            <a:r>
              <a:rPr lang="it-IT" dirty="0" smtClean="0">
                <a:solidFill>
                  <a:schemeClr val="tx1"/>
                </a:solidFill>
              </a:rPr>
              <a:t>. Ciò consentirà di meglio circoscrivere l’argomento, anche in funzione della redazione del progetto di tesi);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Ovviamente il tema deve essere </a:t>
            </a:r>
            <a:r>
              <a:rPr lang="it-IT" u="sng" dirty="0" smtClean="0">
                <a:solidFill>
                  <a:schemeClr val="tx1"/>
                </a:solidFill>
              </a:rPr>
              <a:t>attinente alla materia</a:t>
            </a:r>
            <a:r>
              <a:rPr lang="it-IT" dirty="0" smtClean="0">
                <a:solidFill>
                  <a:schemeClr val="tx1"/>
                </a:solidFill>
              </a:rPr>
              <a:t>: se si chiede di svolgere la tesi in diritto, occorre partire da un problema di carattere giuridico;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Occorre proporsi di affrontare il tema in </a:t>
            </a:r>
            <a:r>
              <a:rPr lang="it-IT" u="sng" dirty="0" smtClean="0">
                <a:solidFill>
                  <a:schemeClr val="tx1"/>
                </a:solidFill>
              </a:rPr>
              <a:t>chiave critica</a:t>
            </a:r>
            <a:r>
              <a:rPr lang="it-IT" dirty="0" smtClean="0">
                <a:solidFill>
                  <a:schemeClr val="tx1"/>
                </a:solidFill>
              </a:rPr>
              <a:t>, evidenziando sin da subito i dubbi e le questioni di interesse (es. disparità tra salute fisica e salute mentale dei detenuti, possibile frizione con il parametro dell’art. 3 CEDU, carenze di personale sanitario nelle carceri, carenti collegamenti tra carcere e strutture sanitarie locali, ecc.).  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La tesi di laurea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b="1" dirty="0" smtClean="0"/>
              <a:t>Un buon metodo … la mappa concettuale</a:t>
            </a:r>
            <a:endParaRPr lang="it-IT" b="1" dirty="0"/>
          </a:p>
        </p:txBody>
      </p:sp>
      <p:sp>
        <p:nvSpPr>
          <p:cNvPr id="4" name="Rettangolo 3"/>
          <p:cNvSpPr/>
          <p:nvPr/>
        </p:nvSpPr>
        <p:spPr>
          <a:xfrm>
            <a:off x="3635896" y="3140968"/>
            <a:ext cx="3168352" cy="136815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>
                <a:solidFill>
                  <a:srgbClr val="C00000"/>
                </a:solidFill>
              </a:rPr>
              <a:t>CARENZE NELLA TUTELA DEL DIRITTO ALLA SALUTE DEI RISTRETTI</a:t>
            </a:r>
            <a:endParaRPr lang="it-IT" b="1" dirty="0">
              <a:solidFill>
                <a:srgbClr val="C00000"/>
              </a:solidFill>
            </a:endParaRPr>
          </a:p>
        </p:txBody>
      </p:sp>
      <p:sp>
        <p:nvSpPr>
          <p:cNvPr id="5" name="Ovale 4"/>
          <p:cNvSpPr/>
          <p:nvPr/>
        </p:nvSpPr>
        <p:spPr>
          <a:xfrm>
            <a:off x="467544" y="2852936"/>
            <a:ext cx="2736304" cy="136815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La “controriforma del 2018”</a:t>
            </a:r>
            <a:endParaRPr lang="it-IT" dirty="0"/>
          </a:p>
        </p:txBody>
      </p:sp>
      <p:sp>
        <p:nvSpPr>
          <p:cNvPr id="6" name="Ovale 5"/>
          <p:cNvSpPr/>
          <p:nvPr/>
        </p:nvSpPr>
        <p:spPr>
          <a:xfrm>
            <a:off x="467544" y="4581128"/>
            <a:ext cx="2736304" cy="165618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Studio delle fonti: - O.P.; - Regolamento attuativo; Circolari DAP</a:t>
            </a:r>
            <a:endParaRPr lang="it-IT" dirty="0"/>
          </a:p>
        </p:txBody>
      </p:sp>
      <p:cxnSp>
        <p:nvCxnSpPr>
          <p:cNvPr id="8" name="Connettore 2 7"/>
          <p:cNvCxnSpPr>
            <a:stCxn id="5" idx="4"/>
            <a:endCxn id="6" idx="0"/>
          </p:cNvCxnSpPr>
          <p:nvPr/>
        </p:nvCxnSpPr>
        <p:spPr>
          <a:xfrm>
            <a:off x="1835696" y="4221088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ttangolo arrotondato 8"/>
          <p:cNvSpPr/>
          <p:nvPr/>
        </p:nvSpPr>
        <p:spPr>
          <a:xfrm>
            <a:off x="7020272" y="2780928"/>
            <a:ext cx="1872208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>
                <a:solidFill>
                  <a:srgbClr val="002060"/>
                </a:solidFill>
              </a:rPr>
              <a:t>Salute fisica vs. salute mentale</a:t>
            </a:r>
            <a:endParaRPr lang="it-IT" dirty="0">
              <a:solidFill>
                <a:srgbClr val="002060"/>
              </a:solidFill>
            </a:endParaRPr>
          </a:p>
        </p:txBody>
      </p:sp>
      <p:sp>
        <p:nvSpPr>
          <p:cNvPr id="10" name="Rettangolo arrotondato 9"/>
          <p:cNvSpPr/>
          <p:nvPr/>
        </p:nvSpPr>
        <p:spPr>
          <a:xfrm>
            <a:off x="7020272" y="3789040"/>
            <a:ext cx="1872208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>
                <a:solidFill>
                  <a:srgbClr val="002060"/>
                </a:solidFill>
              </a:rPr>
              <a:t>Violazione art. 3 CEDU</a:t>
            </a:r>
            <a:endParaRPr lang="it-IT" dirty="0">
              <a:solidFill>
                <a:srgbClr val="002060"/>
              </a:solidFill>
            </a:endParaRPr>
          </a:p>
        </p:txBody>
      </p:sp>
      <p:sp>
        <p:nvSpPr>
          <p:cNvPr id="11" name="Rettangolo arrotondato 10"/>
          <p:cNvSpPr/>
          <p:nvPr/>
        </p:nvSpPr>
        <p:spPr>
          <a:xfrm>
            <a:off x="7020272" y="4797152"/>
            <a:ext cx="1872208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>
                <a:solidFill>
                  <a:srgbClr val="002060"/>
                </a:solidFill>
              </a:rPr>
              <a:t>Carenze di personale medico </a:t>
            </a:r>
            <a:endParaRPr lang="it-IT" dirty="0">
              <a:solidFill>
                <a:srgbClr val="002060"/>
              </a:solidFill>
            </a:endParaRPr>
          </a:p>
        </p:txBody>
      </p:sp>
      <p:sp>
        <p:nvSpPr>
          <p:cNvPr id="12" name="Rettangolo arrotondato 11"/>
          <p:cNvSpPr/>
          <p:nvPr/>
        </p:nvSpPr>
        <p:spPr>
          <a:xfrm>
            <a:off x="7020272" y="5805264"/>
            <a:ext cx="1872208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>
                <a:solidFill>
                  <a:srgbClr val="002060"/>
                </a:solidFill>
              </a:rPr>
              <a:t>Collegamenti con il SSN</a:t>
            </a:r>
            <a:endParaRPr lang="it-IT" dirty="0">
              <a:solidFill>
                <a:srgbClr val="002060"/>
              </a:solidFill>
            </a:endParaRPr>
          </a:p>
        </p:txBody>
      </p:sp>
      <p:cxnSp>
        <p:nvCxnSpPr>
          <p:cNvPr id="14" name="Connettore 2 13"/>
          <p:cNvCxnSpPr>
            <a:endCxn id="6" idx="6"/>
          </p:cNvCxnSpPr>
          <p:nvPr/>
        </p:nvCxnSpPr>
        <p:spPr>
          <a:xfrm flipH="1">
            <a:off x="3203848" y="4509120"/>
            <a:ext cx="3816424" cy="900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ttangolo 15"/>
          <p:cNvSpPr/>
          <p:nvPr/>
        </p:nvSpPr>
        <p:spPr>
          <a:xfrm>
            <a:off x="4788024" y="5085184"/>
            <a:ext cx="201622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Problema di legittimità</a:t>
            </a:r>
            <a:endParaRPr lang="it-IT" dirty="0"/>
          </a:p>
        </p:txBody>
      </p:sp>
      <p:cxnSp>
        <p:nvCxnSpPr>
          <p:cNvPr id="18" name="Connettore 2 17"/>
          <p:cNvCxnSpPr>
            <a:stCxn id="12" idx="1"/>
          </p:cNvCxnSpPr>
          <p:nvPr/>
        </p:nvCxnSpPr>
        <p:spPr>
          <a:xfrm flipH="1" flipV="1">
            <a:off x="6300192" y="6239600"/>
            <a:ext cx="720080" cy="228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ttangolo arrotondato 22"/>
          <p:cNvSpPr/>
          <p:nvPr/>
        </p:nvSpPr>
        <p:spPr>
          <a:xfrm>
            <a:off x="4427984" y="5805264"/>
            <a:ext cx="1872208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>
                <a:solidFill>
                  <a:srgbClr val="002060"/>
                </a:solidFill>
              </a:rPr>
              <a:t>Rapporti con altri istituti (es. 47-ter O.P.)</a:t>
            </a:r>
            <a:endParaRPr lang="it-IT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Individuazione dell’argomento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 smtClean="0"/>
              <a:t>Deve essere </a:t>
            </a:r>
            <a:r>
              <a:rPr lang="it-IT" b="1" dirty="0" smtClean="0"/>
              <a:t>attinente alla materia</a:t>
            </a:r>
            <a:r>
              <a:rPr lang="it-IT" dirty="0" smtClean="0"/>
              <a:t>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Per averne un’idea si può guardare l’</a:t>
            </a:r>
            <a:r>
              <a:rPr lang="it-IT" u="sng" dirty="0" smtClean="0">
                <a:solidFill>
                  <a:schemeClr val="tx1"/>
                </a:solidFill>
              </a:rPr>
              <a:t>indice del manuale</a:t>
            </a:r>
            <a:r>
              <a:rPr lang="it-IT" dirty="0" smtClean="0">
                <a:solidFill>
                  <a:schemeClr val="tx1"/>
                </a:solidFill>
              </a:rPr>
              <a:t> o consultare gli </a:t>
            </a:r>
            <a:r>
              <a:rPr lang="it-IT" u="sng" dirty="0" smtClean="0">
                <a:solidFill>
                  <a:schemeClr val="tx1"/>
                </a:solidFill>
              </a:rPr>
              <a:t>appunti</a:t>
            </a:r>
            <a:r>
              <a:rPr lang="it-IT" dirty="0" smtClean="0">
                <a:solidFill>
                  <a:schemeClr val="tx1"/>
                </a:solidFill>
              </a:rPr>
              <a:t> di lezioni, seminari, attività integrative del corso, ecc. </a:t>
            </a:r>
          </a:p>
          <a:p>
            <a:pPr algn="just"/>
            <a:r>
              <a:rPr lang="it-IT" dirty="0" smtClean="0"/>
              <a:t>Tendenzialmente deve essere un argomento </a:t>
            </a:r>
            <a:r>
              <a:rPr lang="it-IT" b="1" dirty="0" smtClean="0"/>
              <a:t>di vostro interesse</a:t>
            </a:r>
            <a:r>
              <a:rPr lang="it-IT" dirty="0" smtClean="0"/>
              <a:t>: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Se siete interessati ai rapporti tra diritto ed economia, difficilmente chiederete di svolgere la tesi sui diritti dei detenuti.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Individuazione dell’argomento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it-IT" b="1" dirty="0" smtClean="0"/>
              <a:t>Esempio –</a:t>
            </a:r>
            <a:r>
              <a:rPr lang="it-IT" dirty="0" smtClean="0"/>
              <a:t> sono interessato al tema della sessualità in carcere (</a:t>
            </a:r>
            <a:r>
              <a:rPr lang="it-IT" i="1" dirty="0" smtClean="0"/>
              <a:t>argomento di interesse del candidato</a:t>
            </a:r>
            <a:r>
              <a:rPr lang="it-IT" dirty="0" smtClean="0"/>
              <a:t>).</a:t>
            </a:r>
          </a:p>
          <a:p>
            <a:pPr lvl="1" algn="just"/>
            <a:r>
              <a:rPr lang="it-IT" b="1" dirty="0" smtClean="0">
                <a:solidFill>
                  <a:srgbClr val="C00000"/>
                </a:solidFill>
              </a:rPr>
              <a:t>NO </a:t>
            </a:r>
            <a:r>
              <a:rPr lang="it-IT" dirty="0" smtClean="0">
                <a:solidFill>
                  <a:schemeClr val="tx1"/>
                </a:solidFill>
              </a:rPr>
              <a:t>– chiedo una tesi sulle ricadute della carenza di rapporti intimi/sessuali sulla persona del ristretto nel corso della detenzione (</a:t>
            </a:r>
            <a:r>
              <a:rPr lang="it-IT" i="1" dirty="0" smtClean="0">
                <a:solidFill>
                  <a:schemeClr val="tx1"/>
                </a:solidFill>
              </a:rPr>
              <a:t>proposta non attinente al settore giuridico</a:t>
            </a:r>
            <a:r>
              <a:rPr lang="it-IT" dirty="0" smtClean="0">
                <a:solidFill>
                  <a:schemeClr val="tx1"/>
                </a:solidFill>
              </a:rPr>
              <a:t>)</a:t>
            </a:r>
          </a:p>
          <a:p>
            <a:pPr lvl="1" algn="just"/>
            <a:r>
              <a:rPr lang="it-IT" b="1" dirty="0" smtClean="0">
                <a:solidFill>
                  <a:srgbClr val="00B050"/>
                </a:solidFill>
              </a:rPr>
              <a:t>Sì</a:t>
            </a:r>
            <a:r>
              <a:rPr lang="it-IT" dirty="0" smtClean="0">
                <a:solidFill>
                  <a:schemeClr val="tx1"/>
                </a:solidFill>
              </a:rPr>
              <a:t> – chiedo una tesi sulle </a:t>
            </a:r>
            <a:r>
              <a:rPr lang="it-IT" u="sng" dirty="0" smtClean="0">
                <a:solidFill>
                  <a:schemeClr val="tx1"/>
                </a:solidFill>
              </a:rPr>
              <a:t>norme</a:t>
            </a:r>
            <a:r>
              <a:rPr lang="it-IT" dirty="0" smtClean="0">
                <a:solidFill>
                  <a:schemeClr val="tx1"/>
                </a:solidFill>
              </a:rPr>
              <a:t> che regolano i rapporti tra il condannato e i suoi affetti, con </a:t>
            </a:r>
            <a:r>
              <a:rPr lang="it-IT" u="sng" dirty="0" smtClean="0">
                <a:solidFill>
                  <a:schemeClr val="tx1"/>
                </a:solidFill>
              </a:rPr>
              <a:t>valutazione delle carenze</a:t>
            </a:r>
            <a:r>
              <a:rPr lang="it-IT" dirty="0" smtClean="0">
                <a:solidFill>
                  <a:schemeClr val="tx1"/>
                </a:solidFill>
              </a:rPr>
              <a:t> che ne derivano anche per la qualità della vita del ristretto (</a:t>
            </a:r>
            <a:r>
              <a:rPr lang="it-IT" i="1" dirty="0" smtClean="0">
                <a:solidFill>
                  <a:schemeClr val="tx1"/>
                </a:solidFill>
              </a:rPr>
              <a:t>proposta attinente al settore giuridico che si apre a riflessioni interdisciplinari</a:t>
            </a:r>
            <a:r>
              <a:rPr lang="it-IT" dirty="0" smtClean="0">
                <a:solidFill>
                  <a:schemeClr val="tx1"/>
                </a:solidFill>
              </a:rPr>
              <a:t>). </a:t>
            </a:r>
            <a:endParaRPr lang="it-IT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Individuazione dell’argomento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b="1" dirty="0" smtClean="0"/>
              <a:t>Quindi … </a:t>
            </a:r>
            <a:r>
              <a:rPr lang="it-IT" dirty="0" smtClean="0"/>
              <a:t>quando vi proponete per la tesi, potete chiedere: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di svolgere una tesi sulle </a:t>
            </a:r>
            <a:r>
              <a:rPr lang="it-IT" i="1" dirty="0" smtClean="0">
                <a:solidFill>
                  <a:schemeClr val="tx1"/>
                </a:solidFill>
              </a:rPr>
              <a:t>norme che regolano i rapporti tra il detenuto e i suoi affetti</a:t>
            </a:r>
            <a:r>
              <a:rPr lang="it-IT" dirty="0" smtClean="0">
                <a:solidFill>
                  <a:schemeClr val="tx1"/>
                </a:solidFill>
              </a:rPr>
              <a:t>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di sostenere la tesi per cui </a:t>
            </a:r>
            <a:r>
              <a:rPr lang="it-IT" i="1" dirty="0" smtClean="0">
                <a:solidFill>
                  <a:schemeClr val="tx1"/>
                </a:solidFill>
              </a:rPr>
              <a:t>l’ordinamento non tutela compiutamente i rapporti affettivi del detenuto, con successivo decadimento della qualità della vita del ristretto e possibile infrazione dei parametri costituzionali e convenzionali sull’umanità della pena</a:t>
            </a:r>
            <a:r>
              <a:rPr lang="it-IT" dirty="0" smtClean="0">
                <a:solidFill>
                  <a:schemeClr val="tx1"/>
                </a:solidFill>
              </a:rPr>
              <a:t>.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Obiettivi della ricerca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 smtClean="0"/>
              <a:t>Una volta individuata la tesi da sostenere (o da confutare) è possibile articolare gli </a:t>
            </a:r>
            <a:r>
              <a:rPr lang="it-IT" b="1" dirty="0" smtClean="0"/>
              <a:t>obiettivi</a:t>
            </a:r>
            <a:r>
              <a:rPr lang="it-IT" dirty="0" smtClean="0"/>
              <a:t> della ricerca (</a:t>
            </a:r>
            <a:r>
              <a:rPr lang="it-IT" u="sng" dirty="0" smtClean="0"/>
              <a:t>ricordatevi sempre: la tesi è una ricerca</a:t>
            </a:r>
            <a:r>
              <a:rPr lang="it-IT" dirty="0" smtClean="0"/>
              <a:t>).</a:t>
            </a:r>
          </a:p>
          <a:p>
            <a:pPr lvl="1" algn="just"/>
            <a:r>
              <a:rPr lang="it-IT" b="1" dirty="0" smtClean="0">
                <a:solidFill>
                  <a:schemeClr val="tx1"/>
                </a:solidFill>
              </a:rPr>
              <a:t>Obiettivo generale</a:t>
            </a:r>
            <a:r>
              <a:rPr lang="it-IT" dirty="0" smtClean="0">
                <a:solidFill>
                  <a:schemeClr val="tx1"/>
                </a:solidFill>
              </a:rPr>
              <a:t> (migliorare, approfondire, proporre, ecc.) – di solito è uno solo;</a:t>
            </a:r>
          </a:p>
          <a:p>
            <a:pPr lvl="1" algn="just"/>
            <a:r>
              <a:rPr lang="it-IT" b="1" dirty="0" smtClean="0">
                <a:solidFill>
                  <a:schemeClr val="tx1"/>
                </a:solidFill>
              </a:rPr>
              <a:t>Obiettivi specifici</a:t>
            </a:r>
            <a:r>
              <a:rPr lang="it-IT" dirty="0" smtClean="0">
                <a:solidFill>
                  <a:schemeClr val="tx1"/>
                </a:solidFill>
              </a:rPr>
              <a:t> – gli </a:t>
            </a:r>
            <a:r>
              <a:rPr lang="it-IT" i="1" dirty="0" err="1" smtClean="0">
                <a:solidFill>
                  <a:schemeClr val="tx1"/>
                </a:solidFill>
              </a:rPr>
              <a:t>step</a:t>
            </a:r>
            <a:r>
              <a:rPr lang="it-IT" dirty="0" smtClean="0">
                <a:solidFill>
                  <a:schemeClr val="tx1"/>
                </a:solidFill>
              </a:rPr>
              <a:t> per raggiungere l’obiettivo generale, che costituiscono la mappa per dimostrare/confutare la tesi.</a:t>
            </a:r>
            <a:endParaRPr lang="it-IT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Obiettivi della ricerca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endParaRPr lang="it-IT" b="1" dirty="0" smtClean="0"/>
          </a:p>
          <a:p>
            <a:pPr algn="just"/>
            <a:r>
              <a:rPr lang="it-IT" b="1" dirty="0" smtClean="0"/>
              <a:t>Esempio</a:t>
            </a:r>
            <a:r>
              <a:rPr lang="it-IT" dirty="0" smtClean="0"/>
              <a:t> – una tesi in materia di ordine pubblico.</a:t>
            </a:r>
          </a:p>
          <a:p>
            <a:pPr lvl="1" algn="just"/>
            <a:r>
              <a:rPr lang="it-IT" b="1" dirty="0" smtClean="0">
                <a:solidFill>
                  <a:schemeClr val="tx1"/>
                </a:solidFill>
              </a:rPr>
              <a:t>Tesi – </a:t>
            </a:r>
            <a:r>
              <a:rPr lang="it-IT" dirty="0" smtClean="0">
                <a:solidFill>
                  <a:schemeClr val="tx1"/>
                </a:solidFill>
              </a:rPr>
              <a:t>l’anticipazione della risposta penale attraverso il ricorso alle misure preventive è posta dal legislatore a presidio dell’ordine pubblico, tuttavia questa è una nozione evanescente che rende poco chiari i contorni dell’azione dell’autorità </a:t>
            </a:r>
            <a:r>
              <a:rPr lang="it-IT" i="1" dirty="0" smtClean="0">
                <a:solidFill>
                  <a:schemeClr val="tx1"/>
                </a:solidFill>
              </a:rPr>
              <a:t>(non viene individuato un argomento astratto, ma </a:t>
            </a:r>
            <a:r>
              <a:rPr lang="it-IT" i="1" u="sng" dirty="0" smtClean="0">
                <a:solidFill>
                  <a:schemeClr val="tx1"/>
                </a:solidFill>
              </a:rPr>
              <a:t>una tesi sulla quale l’autore prenderà posizione</a:t>
            </a:r>
            <a:r>
              <a:rPr lang="it-IT" i="1" dirty="0" smtClean="0">
                <a:solidFill>
                  <a:schemeClr val="tx1"/>
                </a:solidFill>
              </a:rPr>
              <a:t>)</a:t>
            </a:r>
            <a:endParaRPr lang="it-IT" dirty="0" smtClean="0">
              <a:solidFill>
                <a:schemeClr val="tx1"/>
              </a:solidFill>
            </a:endParaRPr>
          </a:p>
          <a:p>
            <a:pPr lvl="1" algn="just"/>
            <a:r>
              <a:rPr lang="it-IT" b="1" dirty="0" smtClean="0">
                <a:solidFill>
                  <a:schemeClr val="tx1"/>
                </a:solidFill>
              </a:rPr>
              <a:t>Obiettivo generale – </a:t>
            </a:r>
            <a:r>
              <a:rPr lang="it-IT" dirty="0" smtClean="0">
                <a:solidFill>
                  <a:schemeClr val="tx1"/>
                </a:solidFill>
              </a:rPr>
              <a:t>attraverso l’approfondimento delle nozioni di “ordine pubblico”, “pericolosità sociale” e “misure preventive”, proporre una lettura delle regole del T.U. antimafia che le richiamano rispettosa del principio di legalità formale </a:t>
            </a:r>
            <a:r>
              <a:rPr lang="it-IT" i="1" dirty="0" smtClean="0">
                <a:solidFill>
                  <a:schemeClr val="tx1"/>
                </a:solidFill>
              </a:rPr>
              <a:t>(viene spiegato </a:t>
            </a:r>
            <a:r>
              <a:rPr lang="it-IT" i="1" u="sng" dirty="0" smtClean="0">
                <a:solidFill>
                  <a:schemeClr val="tx1"/>
                </a:solidFill>
              </a:rPr>
              <a:t>a che cosa serve la tesi</a:t>
            </a:r>
            <a:r>
              <a:rPr lang="it-IT" i="1" dirty="0" smtClean="0">
                <a:solidFill>
                  <a:schemeClr val="tx1"/>
                </a:solidFill>
              </a:rPr>
              <a:t>)</a:t>
            </a:r>
            <a:endParaRPr lang="it-IT" dirty="0" smtClean="0">
              <a:solidFill>
                <a:schemeClr val="tx1"/>
              </a:solidFill>
            </a:endParaRPr>
          </a:p>
          <a:p>
            <a:pPr lvl="1" algn="just"/>
            <a:r>
              <a:rPr lang="it-IT" b="1" dirty="0" smtClean="0">
                <a:solidFill>
                  <a:schemeClr val="tx1"/>
                </a:solidFill>
              </a:rPr>
              <a:t>Obiettivi specifici – </a:t>
            </a:r>
            <a:r>
              <a:rPr lang="it-IT" dirty="0" smtClean="0">
                <a:solidFill>
                  <a:schemeClr val="tx1"/>
                </a:solidFill>
              </a:rPr>
              <a:t>1) individuare esempi a sostegno della tesi (es. la “norma </a:t>
            </a:r>
            <a:r>
              <a:rPr lang="it-IT" i="1" dirty="0" smtClean="0">
                <a:solidFill>
                  <a:schemeClr val="tx1"/>
                </a:solidFill>
              </a:rPr>
              <a:t>anti rave</a:t>
            </a:r>
            <a:r>
              <a:rPr lang="it-IT" dirty="0" smtClean="0">
                <a:solidFill>
                  <a:schemeClr val="tx1"/>
                </a:solidFill>
              </a:rPr>
              <a:t>”); 2) ripercorrere, per ciascun esempio </a:t>
            </a:r>
            <a:r>
              <a:rPr lang="it-IT" i="1" dirty="0" smtClean="0">
                <a:solidFill>
                  <a:schemeClr val="tx1"/>
                </a:solidFill>
              </a:rPr>
              <a:t>sub </a:t>
            </a:r>
            <a:r>
              <a:rPr lang="it-IT" dirty="0" smtClean="0">
                <a:solidFill>
                  <a:schemeClr val="tx1"/>
                </a:solidFill>
              </a:rPr>
              <a:t>1), i rapporti tra la normativa di primo livello e i referenti di fonte superiore (Costituzione e CEDU); 3) previo esame della giurisprudenza (costituzionale e di legittimità) sull’ordine pubblico, valutare se sia possibile adeguare la nozione al principio di legalità formale e ai precetti sviluppati a livello alsaziano (es. sentenza “De </a:t>
            </a:r>
            <a:r>
              <a:rPr lang="it-IT" dirty="0" err="1" smtClean="0">
                <a:solidFill>
                  <a:schemeClr val="tx1"/>
                </a:solidFill>
              </a:rPr>
              <a:t>Tommasi</a:t>
            </a:r>
            <a:r>
              <a:rPr lang="it-IT" dirty="0" smtClean="0">
                <a:solidFill>
                  <a:schemeClr val="tx1"/>
                </a:solidFill>
              </a:rPr>
              <a:t>”) </a:t>
            </a:r>
            <a:r>
              <a:rPr lang="it-IT" i="1" dirty="0" smtClean="0">
                <a:solidFill>
                  <a:schemeClr val="tx1"/>
                </a:solidFill>
              </a:rPr>
              <a:t>(si crea una mappa di </a:t>
            </a:r>
            <a:r>
              <a:rPr lang="it-IT" i="1" u="sng" dirty="0" smtClean="0">
                <a:solidFill>
                  <a:schemeClr val="tx1"/>
                </a:solidFill>
              </a:rPr>
              <a:t>passaggi logici che si rifletterà, inevitabilmente, sulla struttura del lavoro</a:t>
            </a:r>
            <a:r>
              <a:rPr lang="it-IT" i="1" dirty="0" smtClean="0">
                <a:solidFill>
                  <a:schemeClr val="tx1"/>
                </a:solidFill>
              </a:rPr>
              <a:t>)</a:t>
            </a:r>
            <a:endParaRPr lang="it-IT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Pianificazione del lavoro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 smtClean="0"/>
              <a:t>Nel proporsi per una tesi è opportuno avere già chiari (e mostrare al potenziale relatore):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La </a:t>
            </a:r>
            <a:r>
              <a:rPr lang="it-IT" b="1" dirty="0" smtClean="0">
                <a:solidFill>
                  <a:schemeClr val="tx1"/>
                </a:solidFill>
              </a:rPr>
              <a:t>tesi</a:t>
            </a:r>
            <a:r>
              <a:rPr lang="it-IT" dirty="0" smtClean="0">
                <a:solidFill>
                  <a:schemeClr val="tx1"/>
                </a:solidFill>
              </a:rPr>
              <a:t> che si intende sviluppare (</a:t>
            </a:r>
            <a:r>
              <a:rPr lang="it-IT" u="sng" dirty="0" smtClean="0">
                <a:solidFill>
                  <a:schemeClr val="tx1"/>
                </a:solidFill>
              </a:rPr>
              <a:t>dimostrare/confutare</a:t>
            </a:r>
            <a:r>
              <a:rPr lang="it-IT" dirty="0" smtClean="0">
                <a:solidFill>
                  <a:schemeClr val="tx1"/>
                </a:solidFill>
              </a:rPr>
              <a:t>);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L’</a:t>
            </a:r>
            <a:r>
              <a:rPr lang="it-IT" b="1" dirty="0" smtClean="0">
                <a:solidFill>
                  <a:schemeClr val="tx1"/>
                </a:solidFill>
              </a:rPr>
              <a:t>obiettivo generale </a:t>
            </a:r>
            <a:r>
              <a:rPr lang="it-IT" dirty="0" smtClean="0">
                <a:solidFill>
                  <a:schemeClr val="tx1"/>
                </a:solidFill>
              </a:rPr>
              <a:t>che si intende perseguire e gli </a:t>
            </a:r>
            <a:r>
              <a:rPr lang="it-IT" b="1" dirty="0" smtClean="0">
                <a:solidFill>
                  <a:schemeClr val="tx1"/>
                </a:solidFill>
              </a:rPr>
              <a:t>obiettivi specifici </a:t>
            </a:r>
            <a:r>
              <a:rPr lang="it-IT" dirty="0" smtClean="0">
                <a:solidFill>
                  <a:schemeClr val="tx1"/>
                </a:solidFill>
              </a:rPr>
              <a:t>la cui realizzazione consente di realizzare il progetto del candidato;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(</a:t>
            </a:r>
            <a:r>
              <a:rPr lang="it-IT" i="1" dirty="0" smtClean="0">
                <a:solidFill>
                  <a:schemeClr val="tx1"/>
                </a:solidFill>
              </a:rPr>
              <a:t>Se si ritiene utile per meglio programmare il lavoro</a:t>
            </a:r>
            <a:r>
              <a:rPr lang="it-IT" dirty="0" smtClean="0">
                <a:solidFill>
                  <a:schemeClr val="tx1"/>
                </a:solidFill>
              </a:rPr>
              <a:t>), la </a:t>
            </a:r>
            <a:r>
              <a:rPr lang="it-IT" b="1" dirty="0" smtClean="0">
                <a:solidFill>
                  <a:schemeClr val="tx1"/>
                </a:solidFill>
              </a:rPr>
              <a:t>mappa concettuale</a:t>
            </a:r>
            <a:r>
              <a:rPr lang="it-IT" dirty="0" smtClean="0">
                <a:solidFill>
                  <a:schemeClr val="tx1"/>
                </a:solidFill>
              </a:rPr>
              <a:t>. </a:t>
            </a:r>
          </a:p>
          <a:p>
            <a:pPr lvl="1" algn="just">
              <a:buNone/>
            </a:pPr>
            <a:r>
              <a:rPr lang="it-IT" dirty="0" smtClean="0">
                <a:solidFill>
                  <a:schemeClr val="tx1"/>
                </a:solidFill>
                <a:sym typeface="Wingdings" pitchFamily="2" charset="2"/>
              </a:rPr>
              <a:t> Solo </a:t>
            </a:r>
            <a:r>
              <a:rPr lang="it-IT" b="1" dirty="0" smtClean="0">
                <a:solidFill>
                  <a:schemeClr val="tx1"/>
                </a:solidFill>
                <a:sym typeface="Wingdings" pitchFamily="2" charset="2"/>
              </a:rPr>
              <a:t>dopo</a:t>
            </a:r>
            <a:r>
              <a:rPr lang="it-IT" dirty="0" smtClean="0">
                <a:solidFill>
                  <a:schemeClr val="tx1"/>
                </a:solidFill>
                <a:sym typeface="Wingdings" pitchFamily="2" charset="2"/>
              </a:rPr>
              <a:t> questo lavoro si procede con l’</a:t>
            </a:r>
            <a:r>
              <a:rPr lang="it-IT" b="1" dirty="0" smtClean="0">
                <a:solidFill>
                  <a:schemeClr val="tx1"/>
                </a:solidFill>
                <a:sym typeface="Wingdings" pitchFamily="2" charset="2"/>
              </a:rPr>
              <a:t>indice</a:t>
            </a:r>
            <a:r>
              <a:rPr lang="it-IT" dirty="0" smtClean="0">
                <a:solidFill>
                  <a:schemeClr val="tx1"/>
                </a:solidFill>
                <a:sym typeface="Wingdings" pitchFamily="2" charset="2"/>
              </a:rPr>
              <a:t>.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Pianificazione del lavoro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it-IT" b="1" dirty="0" smtClean="0"/>
              <a:t>Esempio: </a:t>
            </a:r>
            <a:r>
              <a:rPr lang="it-IT" dirty="0" smtClean="0"/>
              <a:t>indice della tesi sull’ordine pubblico.</a:t>
            </a:r>
          </a:p>
          <a:p>
            <a:pPr lvl="1" algn="just">
              <a:buNone/>
            </a:pPr>
            <a:r>
              <a:rPr lang="it-IT" dirty="0" smtClean="0">
                <a:solidFill>
                  <a:schemeClr val="tx1"/>
                </a:solidFill>
              </a:rPr>
              <a:t>Introduzione (articolazione della tesi che si intende sostenere e risultati attesi).</a:t>
            </a:r>
          </a:p>
          <a:p>
            <a:pPr lvl="1" algn="just">
              <a:buNone/>
            </a:pPr>
            <a:r>
              <a:rPr lang="it-IT" dirty="0" smtClean="0">
                <a:solidFill>
                  <a:schemeClr val="tx1"/>
                </a:solidFill>
              </a:rPr>
              <a:t>1 – la tutela dell’ordine pubblico nel sistema penale</a:t>
            </a:r>
          </a:p>
          <a:p>
            <a:pPr lvl="1" algn="just">
              <a:buNone/>
            </a:pPr>
            <a:r>
              <a:rPr lang="it-IT" dirty="0" smtClean="0">
                <a:solidFill>
                  <a:schemeClr val="tx1"/>
                </a:solidFill>
              </a:rPr>
              <a:t>	</a:t>
            </a:r>
            <a:r>
              <a:rPr lang="it-IT" dirty="0" smtClean="0">
                <a:solidFill>
                  <a:schemeClr val="tx1"/>
                </a:solidFill>
              </a:rPr>
              <a:t>1.1. – i reati contro l’ordine pubblico</a:t>
            </a:r>
          </a:p>
          <a:p>
            <a:pPr lvl="1" algn="just">
              <a:buNone/>
            </a:pPr>
            <a:r>
              <a:rPr lang="it-IT" dirty="0" smtClean="0">
                <a:solidFill>
                  <a:schemeClr val="tx1"/>
                </a:solidFill>
              </a:rPr>
              <a:t>	</a:t>
            </a:r>
            <a:r>
              <a:rPr lang="it-IT" dirty="0" smtClean="0">
                <a:solidFill>
                  <a:schemeClr val="tx1"/>
                </a:solidFill>
              </a:rPr>
              <a:t>1.2. – il ricorso alle misure preventive</a:t>
            </a:r>
          </a:p>
          <a:p>
            <a:pPr lvl="1" algn="just">
              <a:buNone/>
            </a:pPr>
            <a:r>
              <a:rPr lang="it-IT" dirty="0" smtClean="0">
                <a:solidFill>
                  <a:schemeClr val="tx1"/>
                </a:solidFill>
              </a:rPr>
              <a:t>	</a:t>
            </a:r>
            <a:r>
              <a:rPr lang="it-IT" dirty="0" smtClean="0">
                <a:solidFill>
                  <a:schemeClr val="tx1"/>
                </a:solidFill>
              </a:rPr>
              <a:t>1.3. – un esempio recente: la norma “anti </a:t>
            </a:r>
            <a:r>
              <a:rPr lang="it-IT" i="1" dirty="0" smtClean="0">
                <a:solidFill>
                  <a:schemeClr val="tx1"/>
                </a:solidFill>
              </a:rPr>
              <a:t>rave</a:t>
            </a:r>
            <a:r>
              <a:rPr lang="it-IT" dirty="0" smtClean="0">
                <a:solidFill>
                  <a:schemeClr val="tx1"/>
                </a:solidFill>
              </a:rPr>
              <a:t>”</a:t>
            </a:r>
          </a:p>
          <a:p>
            <a:pPr lvl="1" algn="just">
              <a:buNone/>
            </a:pPr>
            <a:r>
              <a:rPr lang="it-IT" dirty="0" smtClean="0">
                <a:solidFill>
                  <a:schemeClr val="tx1"/>
                </a:solidFill>
              </a:rPr>
              <a:t>2 – i rapporti tra legge e fonti superiori</a:t>
            </a:r>
          </a:p>
          <a:p>
            <a:pPr lvl="1" algn="just">
              <a:buNone/>
            </a:pPr>
            <a:r>
              <a:rPr lang="it-IT" dirty="0" smtClean="0">
                <a:solidFill>
                  <a:schemeClr val="tx1"/>
                </a:solidFill>
              </a:rPr>
              <a:t>	</a:t>
            </a:r>
            <a:r>
              <a:rPr lang="it-IT" dirty="0" smtClean="0">
                <a:solidFill>
                  <a:schemeClr val="tx1"/>
                </a:solidFill>
              </a:rPr>
              <a:t>2.1. – …</a:t>
            </a:r>
          </a:p>
          <a:p>
            <a:pPr lvl="1" algn="just">
              <a:buNone/>
            </a:pPr>
            <a:r>
              <a:rPr lang="it-IT" dirty="0" smtClean="0">
                <a:solidFill>
                  <a:schemeClr val="tx1"/>
                </a:solidFill>
              </a:rPr>
              <a:t>3 – il contributo della giurisprudenza </a:t>
            </a:r>
          </a:p>
          <a:p>
            <a:pPr lvl="1" algn="just">
              <a:buNone/>
            </a:pPr>
            <a:r>
              <a:rPr lang="it-IT" dirty="0" smtClean="0">
                <a:solidFill>
                  <a:schemeClr val="tx1"/>
                </a:solidFill>
              </a:rPr>
              <a:t>	</a:t>
            </a:r>
            <a:r>
              <a:rPr lang="it-IT" dirty="0" smtClean="0">
                <a:solidFill>
                  <a:schemeClr val="tx1"/>
                </a:solidFill>
              </a:rPr>
              <a:t>3.1. – …</a:t>
            </a:r>
          </a:p>
          <a:p>
            <a:pPr lvl="1" algn="just">
              <a:buNone/>
            </a:pPr>
            <a:r>
              <a:rPr lang="it-IT" dirty="0" smtClean="0">
                <a:solidFill>
                  <a:schemeClr val="tx1"/>
                </a:solidFill>
              </a:rPr>
              <a:t>4 – per una rilettura dell’ordine pubblico</a:t>
            </a:r>
          </a:p>
          <a:p>
            <a:pPr lvl="1" algn="just">
              <a:buNone/>
            </a:pPr>
            <a:r>
              <a:rPr lang="it-IT" dirty="0" smtClean="0">
                <a:solidFill>
                  <a:schemeClr val="tx1"/>
                </a:solidFill>
              </a:rPr>
              <a:t>Conclusioni (la tesi ha raggiunto gli obiettivi sperati? I risultati attesi sono stati realizzati? Il candidato ha individuato risultati di tipo diverso, magari inatteso?).</a:t>
            </a:r>
            <a:endParaRPr lang="it-IT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Pianificazione del lavoro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it-IT" dirty="0" smtClean="0"/>
          </a:p>
          <a:p>
            <a:pPr algn="just"/>
            <a:endParaRPr lang="it-IT" dirty="0" smtClean="0"/>
          </a:p>
          <a:p>
            <a:pPr algn="just"/>
            <a:r>
              <a:rPr lang="it-IT" dirty="0" smtClean="0"/>
              <a:t>Nel proporre il lavoro è necessario essere molto chiari su: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Tempistiche;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Obiettivi;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Aspirazioni in termini di punteggio finale.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Pianificazione del lavoro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it-IT" dirty="0" smtClean="0"/>
              <a:t>Individuare la sessione presunta di discussione della tesi e considerare almeno </a:t>
            </a:r>
            <a:r>
              <a:rPr lang="it-IT" b="1" dirty="0" smtClean="0"/>
              <a:t>un mese di anticipo</a:t>
            </a:r>
            <a:r>
              <a:rPr lang="it-IT" dirty="0" smtClean="0"/>
              <a:t> per l’ultimazione del lavoro (</a:t>
            </a:r>
            <a:r>
              <a:rPr lang="it-IT" i="1" dirty="0" smtClean="0"/>
              <a:t>es.</a:t>
            </a:r>
            <a:r>
              <a:rPr lang="it-IT" dirty="0" smtClean="0"/>
              <a:t> </a:t>
            </a:r>
            <a:r>
              <a:rPr lang="it-IT" i="1" dirty="0" smtClean="0"/>
              <a:t>discussione a luglio; ultimazione del lavoro a giugno</a:t>
            </a:r>
            <a:r>
              <a:rPr lang="it-IT" dirty="0" smtClean="0"/>
              <a:t>);</a:t>
            </a:r>
          </a:p>
          <a:p>
            <a:pPr algn="just"/>
            <a:r>
              <a:rPr lang="it-IT" dirty="0" smtClean="0"/>
              <a:t>Programmare un’equilibrata suddivisione del lavoro tra:</a:t>
            </a:r>
          </a:p>
          <a:p>
            <a:pPr lvl="1" algn="just"/>
            <a:r>
              <a:rPr lang="it-IT" u="sng" dirty="0" smtClean="0">
                <a:solidFill>
                  <a:schemeClr val="tx1"/>
                </a:solidFill>
              </a:rPr>
              <a:t>Impostazione</a:t>
            </a:r>
            <a:r>
              <a:rPr lang="it-IT" dirty="0" smtClean="0">
                <a:solidFill>
                  <a:schemeClr val="tx1"/>
                </a:solidFill>
              </a:rPr>
              <a:t> di tesi, obiettivi e indice;</a:t>
            </a:r>
          </a:p>
          <a:p>
            <a:pPr lvl="1" algn="just"/>
            <a:r>
              <a:rPr lang="it-IT" u="sng" dirty="0" smtClean="0">
                <a:solidFill>
                  <a:schemeClr val="tx1"/>
                </a:solidFill>
              </a:rPr>
              <a:t>Ricerca delle fonti</a:t>
            </a:r>
            <a:r>
              <a:rPr lang="it-IT" dirty="0" smtClean="0">
                <a:solidFill>
                  <a:schemeClr val="tx1"/>
                </a:solidFill>
              </a:rPr>
              <a:t> (norme, dottrina, giurisprudenza);</a:t>
            </a:r>
          </a:p>
          <a:p>
            <a:pPr lvl="1" algn="just"/>
            <a:r>
              <a:rPr lang="it-IT" u="sng" dirty="0" smtClean="0">
                <a:solidFill>
                  <a:schemeClr val="tx1"/>
                </a:solidFill>
              </a:rPr>
              <a:t>Stesura del lavoro</a:t>
            </a:r>
            <a:r>
              <a:rPr lang="it-IT" dirty="0" smtClean="0">
                <a:solidFill>
                  <a:schemeClr val="tx1"/>
                </a:solidFill>
              </a:rPr>
              <a:t> (tenere in conto numero di capitoli e di paragrafi, e complessità dei singoli argomenti affrontati);</a:t>
            </a:r>
          </a:p>
          <a:p>
            <a:pPr lvl="1" algn="just"/>
            <a:r>
              <a:rPr lang="it-IT" u="sng" dirty="0" smtClean="0">
                <a:solidFill>
                  <a:schemeClr val="tx1"/>
                </a:solidFill>
              </a:rPr>
              <a:t>Tempi di correzione del docente</a:t>
            </a:r>
            <a:r>
              <a:rPr lang="it-IT" dirty="0" smtClean="0">
                <a:solidFill>
                  <a:schemeClr val="tx1"/>
                </a:solidFill>
              </a:rPr>
              <a:t> (che non ha solo quella tesi da correggere …)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Per la prossima volta</a:t>
            </a:r>
            <a:r>
              <a:rPr lang="it-IT" b="1" i="1" dirty="0" smtClean="0"/>
              <a:t> </a:t>
            </a:r>
            <a:br>
              <a:rPr lang="it-IT" b="1" i="1" dirty="0" smtClean="0"/>
            </a:br>
            <a:r>
              <a:rPr lang="it-IT" b="1" i="1" dirty="0" smtClean="0"/>
              <a:t>(che sarà il 22.11.2022, ore 9.30)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it-IT" dirty="0" smtClean="0"/>
              <a:t>… chi fosse interessato ad una tesi in ambito processuale penale (</a:t>
            </a:r>
            <a:r>
              <a:rPr lang="it-IT" u="sng" dirty="0" smtClean="0"/>
              <a:t>sia che la abbia già chiesta, sia che ancora debba chiederla</a:t>
            </a:r>
            <a:r>
              <a:rPr lang="it-IT" dirty="0" smtClean="0"/>
              <a:t>) potrà esercitarsi nell’impostazione della propria proposta di tesi, avvalendosi del metodo suggerito ed inviando i propri materiali per un vaglio preliminare a</a:t>
            </a:r>
            <a:r>
              <a:rPr lang="it-IT" dirty="0" smtClean="0">
                <a:solidFill>
                  <a:srgbClr val="002060"/>
                </a:solidFill>
              </a:rPr>
              <a:t> </a:t>
            </a:r>
            <a:r>
              <a:rPr lang="it-IT" b="1" i="1" dirty="0" smtClean="0">
                <a:solidFill>
                  <a:srgbClr val="002060"/>
                </a:solidFill>
                <a:hlinkClick r:id="rId2"/>
              </a:rPr>
              <a:t>francesco.trapella@unich.it</a:t>
            </a:r>
            <a:r>
              <a:rPr lang="it-IT" dirty="0" smtClean="0"/>
              <a:t>. Per facilitare il lavoro del docente, </a:t>
            </a:r>
            <a:r>
              <a:rPr lang="it-IT" u="sng" dirty="0" smtClean="0"/>
              <a:t>indicare nell’oggetto della mail e nel titolo dell’allegato</a:t>
            </a:r>
            <a:r>
              <a:rPr lang="it-IT" dirty="0" smtClean="0"/>
              <a:t> “COGNOME – parte del lavoro di cui si chiede la correzione” (es. </a:t>
            </a:r>
            <a:r>
              <a:rPr lang="it-IT" i="1" dirty="0" smtClean="0"/>
              <a:t>ROSSI – Pianificazione del lavoro</a:t>
            </a:r>
            <a:r>
              <a:rPr lang="it-IT" dirty="0" smtClean="0"/>
              <a:t>; </a:t>
            </a:r>
            <a:r>
              <a:rPr lang="it-IT" i="1" dirty="0" smtClean="0"/>
              <a:t>BIANCHI – Capitolo I</a:t>
            </a:r>
            <a:r>
              <a:rPr lang="it-IT" dirty="0" smtClean="0"/>
              <a:t>).</a:t>
            </a:r>
            <a:endParaRPr lang="it-IT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Tramont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117</TotalTime>
  <Words>1248</Words>
  <Application>Microsoft Office PowerPoint</Application>
  <PresentationFormat>Presentazione su schermo (4:3)</PresentationFormat>
  <Paragraphs>89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16" baseType="lpstr">
      <vt:lpstr>Tramonto</vt:lpstr>
      <vt:lpstr>Laboratorio di ricerca giuridica</vt:lpstr>
      <vt:lpstr>Contenuti del seminario</vt:lpstr>
      <vt:lpstr>La tesi di laurea</vt:lpstr>
      <vt:lpstr>La tesi di laurea</vt:lpstr>
      <vt:lpstr>La tesi di laurea</vt:lpstr>
      <vt:lpstr>Individuazione dell’argomento</vt:lpstr>
      <vt:lpstr>Individuazione dell’argomento</vt:lpstr>
      <vt:lpstr>Individuazione dell’argomento</vt:lpstr>
      <vt:lpstr>Obiettivi della ricerca</vt:lpstr>
      <vt:lpstr>Obiettivi della ricerca</vt:lpstr>
      <vt:lpstr>Pianificazione del lavoro</vt:lpstr>
      <vt:lpstr>Pianificazione del lavoro</vt:lpstr>
      <vt:lpstr>Pianificazione del lavoro</vt:lpstr>
      <vt:lpstr>Pianificazione del lavoro</vt:lpstr>
      <vt:lpstr>Per la prossima volta  (che sarà il 22.11.2022, ore 9.30)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Laboratorio di ricerca giuridica</dc:title>
  <dc:creator>Francesco Trapella</dc:creator>
  <cp:lastModifiedBy>Francesco Trapella</cp:lastModifiedBy>
  <cp:revision>10</cp:revision>
  <dcterms:created xsi:type="dcterms:W3CDTF">2022-11-14T09:56:22Z</dcterms:created>
  <dcterms:modified xsi:type="dcterms:W3CDTF">2022-11-14T11:53:28Z</dcterms:modified>
</cp:coreProperties>
</file>